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charts/chart2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10.xml" ContentType="application/vnd.openxmlformats-officedocument.presentationml.notesSlide+xml"/>
  <Override PartName="/ppt/charts/chart2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8.xml" ContentType="application/vnd.openxmlformats-officedocument.drawingml.chart+xml"/>
  <Override PartName="/ppt/notesSlides/notesSlide11.xml" ContentType="application/vnd.openxmlformats-officedocument.presentationml.notesSlide+xml"/>
  <Override PartName="/ppt/charts/chart2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0.xml" ContentType="application/vnd.openxmlformats-officedocument.drawingml.chart+xml"/>
  <Override PartName="/ppt/notesSlides/notesSlide12.xml" ContentType="application/vnd.openxmlformats-officedocument.presentationml.notesSlide+xml"/>
  <Override PartName="/ppt/charts/chart3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3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3.xml" ContentType="application/vnd.openxmlformats-officedocument.drawingml.chart+xml"/>
  <Override PartName="/ppt/notesSlides/notesSlide14.xml" ContentType="application/vnd.openxmlformats-officedocument.presentationml.notesSlide+xml"/>
  <Override PartName="/ppt/charts/chart3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3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6.xml" ContentType="application/vnd.openxmlformats-officedocument.presentationml.notesSlide+xml"/>
  <Override PartName="/ppt/charts/chart3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7.xml" ContentType="application/vnd.openxmlformats-officedocument.presentationml.notesSlide+xml"/>
  <Override PartName="/ppt/charts/chart4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41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4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4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5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6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6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70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71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72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94" r:id="rId7"/>
    <p:sldMasterId id="2147483706" r:id="rId8"/>
    <p:sldMasterId id="2147483718" r:id="rId9"/>
  </p:sldMasterIdLst>
  <p:notesMasterIdLst>
    <p:notesMasterId r:id="rId71"/>
  </p:notesMasterIdLst>
  <p:sldIdLst>
    <p:sldId id="257" r:id="rId10"/>
    <p:sldId id="428" r:id="rId11"/>
    <p:sldId id="438" r:id="rId12"/>
    <p:sldId id="456" r:id="rId13"/>
    <p:sldId id="457" r:id="rId14"/>
    <p:sldId id="320" r:id="rId15"/>
    <p:sldId id="511" r:id="rId16"/>
    <p:sldId id="321" r:id="rId17"/>
    <p:sldId id="300" r:id="rId18"/>
    <p:sldId id="504" r:id="rId19"/>
    <p:sldId id="322" r:id="rId20"/>
    <p:sldId id="326" r:id="rId21"/>
    <p:sldId id="323" r:id="rId22"/>
    <p:sldId id="324" r:id="rId23"/>
    <p:sldId id="325" r:id="rId24"/>
    <p:sldId id="461" r:id="rId25"/>
    <p:sldId id="528" r:id="rId26"/>
    <p:sldId id="462" r:id="rId27"/>
    <p:sldId id="327" r:id="rId28"/>
    <p:sldId id="499" r:id="rId29"/>
    <p:sldId id="516" r:id="rId30"/>
    <p:sldId id="328" r:id="rId31"/>
    <p:sldId id="464" r:id="rId32"/>
    <p:sldId id="520" r:id="rId33"/>
    <p:sldId id="465" r:id="rId34"/>
    <p:sldId id="521" r:id="rId35"/>
    <p:sldId id="522" r:id="rId36"/>
    <p:sldId id="524" r:id="rId37"/>
    <p:sldId id="523" r:id="rId38"/>
    <p:sldId id="533" r:id="rId39"/>
    <p:sldId id="534" r:id="rId40"/>
    <p:sldId id="535" r:id="rId41"/>
    <p:sldId id="440" r:id="rId42"/>
    <p:sldId id="467" r:id="rId43"/>
    <p:sldId id="536" r:id="rId44"/>
    <p:sldId id="537" r:id="rId45"/>
    <p:sldId id="538" r:id="rId46"/>
    <p:sldId id="539" r:id="rId47"/>
    <p:sldId id="468" r:id="rId48"/>
    <p:sldId id="525" r:id="rId49"/>
    <p:sldId id="469" r:id="rId50"/>
    <p:sldId id="470" r:id="rId51"/>
    <p:sldId id="526" r:id="rId52"/>
    <p:sldId id="518" r:id="rId53"/>
    <p:sldId id="471" r:id="rId54"/>
    <p:sldId id="472" r:id="rId55"/>
    <p:sldId id="519" r:id="rId56"/>
    <p:sldId id="474" r:id="rId57"/>
    <p:sldId id="513" r:id="rId58"/>
    <p:sldId id="476" r:id="rId59"/>
    <p:sldId id="527" r:id="rId60"/>
    <p:sldId id="475" r:id="rId61"/>
    <p:sldId id="477" r:id="rId62"/>
    <p:sldId id="478" r:id="rId63"/>
    <p:sldId id="530" r:id="rId64"/>
    <p:sldId id="531" r:id="rId65"/>
    <p:sldId id="532" r:id="rId66"/>
    <p:sldId id="540" r:id="rId67"/>
    <p:sldId id="541" r:id="rId68"/>
    <p:sldId id="542" r:id="rId69"/>
    <p:sldId id="529" r:id="rId7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48">
          <p15:clr>
            <a:srgbClr val="A4A3A4"/>
          </p15:clr>
        </p15:guide>
        <p15:guide id="4" pos="39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Edwin Bernal Bello" initials="JEB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02B"/>
    <a:srgbClr val="F79646"/>
    <a:srgbClr val="FFC000"/>
    <a:srgbClr val="DA0F2B"/>
    <a:srgbClr val="4BACC6"/>
    <a:srgbClr val="EF5D23"/>
    <a:srgbClr val="FFE181"/>
    <a:srgbClr val="820000"/>
    <a:srgbClr val="9A0000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66"/>
      </p:cViewPr>
      <p:guideLst>
        <p:guide orient="horz" pos="2160"/>
        <p:guide pos="3840"/>
        <p:guide orient="horz" pos="2148"/>
        <p:guide pos="39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72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package" Target="../embeddings/Microsoft_Excel_Worksheet8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image" Target="../media/image9.png"/><Relationship Id="rId5" Type="http://schemas.openxmlformats.org/officeDocument/2006/relationships/package" Target="../embeddings/Microsoft_Excel_Worksheet15.xlsx"/><Relationship Id="rId4" Type="http://schemas.openxmlformats.org/officeDocument/2006/relationships/image" Target="../media/image11.png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package" Target="../embeddings/Microsoft_Excel_Worksheet22.xlsx"/><Relationship Id="rId2" Type="http://schemas.openxmlformats.org/officeDocument/2006/relationships/image" Target="../media/image26.png"/><Relationship Id="rId1" Type="http://schemas.openxmlformats.org/officeDocument/2006/relationships/image" Target="../media/image19.png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package" Target="../embeddings/Microsoft_Excel_Worksheet3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package" Target="../embeddings/Microsoft_Excel_Worksheet23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package" Target="../embeddings/Microsoft_Excel_Worksheet27.xlsx"/><Relationship Id="rId2" Type="http://schemas.openxmlformats.org/officeDocument/2006/relationships/image" Target="../media/image26.png"/><Relationship Id="rId1" Type="http://schemas.openxmlformats.org/officeDocument/2006/relationships/image" Target="../media/image19.png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package" Target="../embeddings/Microsoft_Excel_Worksheet28.xlsx"/><Relationship Id="rId2" Type="http://schemas.openxmlformats.org/officeDocument/2006/relationships/image" Target="../media/image26.png"/><Relationship Id="rId1" Type="http://schemas.openxmlformats.org/officeDocument/2006/relationships/image" Target="../media/image19.png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package" Target="../embeddings/Microsoft_Excel_Worksheet4.xlsx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5" Type="http://schemas.openxmlformats.org/officeDocument/2006/relationships/package" Target="../embeddings/Microsoft_Excel_Worksheet30.xlsx"/><Relationship Id="rId4" Type="http://schemas.openxmlformats.org/officeDocument/2006/relationships/image" Target="../media/image39.png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image" Target="../media/image9.png"/><Relationship Id="rId4" Type="http://schemas.openxmlformats.org/officeDocument/2006/relationships/package" Target="../embeddings/Microsoft_Excel_Worksheet32.xlsx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package" Target="../embeddings/Microsoft_Excel_Worksheet33.xlsx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openxmlformats.org/officeDocument/2006/relationships/image" Target="../media/image43.png"/><Relationship Id="rId1" Type="http://schemas.openxmlformats.org/officeDocument/2006/relationships/image" Target="../media/image12.png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5.png"/><Relationship Id="rId1" Type="http://schemas.openxmlformats.org/officeDocument/2006/relationships/image" Target="../media/image12.png"/><Relationship Id="rId4" Type="http://schemas.openxmlformats.org/officeDocument/2006/relationships/package" Target="../embeddings/Microsoft_Excel_Worksheet35.xlsx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RONAVIRUS\APRENDE%20EN%20CASA\Salidas%20encuesta%20Aprende%20en%20Cas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827-4938-9002-9DC460B52C4F}"/>
              </c:ext>
            </c:extLst>
          </c:dPt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27-4938-9002-9DC460B52C4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pictureOptions>
              <c:pictureFormat val="stackScale"/>
              <c:pictureStackUnit val="100"/>
            </c:pictureOptions>
            <c:extLst>
              <c:ext xmlns:c16="http://schemas.microsoft.com/office/drawing/2014/chart" uri="{C3380CC4-5D6E-409C-BE32-E72D297353CC}">
                <c16:uniqueId val="{00000003-F827-4938-9002-9DC460B52C4F}"/>
              </c:ext>
            </c:extLst>
          </c:dPt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pictureOptions>
              <c:pictureFormat val="stackScale"/>
              <c:pictureStackUnit val="100"/>
            </c:pictureOptions>
            <c:extLst>
              <c:ext xmlns:c16="http://schemas.microsoft.com/office/drawing/2014/chart" uri="{C3380CC4-5D6E-409C-BE32-E72D297353CC}">
                <c16:uniqueId val="{00000005-F827-4938-9002-9DC460B52C4F}"/>
              </c:ext>
            </c:extLst>
          </c:dPt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27-4938-9002-9DC460B52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7490432"/>
        <c:axId val="163433280"/>
      </c:barChart>
      <c:catAx>
        <c:axId val="1374904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3433280"/>
        <c:crosses val="autoZero"/>
        <c:auto val="1"/>
        <c:lblAlgn val="ctr"/>
        <c:lblOffset val="100"/>
        <c:noMultiLvlLbl val="0"/>
      </c:catAx>
      <c:valAx>
        <c:axId val="16343328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3749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 dirty="0"/>
              <a:t>Proporción de hogares con niños(as) </a:t>
            </a:r>
            <a:r>
              <a:rPr lang="es-CO" sz="1600" b="1" baseline="0" dirty="0"/>
              <a:t>según cantidad de niños(as) que lo conforman y si estudian o no</a:t>
            </a:r>
            <a:endParaRPr lang="es-CO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cruces!$D$25</c:f>
              <c:strCache>
                <c:ptCount val="1"/>
                <c:pt idx="0">
                  <c:v>Estudian todos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cruces!$C$26:$C$31</c:f>
              <c:strCache>
                <c:ptCount val="6"/>
                <c:pt idx="0">
                  <c:v>1 niño</c:v>
                </c:pt>
                <c:pt idx="1">
                  <c:v>2 niños</c:v>
                </c:pt>
                <c:pt idx="2">
                  <c:v>3 niños</c:v>
                </c:pt>
                <c:pt idx="3">
                  <c:v>4 niños</c:v>
                </c:pt>
                <c:pt idx="4">
                  <c:v>5 niños</c:v>
                </c:pt>
                <c:pt idx="5">
                  <c:v>6 niños</c:v>
                </c:pt>
              </c:strCache>
            </c:strRef>
          </c:cat>
          <c:val>
            <c:numRef>
              <c:f>cruces!$D$26:$D$31</c:f>
              <c:numCache>
                <c:formatCode>###0%</c:formatCode>
                <c:ptCount val="6"/>
                <c:pt idx="0">
                  <c:v>1</c:v>
                </c:pt>
                <c:pt idx="1">
                  <c:v>0.84805915805444732</c:v>
                </c:pt>
                <c:pt idx="2">
                  <c:v>0.70886284870814464</c:v>
                </c:pt>
                <c:pt idx="3">
                  <c:v>0.68464492673185207</c:v>
                </c:pt>
                <c:pt idx="4">
                  <c:v>0.86480670583563923</c:v>
                </c:pt>
                <c:pt idx="5">
                  <c:v>0.7294503612426394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6-4408-86AB-4F1AC915D046}"/>
            </c:ext>
          </c:extLst>
        </c:ser>
        <c:ser>
          <c:idx val="1"/>
          <c:order val="1"/>
          <c:tx>
            <c:strRef>
              <c:f>cruces!$E$25</c:f>
              <c:strCache>
                <c:ptCount val="1"/>
                <c:pt idx="0">
                  <c:v>Estudian algunos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cruces!$C$26:$C$31</c:f>
              <c:strCache>
                <c:ptCount val="6"/>
                <c:pt idx="0">
                  <c:v>1 niño</c:v>
                </c:pt>
                <c:pt idx="1">
                  <c:v>2 niños</c:v>
                </c:pt>
                <c:pt idx="2">
                  <c:v>3 niños</c:v>
                </c:pt>
                <c:pt idx="3">
                  <c:v>4 niños</c:v>
                </c:pt>
                <c:pt idx="4">
                  <c:v>5 niños</c:v>
                </c:pt>
                <c:pt idx="5">
                  <c:v>6 niños</c:v>
                </c:pt>
              </c:strCache>
            </c:strRef>
          </c:cat>
          <c:val>
            <c:numRef>
              <c:f>cruces!$E$26:$E$31</c:f>
              <c:numCache>
                <c:formatCode>###0%</c:formatCode>
                <c:ptCount val="6"/>
                <c:pt idx="0">
                  <c:v>0</c:v>
                </c:pt>
                <c:pt idx="1">
                  <c:v>0.15194084194555385</c:v>
                </c:pt>
                <c:pt idx="2">
                  <c:v>0.29113715129185541</c:v>
                </c:pt>
                <c:pt idx="3">
                  <c:v>0.31535507326814793</c:v>
                </c:pt>
                <c:pt idx="4">
                  <c:v>0.13519329416436057</c:v>
                </c:pt>
                <c:pt idx="5">
                  <c:v>0.27054963875736054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66-4408-86AB-4F1AC915D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531584576"/>
        <c:axId val="531580640"/>
      </c:barChart>
      <c:catAx>
        <c:axId val="531584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580640"/>
        <c:crosses val="autoZero"/>
        <c:auto val="1"/>
        <c:lblAlgn val="ctr"/>
        <c:lblOffset val="100"/>
        <c:noMultiLvlLbl val="0"/>
      </c:catAx>
      <c:valAx>
        <c:axId val="531580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53158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DA0F2B"/>
              </a:solidFill>
            </c:spPr>
            <c:extLst>
              <c:ext xmlns:c16="http://schemas.microsoft.com/office/drawing/2014/chart" uri="{C3380CC4-5D6E-409C-BE32-E72D297353CC}">
                <c16:uniqueId val="{00000001-54F2-4EA9-8F20-CC6A04293013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4F2-4EA9-8F20-CC6A0429301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4F2-4EA9-8F20-CC6A04293013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91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F2-4EA9-8F20-CC6A04293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83015398150853E-2"/>
          <c:y val="8.9871047369826068E-2"/>
          <c:w val="0.9667230205545575"/>
          <c:h val="0.67854690497582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Estrato!$R$38</c:f>
              <c:strCache>
                <c:ptCount val="1"/>
                <c:pt idx="0">
                  <c:v>Todas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Estrato!$S$4:$X$4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Estrato!$S$38:$X$38</c:f>
              <c:numCache>
                <c:formatCode>###0%</c:formatCode>
                <c:ptCount val="6"/>
                <c:pt idx="0">
                  <c:v>0.83258900022845495</c:v>
                </c:pt>
                <c:pt idx="1">
                  <c:v>0.92723097872345306</c:v>
                </c:pt>
                <c:pt idx="2">
                  <c:v>0.88621565301324812</c:v>
                </c:pt>
                <c:pt idx="3">
                  <c:v>0.94019214411665186</c:v>
                </c:pt>
                <c:pt idx="4">
                  <c:v>0.9494918458752557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5-4168-8EED-D6461E0DE0A9}"/>
            </c:ext>
          </c:extLst>
        </c:ser>
        <c:ser>
          <c:idx val="1"/>
          <c:order val="1"/>
          <c:tx>
            <c:strRef>
              <c:f>Estrato!$R$39</c:f>
              <c:strCache>
                <c:ptCount val="1"/>
                <c:pt idx="0">
                  <c:v>Algunas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Estrato!$S$4:$X$4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Estrato!$S$39:$X$39</c:f>
              <c:numCache>
                <c:formatCode>###0%</c:formatCode>
                <c:ptCount val="6"/>
                <c:pt idx="0">
                  <c:v>0.11315625005202129</c:v>
                </c:pt>
                <c:pt idx="1">
                  <c:v>5.333013219819778E-2</c:v>
                </c:pt>
                <c:pt idx="2">
                  <c:v>8.6803397761267651E-2</c:v>
                </c:pt>
                <c:pt idx="3">
                  <c:v>4.9985762140590861E-2</c:v>
                </c:pt>
                <c:pt idx="4">
                  <c:v>2.6165370801092998E-2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45-4168-8EED-D6461E0DE0A9}"/>
            </c:ext>
          </c:extLst>
        </c:ser>
        <c:ser>
          <c:idx val="2"/>
          <c:order val="2"/>
          <c:tx>
            <c:strRef>
              <c:f>Estrato!$R$40</c:f>
              <c:strCache>
                <c:ptCount val="1"/>
                <c:pt idx="0">
                  <c:v>Ninguna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Estrato!$S$4:$X$4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Estrato!$S$40:$X$40</c:f>
              <c:numCache>
                <c:formatCode>###0%</c:formatCode>
                <c:ptCount val="6"/>
                <c:pt idx="0">
                  <c:v>4.6194735532815584E-2</c:v>
                </c:pt>
                <c:pt idx="1">
                  <c:v>1.2923492505326116E-2</c:v>
                </c:pt>
                <c:pt idx="2">
                  <c:v>1.8498255671674079E-2</c:v>
                </c:pt>
                <c:pt idx="3">
                  <c:v>9.8220937427572451E-3</c:v>
                </c:pt>
                <c:pt idx="4">
                  <c:v>2.0044614318753592E-2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45-4168-8EED-D6461E0DE0A9}"/>
            </c:ext>
          </c:extLst>
        </c:ser>
        <c:ser>
          <c:idx val="3"/>
          <c:order val="3"/>
          <c:tx>
            <c:strRef>
              <c:f>Estrato!$R$41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Estrato!$S$4:$X$4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Estrato!$S$41:$X$41</c:f>
              <c:numCache>
                <c:formatCode>###0%</c:formatCode>
                <c:ptCount val="6"/>
                <c:pt idx="0">
                  <c:v>8.0600141867066127E-3</c:v>
                </c:pt>
                <c:pt idx="1">
                  <c:v>6.5153965730225536E-3</c:v>
                </c:pt>
                <c:pt idx="2">
                  <c:v>8.4826935538108664E-3</c:v>
                </c:pt>
                <c:pt idx="3">
                  <c:v>0</c:v>
                </c:pt>
                <c:pt idx="4">
                  <c:v>4.2981690048976423E-3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45-4168-8EED-D6461E0DE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"/>
        <c:axId val="531578016"/>
        <c:axId val="531573096"/>
      </c:barChart>
      <c:catAx>
        <c:axId val="531578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573096"/>
        <c:crosses val="autoZero"/>
        <c:auto val="1"/>
        <c:lblAlgn val="ctr"/>
        <c:lblOffset val="100"/>
        <c:noMultiLvlLbl val="0"/>
      </c:catAx>
      <c:valAx>
        <c:axId val="53157309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crossAx val="53157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60571921781467E-2"/>
          <c:y val="2.9035594271528738E-2"/>
          <c:w val="0.96687885615643709"/>
          <c:h val="0.5975502438407961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Estrato!$R$235</c:f>
              <c:strCache>
                <c:ptCount val="1"/>
                <c:pt idx="0">
                  <c:v>El colegio no nos ha dado indicaciones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D0-4408-A76E-08C540D8FCE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D0-4408-A76E-08C540D8FCE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D0-4408-A76E-08C540D8FC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Estrato!$S$59:$W$59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</c:strCache>
            </c:strRef>
          </c:cat>
          <c:val>
            <c:numRef>
              <c:f>Estrato!$S$235:$W$235</c:f>
              <c:numCache>
                <c:formatCode>###0%</c:formatCode>
                <c:ptCount val="5"/>
                <c:pt idx="0">
                  <c:v>0.34863875442916525</c:v>
                </c:pt>
                <c:pt idx="1">
                  <c:v>0</c:v>
                </c:pt>
                <c:pt idx="2">
                  <c:v>0.3561997850052902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0-4408-A76E-08C540D8FCE9}"/>
            </c:ext>
          </c:extLst>
        </c:ser>
        <c:ser>
          <c:idx val="1"/>
          <c:order val="1"/>
          <c:tx>
            <c:strRef>
              <c:f>Estrato!$R$236</c:f>
              <c:strCache>
                <c:ptCount val="1"/>
                <c:pt idx="0">
                  <c:v>No contamos con los recursos para que estudien en casa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D0-4408-A76E-08C540D8FC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Estrato!$S$59:$W$59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</c:strCache>
            </c:strRef>
          </c:cat>
          <c:val>
            <c:numRef>
              <c:f>Estrato!$S$236:$W$236</c:f>
              <c:numCache>
                <c:formatCode>###0%</c:formatCode>
                <c:ptCount val="5"/>
                <c:pt idx="0">
                  <c:v>0.37704913115865757</c:v>
                </c:pt>
                <c:pt idx="1">
                  <c:v>0.47705325811087212</c:v>
                </c:pt>
                <c:pt idx="2">
                  <c:v>0.5</c:v>
                </c:pt>
                <c:pt idx="3">
                  <c:v>0.16479029212978097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D0-4408-A76E-08C540D8FCE9}"/>
            </c:ext>
          </c:extLst>
        </c:ser>
        <c:ser>
          <c:idx val="2"/>
          <c:order val="2"/>
          <c:tx>
            <c:strRef>
              <c:f>Estrato!$R$237</c:f>
              <c:strCache>
                <c:ptCount val="1"/>
                <c:pt idx="0">
                  <c:v>Están en vacaciones.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Estrato!$S$59:$W$59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</c:strCache>
            </c:strRef>
          </c:cat>
          <c:val>
            <c:numRef>
              <c:f>Estrato!$S$237:$W$237</c:f>
              <c:numCache>
                <c:formatCode>###0%</c:formatCode>
                <c:ptCount val="5"/>
                <c:pt idx="0">
                  <c:v>0.27431211441217712</c:v>
                </c:pt>
                <c:pt idx="1">
                  <c:v>0.52294674188912793</c:v>
                </c:pt>
                <c:pt idx="2">
                  <c:v>0.14380021499470977</c:v>
                </c:pt>
                <c:pt idx="3">
                  <c:v>0.83520970787021909</c:v>
                </c:pt>
                <c:pt idx="4">
                  <c:v>0.21443011756411332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D0-4408-A76E-08C540D8FCE9}"/>
            </c:ext>
          </c:extLst>
        </c:ser>
        <c:ser>
          <c:idx val="3"/>
          <c:order val="3"/>
          <c:tx>
            <c:strRef>
              <c:f>Estrato!$R$238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D0-4408-A76E-08C540D8FCE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D0-4408-A76E-08C540D8FCE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D0-4408-A76E-08C540D8FCE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D0-4408-A76E-08C540D8FC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Estrato!$S$59:$W$59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</c:strCache>
            </c:strRef>
          </c:cat>
          <c:val>
            <c:numRef>
              <c:f>Estrato!$S$238:$W$238</c:f>
              <c:numCache>
                <c:formatCode>###0%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0.78556988243588666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D0-4408-A76E-08C540D8F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2959568"/>
        <c:axId val="1212960224"/>
      </c:barChart>
      <c:catAx>
        <c:axId val="1212959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2960224"/>
        <c:crosses val="autoZero"/>
        <c:auto val="1"/>
        <c:lblAlgn val="ctr"/>
        <c:lblOffset val="100"/>
        <c:noMultiLvlLbl val="0"/>
      </c:catAx>
      <c:valAx>
        <c:axId val="1212960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1295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354165315761053E-2"/>
          <c:y val="0.76758018702859143"/>
          <c:w val="0.65376182815437112"/>
          <c:h val="0.21372563943796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Generales!$F$418:$F$422</c:f>
              <c:strCache>
                <c:ptCount val="5"/>
                <c:pt idx="0">
                  <c:v>No estudian en casa</c:v>
                </c:pt>
                <c:pt idx="1">
                  <c:v>Entre 1 y 4 horas</c:v>
                </c:pt>
                <c:pt idx="2">
                  <c:v>Entre 5 y 8 horas</c:v>
                </c:pt>
                <c:pt idx="3">
                  <c:v>Entre 9 y 12 horas</c:v>
                </c:pt>
                <c:pt idx="4">
                  <c:v>Más de 12 horas</c:v>
                </c:pt>
              </c:strCache>
            </c:strRef>
          </c:cat>
          <c:val>
            <c:numRef>
              <c:f>Generales!$H$418:$H$422</c:f>
              <c:numCache>
                <c:formatCode>0%</c:formatCode>
                <c:ptCount val="5"/>
                <c:pt idx="0">
                  <c:v>3.9582994818886302E-2</c:v>
                </c:pt>
                <c:pt idx="1">
                  <c:v>0.389676679811085</c:v>
                </c:pt>
                <c:pt idx="2">
                  <c:v>0.52506180544429748</c:v>
                </c:pt>
                <c:pt idx="3">
                  <c:v>4.1942176206500946E-2</c:v>
                </c:pt>
                <c:pt idx="4">
                  <c:v>3.7363437192216653E-3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C-4965-8136-39A2BC272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676159560"/>
        <c:axId val="396344720"/>
      </c:barChart>
      <c:catAx>
        <c:axId val="676159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6344720"/>
        <c:crosses val="autoZero"/>
        <c:auto val="1"/>
        <c:lblAlgn val="ctr"/>
        <c:lblOffset val="100"/>
        <c:noMultiLvlLbl val="0"/>
      </c:catAx>
      <c:valAx>
        <c:axId val="396344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76159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15294817656072E-2"/>
          <c:y val="3.1425807088735276E-2"/>
          <c:w val="0.96396941036468786"/>
          <c:h val="0.695743973927152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Estrato!$Y$61</c:f>
              <c:strCache>
                <c:ptCount val="1"/>
                <c:pt idx="0">
                  <c:v>No estudian en casa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Estrato!$Z$60:$AE$60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Estrato!$Z$61:$AE$61</c:f>
              <c:numCache>
                <c:formatCode>###0%</c:formatCode>
                <c:ptCount val="6"/>
                <c:pt idx="0">
                  <c:v>7.848643421870162E-2</c:v>
                </c:pt>
                <c:pt idx="1">
                  <c:v>3.4874304081349221E-2</c:v>
                </c:pt>
                <c:pt idx="2">
                  <c:v>4.4699326231774812E-2</c:v>
                </c:pt>
                <c:pt idx="3">
                  <c:v>2.9882262968640601E-2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6C-4621-A441-C45AD30921F0}"/>
            </c:ext>
          </c:extLst>
        </c:ser>
        <c:ser>
          <c:idx val="1"/>
          <c:order val="1"/>
          <c:tx>
            <c:strRef>
              <c:f>Estrato!$Y$62</c:f>
              <c:strCache>
                <c:ptCount val="1"/>
                <c:pt idx="0">
                  <c:v>Entre 1 y 4 horas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Estrato!$Z$60:$AE$60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Estrato!$Z$62:$AE$62</c:f>
              <c:numCache>
                <c:formatCode>###0%</c:formatCode>
                <c:ptCount val="6"/>
                <c:pt idx="0">
                  <c:v>0.4618785390487557</c:v>
                </c:pt>
                <c:pt idx="1">
                  <c:v>0.43773396030744427</c:v>
                </c:pt>
                <c:pt idx="2">
                  <c:v>0.36363834270498019</c:v>
                </c:pt>
                <c:pt idx="3">
                  <c:v>0.23182660820034226</c:v>
                </c:pt>
                <c:pt idx="4">
                  <c:v>0.4922541444672251</c:v>
                </c:pt>
                <c:pt idx="5">
                  <c:v>0.40401282038593006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6C-4621-A441-C45AD30921F0}"/>
            </c:ext>
          </c:extLst>
        </c:ser>
        <c:ser>
          <c:idx val="2"/>
          <c:order val="2"/>
          <c:tx>
            <c:strRef>
              <c:f>Estrato!$Y$63</c:f>
              <c:strCache>
                <c:ptCount val="1"/>
                <c:pt idx="0">
                  <c:v>Entre 5 y 8 horas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Estrato!$Z$60:$AE$60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Estrato!$Z$63:$AE$63</c:f>
              <c:numCache>
                <c:formatCode>###0%</c:formatCode>
                <c:ptCount val="6"/>
                <c:pt idx="0">
                  <c:v>0.43069580597592194</c:v>
                </c:pt>
                <c:pt idx="1">
                  <c:v>0.4870552449928669</c:v>
                </c:pt>
                <c:pt idx="2">
                  <c:v>0.51833740135265127</c:v>
                </c:pt>
                <c:pt idx="3">
                  <c:v>0.70888444309328558</c:v>
                </c:pt>
                <c:pt idx="4">
                  <c:v>0.50774585553277451</c:v>
                </c:pt>
                <c:pt idx="5">
                  <c:v>0.57240383462159028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6C-4621-A441-C45AD30921F0}"/>
            </c:ext>
          </c:extLst>
        </c:ser>
        <c:ser>
          <c:idx val="3"/>
          <c:order val="3"/>
          <c:tx>
            <c:strRef>
              <c:f>Estrato!$Y$64</c:f>
              <c:strCache>
                <c:ptCount val="1"/>
                <c:pt idx="0">
                  <c:v>Entre 9 y 12 horas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Estrato!$Z$60:$AE$60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Estrato!$Z$64:$AE$64</c:f>
              <c:numCache>
                <c:formatCode>###0%</c:formatCode>
                <c:ptCount val="6"/>
                <c:pt idx="0">
                  <c:v>2.8939220756620726E-2</c:v>
                </c:pt>
                <c:pt idx="1">
                  <c:v>3.841648900360578E-2</c:v>
                </c:pt>
                <c:pt idx="2">
                  <c:v>6.3491599952958902E-2</c:v>
                </c:pt>
                <c:pt idx="3">
                  <c:v>2.9406685737730295E-2</c:v>
                </c:pt>
                <c:pt idx="4">
                  <c:v>0</c:v>
                </c:pt>
                <c:pt idx="5">
                  <c:v>2.3583344992479282E-2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6C-4621-A441-C45AD30921F0}"/>
            </c:ext>
          </c:extLst>
        </c:ser>
        <c:ser>
          <c:idx val="4"/>
          <c:order val="4"/>
          <c:tx>
            <c:strRef>
              <c:f>Estrato!$Y$65</c:f>
              <c:strCache>
                <c:ptCount val="1"/>
                <c:pt idx="0">
                  <c:v>Más de 12 horas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Estrato!$Z$60:$AE$60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Estrato!$Z$65:$AE$65</c:f>
              <c:numCache>
                <c:formatCode>###0%</c:formatCode>
                <c:ptCount val="6"/>
                <c:pt idx="0">
                  <c:v>0</c:v>
                </c:pt>
                <c:pt idx="1">
                  <c:v>1.9200016147315189E-3</c:v>
                </c:pt>
                <c:pt idx="2">
                  <c:v>9.8333297576334855E-3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6C-4621-A441-C45AD3092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3064528"/>
        <c:axId val="1213066824"/>
      </c:barChart>
      <c:catAx>
        <c:axId val="121306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3066824"/>
        <c:crosses val="autoZero"/>
        <c:auto val="1"/>
        <c:lblAlgn val="ctr"/>
        <c:lblOffset val="100"/>
        <c:noMultiLvlLbl val="0"/>
      </c:catAx>
      <c:valAx>
        <c:axId val="1213066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1306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496937915709066E-2"/>
          <c:y val="0.8557159286327175"/>
          <c:w val="0.93862858342525812"/>
          <c:h val="0.12604613814157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39765018581797E-2"/>
          <c:y val="4.3283878216012844E-2"/>
          <c:w val="0.92591216207639371"/>
          <c:h val="0.620032304671761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cruces!$J$61</c:f>
              <c:strCache>
                <c:ptCount val="1"/>
                <c:pt idx="0">
                  <c:v>No estudian en casa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cruces!$K$60:$N$60</c:f>
              <c:strCache>
                <c:ptCount val="4"/>
                <c:pt idx="0">
                  <c:v>Colegio público</c:v>
                </c:pt>
                <c:pt idx="1">
                  <c:v>Colegio en concesión</c:v>
                </c:pt>
                <c:pt idx="2">
                  <c:v>Colegio privado</c:v>
                </c:pt>
                <c:pt idx="3">
                  <c:v>Instituto de validación</c:v>
                </c:pt>
              </c:strCache>
            </c:strRef>
          </c:cat>
          <c:val>
            <c:numRef>
              <c:f>cruces!$K$61:$N$61</c:f>
              <c:numCache>
                <c:formatCode>0%</c:formatCode>
                <c:ptCount val="4"/>
                <c:pt idx="0">
                  <c:v>3.3860060986621303E-2</c:v>
                </c:pt>
                <c:pt idx="1">
                  <c:v>1.4677572479178747E-2</c:v>
                </c:pt>
                <c:pt idx="2">
                  <c:v>4.5425310570103038E-2</c:v>
                </c:pt>
                <c:pt idx="3">
                  <c:v>8.1734131740979959E-2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8-4DC0-B8CA-BB8F3E084949}"/>
            </c:ext>
          </c:extLst>
        </c:ser>
        <c:ser>
          <c:idx val="1"/>
          <c:order val="1"/>
          <c:tx>
            <c:strRef>
              <c:f>cruces!$J$62</c:f>
              <c:strCache>
                <c:ptCount val="1"/>
                <c:pt idx="0">
                  <c:v>Entre 1 y 4 horas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cruces!$K$60:$N$60</c:f>
              <c:strCache>
                <c:ptCount val="4"/>
                <c:pt idx="0">
                  <c:v>Colegio público</c:v>
                </c:pt>
                <c:pt idx="1">
                  <c:v>Colegio en concesión</c:v>
                </c:pt>
                <c:pt idx="2">
                  <c:v>Colegio privado</c:v>
                </c:pt>
                <c:pt idx="3">
                  <c:v>Instituto de validación</c:v>
                </c:pt>
              </c:strCache>
            </c:strRef>
          </c:cat>
          <c:val>
            <c:numRef>
              <c:f>cruces!$K$62:$N$62</c:f>
              <c:numCache>
                <c:formatCode>0%</c:formatCode>
                <c:ptCount val="4"/>
                <c:pt idx="0">
                  <c:v>0.48091033508001996</c:v>
                </c:pt>
                <c:pt idx="1">
                  <c:v>0.37187874391097225</c:v>
                </c:pt>
                <c:pt idx="2">
                  <c:v>0.27702073510460212</c:v>
                </c:pt>
                <c:pt idx="3">
                  <c:v>0.54723853335587447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E8-4DC0-B8CA-BB8F3E084949}"/>
            </c:ext>
          </c:extLst>
        </c:ser>
        <c:ser>
          <c:idx val="2"/>
          <c:order val="2"/>
          <c:tx>
            <c:strRef>
              <c:f>cruces!$J$63</c:f>
              <c:strCache>
                <c:ptCount val="1"/>
                <c:pt idx="0">
                  <c:v>Entre 5 y 8 horas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cruces!$K$60:$N$60</c:f>
              <c:strCache>
                <c:ptCount val="4"/>
                <c:pt idx="0">
                  <c:v>Colegio público</c:v>
                </c:pt>
                <c:pt idx="1">
                  <c:v>Colegio en concesión</c:v>
                </c:pt>
                <c:pt idx="2">
                  <c:v>Colegio privado</c:v>
                </c:pt>
                <c:pt idx="3">
                  <c:v>Instituto de validación</c:v>
                </c:pt>
              </c:strCache>
            </c:strRef>
          </c:cat>
          <c:val>
            <c:numRef>
              <c:f>cruces!$K$63:$N$63</c:f>
              <c:numCache>
                <c:formatCode>0%</c:formatCode>
                <c:ptCount val="4"/>
                <c:pt idx="0">
                  <c:v>0.44094579902783965</c:v>
                </c:pt>
                <c:pt idx="1">
                  <c:v>0.53642377568662936</c:v>
                </c:pt>
                <c:pt idx="2">
                  <c:v>0.63101625503338898</c:v>
                </c:pt>
                <c:pt idx="3">
                  <c:v>0.37102733490314549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E8-4DC0-B8CA-BB8F3E084949}"/>
            </c:ext>
          </c:extLst>
        </c:ser>
        <c:ser>
          <c:idx val="3"/>
          <c:order val="3"/>
          <c:tx>
            <c:strRef>
              <c:f>cruces!$J$64</c:f>
              <c:strCache>
                <c:ptCount val="1"/>
                <c:pt idx="0">
                  <c:v>Entre 9 y 12 horas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cruces!$K$60:$N$60</c:f>
              <c:strCache>
                <c:ptCount val="4"/>
                <c:pt idx="0">
                  <c:v>Colegio público</c:v>
                </c:pt>
                <c:pt idx="1">
                  <c:v>Colegio en concesión</c:v>
                </c:pt>
                <c:pt idx="2">
                  <c:v>Colegio privado</c:v>
                </c:pt>
                <c:pt idx="3">
                  <c:v>Instituto de validación</c:v>
                </c:pt>
              </c:strCache>
            </c:strRef>
          </c:cat>
          <c:val>
            <c:numRef>
              <c:f>cruces!$K$64:$N$64</c:f>
              <c:numCache>
                <c:formatCode>0%</c:formatCode>
                <c:ptCount val="4"/>
                <c:pt idx="0">
                  <c:v>4.2907936647458712E-2</c:v>
                </c:pt>
                <c:pt idx="1">
                  <c:v>7.7019907923219638E-2</c:v>
                </c:pt>
                <c:pt idx="2">
                  <c:v>3.9586584410503778E-2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E8-4DC0-B8CA-BB8F3E084949}"/>
            </c:ext>
          </c:extLst>
        </c:ser>
        <c:ser>
          <c:idx val="4"/>
          <c:order val="4"/>
          <c:tx>
            <c:strRef>
              <c:f>cruces!$J$65</c:f>
              <c:strCache>
                <c:ptCount val="1"/>
                <c:pt idx="0">
                  <c:v>Más de 12 horas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cruces!$K$60:$N$60</c:f>
              <c:strCache>
                <c:ptCount val="4"/>
                <c:pt idx="0">
                  <c:v>Colegio público</c:v>
                </c:pt>
                <c:pt idx="1">
                  <c:v>Colegio en concesión</c:v>
                </c:pt>
                <c:pt idx="2">
                  <c:v>Colegio privado</c:v>
                </c:pt>
                <c:pt idx="3">
                  <c:v>Instituto de validación</c:v>
                </c:pt>
              </c:strCache>
            </c:strRef>
          </c:cat>
          <c:val>
            <c:numRef>
              <c:f>cruces!$K$65:$N$65</c:f>
              <c:numCache>
                <c:formatCode>0%</c:formatCode>
                <c:ptCount val="4"/>
                <c:pt idx="0">
                  <c:v>1.375868258060673E-3</c:v>
                </c:pt>
                <c:pt idx="1">
                  <c:v>0</c:v>
                </c:pt>
                <c:pt idx="2">
                  <c:v>6.9511148814013534E-3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E8-4DC0-B8CA-BB8F3E084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2988760"/>
        <c:axId val="1212985152"/>
      </c:barChart>
      <c:catAx>
        <c:axId val="1212988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2985152"/>
        <c:crosses val="autoZero"/>
        <c:auto val="1"/>
        <c:lblAlgn val="ctr"/>
        <c:lblOffset val="100"/>
        <c:noMultiLvlLbl val="0"/>
      </c:catAx>
      <c:valAx>
        <c:axId val="1212985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1298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792368846308355E-2"/>
          <c:y val="0.8441731730864922"/>
          <c:w val="0.94595047778579833"/>
          <c:h val="0.13612985525827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6076193531681E-2"/>
          <c:y val="4.0930628298328907E-2"/>
          <c:w val="0.73012201295429102"/>
          <c:h val="0.918138743403342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cat>
            <c:strRef>
              <c:f>Hoja1!$A$2:$A$7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7-4F6C-995B-24FA74E8346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097-4F6C-995B-24FA74E8346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097-4F6C-995B-24FA74E8346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097-4F6C-995B-24FA74E83463}"/>
              </c:ext>
            </c:extLst>
          </c:dPt>
          <c:dPt>
            <c:idx val="3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4-5097-4F6C-995B-24FA74E83463}"/>
              </c:ext>
            </c:extLst>
          </c:dPt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5-5097-4F6C-995B-24FA74E8346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097-4F6C-995B-24FA74E8346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097-4F6C-995B-24FA74E8346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097-4F6C-995B-24FA74E8346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097-4F6C-995B-24FA74E8346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097-4F6C-995B-24FA74E8346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097-4F6C-995B-24FA74E8346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097-4F6C-995B-24FA74E8346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097-4F6C-995B-24FA74E8346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097-4F6C-995B-24FA74E83463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097-4F6C-995B-24FA74E83463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41</c:v>
                </c:pt>
                <c:pt idx="1">
                  <c:v>34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097-4F6C-995B-24FA74E83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30386432"/>
        <c:axId val="23106624"/>
      </c:barChart>
      <c:catAx>
        <c:axId val="73038643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106624"/>
        <c:crosses val="autoZero"/>
        <c:auto val="1"/>
        <c:lblAlgn val="ctr"/>
        <c:lblOffset val="100"/>
        <c:noMultiLvlLbl val="0"/>
      </c:catAx>
      <c:valAx>
        <c:axId val="231066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73038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6076193531681E-2"/>
          <c:y val="4.0930628298328907E-2"/>
          <c:w val="0.73012201295429102"/>
          <c:h val="0.918138743403342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cat>
            <c:strRef>
              <c:f>Hoja1!$A$2:$A$8</c:f>
              <c:strCache>
                <c:ptCount val="5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  <c:pt idx="4">
                  <c:v>Categoría 5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7-4F6C-995B-24FA74E8346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1-5097-4F6C-995B-24FA74E83463}"/>
              </c:ext>
            </c:extLst>
          </c:dPt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2-5097-4F6C-995B-24FA74E83463}"/>
              </c:ext>
            </c:extLst>
          </c:dPt>
          <c:dPt>
            <c:idx val="2"/>
            <c:invertIfNegative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3-5097-4F6C-995B-24FA74E83463}"/>
              </c:ext>
            </c:extLst>
          </c:dPt>
          <c:dPt>
            <c:idx val="3"/>
            <c:invertIfNegative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4-5097-4F6C-995B-24FA74E83463}"/>
              </c:ext>
            </c:extLst>
          </c:dPt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5-5097-4F6C-995B-24FA74E8346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097-4F6C-995B-24FA74E8346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097-4F6C-995B-24FA74E8346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097-4F6C-995B-24FA74E8346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097-4F6C-995B-24FA74E8346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097-4F6C-995B-24FA74E8346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097-4F6C-995B-24FA74E8346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097-4F6C-995B-24FA74E8346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097-4F6C-995B-24FA74E8346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097-4F6C-995B-24FA74E83463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097-4F6C-995B-24FA74E83463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5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  <c:pt idx="4">
                  <c:v>Categoría 5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90</c:v>
                </c:pt>
                <c:pt idx="1">
                  <c:v>46</c:v>
                </c:pt>
                <c:pt idx="2">
                  <c:v>43</c:v>
                </c:pt>
                <c:pt idx="3">
                  <c:v>22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097-4F6C-995B-24FA74E83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30388480"/>
        <c:axId val="147344768"/>
      </c:barChart>
      <c:catAx>
        <c:axId val="7303884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7344768"/>
        <c:crosses val="autoZero"/>
        <c:auto val="1"/>
        <c:lblAlgn val="ctr"/>
        <c:lblOffset val="100"/>
        <c:noMultiLvlLbl val="0"/>
      </c:catAx>
      <c:valAx>
        <c:axId val="14734476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73038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3975">
                <a:solidFill>
                  <a:schemeClr val="accent1"/>
                </a:solidFill>
              </a:ln>
              <a:effectLst/>
            </c:spPr>
          </c:marker>
          <c:xVal>
            <c:strRef>
              <c:f>cruces!$D$178:$I$178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xVal>
          <c:yVal>
            <c:numRef>
              <c:f>cruces!$D$180:$I$180</c:f>
              <c:numCache>
                <c:formatCode>####.00</c:formatCode>
                <c:ptCount val="6"/>
                <c:pt idx="0">
                  <c:v>0.24933804564888037</c:v>
                </c:pt>
                <c:pt idx="1">
                  <c:v>0.24979098176306896</c:v>
                </c:pt>
                <c:pt idx="2">
                  <c:v>0.25168391376267674</c:v>
                </c:pt>
                <c:pt idx="3">
                  <c:v>0.26271025173487644</c:v>
                </c:pt>
                <c:pt idx="4">
                  <c:v>0.26393004958260852</c:v>
                </c:pt>
                <c:pt idx="5">
                  <c:v>0.27552163746933794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9C-4B4A-8B11-53E8059CB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640064"/>
        <c:axId val="382638752"/>
      </c:scatterChart>
      <c:valAx>
        <c:axId val="382640064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600" b="1"/>
                  <a:t>Estrato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2638752"/>
        <c:crosses val="autoZero"/>
        <c:crossBetween val="midCat"/>
      </c:valAx>
      <c:valAx>
        <c:axId val="38263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2640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827-4938-9002-9DC460B52C4F}"/>
              </c:ext>
            </c:extLst>
          </c:dPt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27-4938-9002-9DC460B52C4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pictureOptions>
              <c:pictureFormat val="stackScale"/>
              <c:pictureStackUnit val="100"/>
            </c:pictureOptions>
            <c:extLst>
              <c:ext xmlns:c16="http://schemas.microsoft.com/office/drawing/2014/chart" uri="{C3380CC4-5D6E-409C-BE32-E72D297353CC}">
                <c16:uniqueId val="{00000003-F827-4938-9002-9DC460B52C4F}"/>
              </c:ext>
            </c:extLst>
          </c:dPt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pictureOptions>
              <c:pictureFormat val="stackScale"/>
              <c:pictureStackUnit val="100"/>
            </c:pictureOptions>
            <c:extLst>
              <c:ext xmlns:c16="http://schemas.microsoft.com/office/drawing/2014/chart" uri="{C3380CC4-5D6E-409C-BE32-E72D297353CC}">
                <c16:uniqueId val="{00000005-F827-4938-9002-9DC460B52C4F}"/>
              </c:ext>
            </c:extLst>
          </c:dPt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27-4938-9002-9DC460B52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7579520"/>
        <c:axId val="163435584"/>
      </c:barChart>
      <c:catAx>
        <c:axId val="137579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3435584"/>
        <c:crosses val="autoZero"/>
        <c:auto val="1"/>
        <c:lblAlgn val="ctr"/>
        <c:lblOffset val="100"/>
        <c:noMultiLvlLbl val="0"/>
      </c:catAx>
      <c:valAx>
        <c:axId val="16343558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3757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57278605651874E-2"/>
          <c:y val="4.147858538130756E-2"/>
          <c:w val="0.8851807886381029"/>
          <c:h val="0.61763038809644755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cat>
            <c:strRef>
              <c:f>cruces!$J$178:$L$178</c:f>
              <c:strCache>
                <c:ptCount val="3"/>
                <c:pt idx="0">
                  <c:v>Entre 0 y  $830.000</c:v>
                </c:pt>
                <c:pt idx="1">
                  <c:v>Entre $831.000 y $1.500.000</c:v>
                </c:pt>
                <c:pt idx="2">
                  <c:v>Más de $1´500.000</c:v>
                </c:pt>
              </c:strCache>
            </c:strRef>
          </c:cat>
          <c:val>
            <c:numRef>
              <c:f>cruces!$J$180:$L$180</c:f>
              <c:numCache>
                <c:formatCode>####.00</c:formatCode>
                <c:ptCount val="3"/>
                <c:pt idx="0">
                  <c:v>0.24639038456892973</c:v>
                </c:pt>
                <c:pt idx="1">
                  <c:v>0.25444006775992312</c:v>
                </c:pt>
                <c:pt idx="2">
                  <c:v>0.27192201145733541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DE-40BA-A491-D0D4975D3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640064"/>
        <c:axId val="382638752"/>
      </c:lineChart>
      <c:catAx>
        <c:axId val="382640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600" b="1"/>
                  <a:t>Rando</a:t>
                </a:r>
                <a:r>
                  <a:rPr lang="es-CO" sz="1600" b="1" baseline="0"/>
                  <a:t> de ingresos</a:t>
                </a:r>
                <a:endParaRPr lang="es-CO" sz="1600" b="1"/>
              </a:p>
            </c:rich>
          </c:tx>
          <c:layout>
            <c:manualLayout>
              <c:xMode val="edge"/>
              <c:yMode val="edge"/>
              <c:x val="0.35367935258092736"/>
              <c:y val="0.87479108539986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2638752"/>
        <c:crosses val="autoZero"/>
        <c:auto val="1"/>
        <c:lblAlgn val="ctr"/>
        <c:lblOffset val="100"/>
        <c:noMultiLvlLbl val="0"/>
      </c:catAx>
      <c:valAx>
        <c:axId val="38263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264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6076193531681E-2"/>
          <c:y val="4.0930628298328907E-2"/>
          <c:w val="0.73012201295429102"/>
          <c:h val="0.918138743403342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cat>
            <c:strRef>
              <c:f>Hoja1!$A$2:$A$8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4-473E-A0FD-C2EF61FF4CF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9D4-473E-A0FD-C2EF61FF4CF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9D4-473E-A0FD-C2EF61FF4CF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9D4-473E-A0FD-C2EF61FF4CF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9D4-473E-A0FD-C2EF61FF4CF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9D4-473E-A0FD-C2EF61FF4CF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9D4-473E-A0FD-C2EF61FF4CF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9D4-473E-A0FD-C2EF61FF4CF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9D4-473E-A0FD-C2EF61FF4CF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29D4-473E-A0FD-C2EF61FF4CF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9D4-473E-A0FD-C2EF61FF4CF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9D4-473E-A0FD-C2EF61FF4CF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9D4-473E-A0FD-C2EF61FF4CF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9D4-473E-A0FD-C2EF61FF4CF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9D4-473E-A0FD-C2EF61FF4CF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9D4-473E-A0FD-C2EF61FF4CFE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46</c:v>
                </c:pt>
                <c:pt idx="1">
                  <c:v>20</c:v>
                </c:pt>
                <c:pt idx="2">
                  <c:v>17</c:v>
                </c:pt>
                <c:pt idx="3">
                  <c:v>7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9D4-473E-A0FD-C2EF61FF4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36314368"/>
        <c:axId val="147348224"/>
      </c:barChart>
      <c:catAx>
        <c:axId val="7363143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7348224"/>
        <c:crosses val="autoZero"/>
        <c:auto val="1"/>
        <c:lblAlgn val="ctr"/>
        <c:lblOffset val="100"/>
        <c:noMultiLvlLbl val="0"/>
      </c:catAx>
      <c:valAx>
        <c:axId val="1473482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736314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92412958332467"/>
          <c:y val="4.0930628298328907E-2"/>
          <c:w val="0.81891817060277106"/>
          <c:h val="0.918138743403342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333333"/>
                    </a:solidFill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Hoja1!$A$2:$A$10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95</c:v>
                </c:pt>
                <c:pt idx="1">
                  <c:v>93</c:v>
                </c:pt>
                <c:pt idx="2">
                  <c:v>87</c:v>
                </c:pt>
                <c:pt idx="3">
                  <c:v>86</c:v>
                </c:pt>
                <c:pt idx="4">
                  <c:v>85</c:v>
                </c:pt>
                <c:pt idx="5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85-46D5-B970-3AE7AC4384F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A85-46D5-B970-3AE7AC4384F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A85-46D5-B970-3AE7AC4384F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2A85-46D5-B970-3AE7AC4384F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A85-46D5-B970-3AE7AC4384F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A85-46D5-B970-3AE7AC4384F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A85-46D5-B970-3AE7AC4384F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A85-46D5-B970-3AE7AC4384F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A85-46D5-B970-3AE7AC4384F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A85-46D5-B970-3AE7AC4384F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A85-46D5-B970-3AE7AC4384F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A85-46D5-B970-3AE7AC4384F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2A85-46D5-B970-3AE7AC4384F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A85-46D5-B970-3AE7AC4384F1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A85-46D5-B970-3AE7AC4384F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A85-46D5-B970-3AE7AC4384F1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Hoja1!$A$2:$A$10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Hoja1!$C$2:$C$10</c:f>
              <c:numCache>
                <c:formatCode>General</c:formatCode>
                <c:ptCount val="9"/>
                <c:pt idx="0">
                  <c:v>5</c:v>
                </c:pt>
                <c:pt idx="1">
                  <c:v>7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A85-46D5-B970-3AE7AC438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36653312"/>
        <c:axId val="736364224"/>
      </c:barChart>
      <c:catAx>
        <c:axId val="7366533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736364224"/>
        <c:crosses val="autoZero"/>
        <c:auto val="1"/>
        <c:lblAlgn val="ctr"/>
        <c:lblOffset val="100"/>
        <c:noMultiLvlLbl val="0"/>
      </c:catAx>
      <c:valAx>
        <c:axId val="7363642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736653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409956982288396E-2"/>
          <c:y val="3.5593399551834E-2"/>
          <c:w val="0.96577842225416921"/>
          <c:h val="0.68233311294471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Estrato!$AA$241</c:f>
              <c:strCache>
                <c:ptCount val="1"/>
                <c:pt idx="0">
                  <c:v>Estrato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Estrato!$Z$243:$Z$245</c:f>
              <c:strCache>
                <c:ptCount val="3"/>
                <c:pt idx="0">
                  <c:v>Cuentan con un computador que funcione adecuadamente</c:v>
                </c:pt>
                <c:pt idx="1">
                  <c:v>Usan un computador u otros dispositivos electrónicos para estudiar</c:v>
                </c:pt>
                <c:pt idx="2">
                  <c:v>Cuentan con acceso a internet</c:v>
                </c:pt>
              </c:strCache>
            </c:strRef>
          </c:cat>
          <c:val>
            <c:numRef>
              <c:f>Estrato!$AA$243:$AA$245</c:f>
              <c:numCache>
                <c:formatCode>0%</c:formatCode>
                <c:ptCount val="3"/>
                <c:pt idx="0">
                  <c:v>0.57978891838579083</c:v>
                </c:pt>
                <c:pt idx="1">
                  <c:v>0.8112254409080808</c:v>
                </c:pt>
                <c:pt idx="2">
                  <c:v>0.87248542057602707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88-4652-8E7E-AA9A802E3155}"/>
            </c:ext>
          </c:extLst>
        </c:ser>
        <c:ser>
          <c:idx val="1"/>
          <c:order val="1"/>
          <c:tx>
            <c:strRef>
              <c:f>Estrato!$AB$241</c:f>
              <c:strCache>
                <c:ptCount val="1"/>
                <c:pt idx="0">
                  <c:v>Estrato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Estrato!$Z$243:$Z$245</c:f>
              <c:strCache>
                <c:ptCount val="3"/>
                <c:pt idx="0">
                  <c:v>Cuentan con un computador que funcione adecuadamente</c:v>
                </c:pt>
                <c:pt idx="1">
                  <c:v>Usan un computador u otros dispositivos electrónicos para estudiar</c:v>
                </c:pt>
                <c:pt idx="2">
                  <c:v>Cuentan con acceso a internet</c:v>
                </c:pt>
              </c:strCache>
            </c:strRef>
          </c:cat>
          <c:val>
            <c:numRef>
              <c:f>Estrato!$AB$243:$AB$245</c:f>
              <c:numCache>
                <c:formatCode>0%</c:formatCode>
                <c:ptCount val="3"/>
                <c:pt idx="0">
                  <c:v>0.68591717821908171</c:v>
                </c:pt>
                <c:pt idx="1">
                  <c:v>0.83988161786225379</c:v>
                </c:pt>
                <c:pt idx="2">
                  <c:v>0.91390803349992178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88-4652-8E7E-AA9A802E3155}"/>
            </c:ext>
          </c:extLst>
        </c:ser>
        <c:ser>
          <c:idx val="2"/>
          <c:order val="2"/>
          <c:tx>
            <c:strRef>
              <c:f>Estrato!$AC$241</c:f>
              <c:strCache>
                <c:ptCount val="1"/>
                <c:pt idx="0">
                  <c:v>Estrato 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Estrato!$Z$243:$Z$245</c:f>
              <c:strCache>
                <c:ptCount val="3"/>
                <c:pt idx="0">
                  <c:v>Cuentan con un computador que funcione adecuadamente</c:v>
                </c:pt>
                <c:pt idx="1">
                  <c:v>Usan un computador u otros dispositivos electrónicos para estudiar</c:v>
                </c:pt>
                <c:pt idx="2">
                  <c:v>Cuentan con acceso a internet</c:v>
                </c:pt>
              </c:strCache>
            </c:strRef>
          </c:cat>
          <c:val>
            <c:numRef>
              <c:f>Estrato!$AC$243:$AC$245</c:f>
              <c:numCache>
                <c:formatCode>0%</c:formatCode>
                <c:ptCount val="3"/>
                <c:pt idx="0">
                  <c:v>0.71877260722356828</c:v>
                </c:pt>
                <c:pt idx="1">
                  <c:v>0.86613103337519415</c:v>
                </c:pt>
                <c:pt idx="2">
                  <c:v>0.95327783213118689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88-4652-8E7E-AA9A802E3155}"/>
            </c:ext>
          </c:extLst>
        </c:ser>
        <c:ser>
          <c:idx val="3"/>
          <c:order val="3"/>
          <c:tx>
            <c:strRef>
              <c:f>Estrato!$AD$241</c:f>
              <c:strCache>
                <c:ptCount val="1"/>
                <c:pt idx="0">
                  <c:v>Estrato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Estrato!$Z$243:$Z$245</c:f>
              <c:strCache>
                <c:ptCount val="3"/>
                <c:pt idx="0">
                  <c:v>Cuentan con un computador que funcione adecuadamente</c:v>
                </c:pt>
                <c:pt idx="1">
                  <c:v>Usan un computador u otros dispositivos electrónicos para estudiar</c:v>
                </c:pt>
                <c:pt idx="2">
                  <c:v>Cuentan con acceso a internet</c:v>
                </c:pt>
              </c:strCache>
            </c:strRef>
          </c:cat>
          <c:val>
            <c:numRef>
              <c:f>Estrato!$AD$243:$AD$245</c:f>
              <c:numCache>
                <c:formatCode>0%</c:formatCode>
                <c:ptCount val="3"/>
                <c:pt idx="0">
                  <c:v>0.84024231224943047</c:v>
                </c:pt>
                <c:pt idx="1">
                  <c:v>0.96121163846226265</c:v>
                </c:pt>
                <c:pt idx="2">
                  <c:v>0.95795496169374028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88-4652-8E7E-AA9A802E3155}"/>
            </c:ext>
          </c:extLst>
        </c:ser>
        <c:ser>
          <c:idx val="4"/>
          <c:order val="4"/>
          <c:tx>
            <c:strRef>
              <c:f>Estrato!$AE$241</c:f>
              <c:strCache>
                <c:ptCount val="1"/>
                <c:pt idx="0">
                  <c:v>Estrato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Estrato!$Z$243:$Z$245</c:f>
              <c:strCache>
                <c:ptCount val="3"/>
                <c:pt idx="0">
                  <c:v>Cuentan con un computador que funcione adecuadamente</c:v>
                </c:pt>
                <c:pt idx="1">
                  <c:v>Usan un computador u otros dispositivos electrónicos para estudiar</c:v>
                </c:pt>
                <c:pt idx="2">
                  <c:v>Cuentan con acceso a internet</c:v>
                </c:pt>
              </c:strCache>
            </c:strRef>
          </c:cat>
          <c:val>
            <c:numRef>
              <c:f>Estrato!$AE$243:$AE$245</c:f>
              <c:numCache>
                <c:formatCode>0%</c:formatCode>
                <c:ptCount val="3"/>
                <c:pt idx="0">
                  <c:v>0.85902156802524321</c:v>
                </c:pt>
                <c:pt idx="1">
                  <c:v>0.82282519891263273</c:v>
                </c:pt>
                <c:pt idx="2">
                  <c:v>0.93509406479578483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88-4652-8E7E-AA9A802E3155}"/>
            </c:ext>
          </c:extLst>
        </c:ser>
        <c:ser>
          <c:idx val="5"/>
          <c:order val="5"/>
          <c:tx>
            <c:strRef>
              <c:f>Estrato!$AF$241</c:f>
              <c:strCache>
                <c:ptCount val="1"/>
                <c:pt idx="0">
                  <c:v>Estrato 6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Estrato!$Z$243:$Z$245</c:f>
              <c:strCache>
                <c:ptCount val="3"/>
                <c:pt idx="0">
                  <c:v>Cuentan con un computador que funcione adecuadamente</c:v>
                </c:pt>
                <c:pt idx="1">
                  <c:v>Usan un computador u otros dispositivos electrónicos para estudiar</c:v>
                </c:pt>
                <c:pt idx="2">
                  <c:v>Cuentan con acceso a internet</c:v>
                </c:pt>
              </c:strCache>
            </c:strRef>
          </c:cat>
          <c:val>
            <c:numRef>
              <c:f>Estrato!$AF$243:$AF$245</c:f>
              <c:numCache>
                <c:formatCode>0%</c:formatCode>
                <c:ptCount val="3"/>
                <c:pt idx="0">
                  <c:v>0.86406505458813987</c:v>
                </c:pt>
                <c:pt idx="1">
                  <c:v>1</c:v>
                </c:pt>
                <c:pt idx="2">
                  <c:v>0.99330084285304832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88-4652-8E7E-AA9A802E3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7088792"/>
        <c:axId val="857080920"/>
      </c:barChart>
      <c:catAx>
        <c:axId val="857088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7080920"/>
        <c:crosses val="autoZero"/>
        <c:auto val="1"/>
        <c:lblAlgn val="ctr"/>
        <c:lblOffset val="100"/>
        <c:noMultiLvlLbl val="0"/>
      </c:catAx>
      <c:valAx>
        <c:axId val="857080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57088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DA0F2B"/>
              </a:solidFill>
            </c:spPr>
            <c:extLst>
              <c:ext xmlns:c16="http://schemas.microsoft.com/office/drawing/2014/chart" uri="{C3380CC4-5D6E-409C-BE32-E72D297353CC}">
                <c16:uniqueId val="{00000001-54F2-4EA9-8F20-CC6A04293013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4F2-4EA9-8F20-CC6A0429301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4F2-4EA9-8F20-CC6A04293013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80</c:v>
                </c:pt>
                <c:pt idx="1">
                  <c:v>19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F2-4EA9-8F20-CC6A04293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DA0F2B"/>
              </a:solidFill>
            </c:spPr>
            <c:extLst>
              <c:ext xmlns:c16="http://schemas.microsoft.com/office/drawing/2014/chart" uri="{C3380CC4-5D6E-409C-BE32-E72D297353CC}">
                <c16:uniqueId val="{00000001-54F2-4EA9-8F20-CC6A04293013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4F2-4EA9-8F20-CC6A0429301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4F2-4EA9-8F20-CC6A04293013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84</c:v>
                </c:pt>
                <c:pt idx="1">
                  <c:v>15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F2-4EA9-8F20-CC6A04293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6076193531681E-2"/>
          <c:y val="4.0930628298328907E-2"/>
          <c:w val="0.73012201295429102"/>
          <c:h val="0.918138743403342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cat>
            <c:strRef>
              <c:f>Hoja1!$A$2:$A$8</c:f>
              <c:strCache>
                <c:ptCount val="5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  <c:pt idx="4">
                  <c:v>Categoría 5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7-4F6C-995B-24FA74E8346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097-4F6C-995B-24FA74E8346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097-4F6C-995B-24FA74E8346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097-4F6C-995B-24FA74E8346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097-4F6C-995B-24FA74E8346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097-4F6C-995B-24FA74E8346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097-4F6C-995B-24FA74E8346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097-4F6C-995B-24FA74E8346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097-4F6C-995B-24FA74E8346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097-4F6C-995B-24FA74E8346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097-4F6C-995B-24FA74E8346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097-4F6C-995B-24FA74E8346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097-4F6C-995B-24FA74E8346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097-4F6C-995B-24FA74E8346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097-4F6C-995B-24FA74E83463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097-4F6C-995B-24FA74E83463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5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  <c:pt idx="4">
                  <c:v>Categoría 5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81</c:v>
                </c:pt>
                <c:pt idx="1">
                  <c:v>75</c:v>
                </c:pt>
                <c:pt idx="2">
                  <c:v>45</c:v>
                </c:pt>
                <c:pt idx="3">
                  <c:v>42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097-4F6C-995B-24FA74E83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37694464"/>
        <c:axId val="1030237568"/>
      </c:barChart>
      <c:catAx>
        <c:axId val="10376944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030237568"/>
        <c:crosses val="autoZero"/>
        <c:auto val="1"/>
        <c:lblAlgn val="ctr"/>
        <c:lblOffset val="100"/>
        <c:noMultiLvlLbl val="0"/>
      </c:catAx>
      <c:valAx>
        <c:axId val="103023756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03769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70098278538009E-2"/>
          <c:y val="3.5593390483188554E-2"/>
          <c:w val="0.96645980344292404"/>
          <c:h val="0.719368919250138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Estrato!$R$258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Estrato!$S$4:$X$4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Estrato!$S$258:$X$258</c:f>
              <c:numCache>
                <c:formatCode>###0%</c:formatCode>
                <c:ptCount val="6"/>
                <c:pt idx="0">
                  <c:v>0.71854879921462034</c:v>
                </c:pt>
                <c:pt idx="1">
                  <c:v>0.78537485573616517</c:v>
                </c:pt>
                <c:pt idx="2">
                  <c:v>0.78315579768592736</c:v>
                </c:pt>
                <c:pt idx="3">
                  <c:v>0.86574127396876366</c:v>
                </c:pt>
                <c:pt idx="4">
                  <c:v>0.92560213637562883</c:v>
                </c:pt>
                <c:pt idx="5">
                  <c:v>0.92198379157364241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9-4404-A79B-E933E465AA2F}"/>
            </c:ext>
          </c:extLst>
        </c:ser>
        <c:ser>
          <c:idx val="1"/>
          <c:order val="1"/>
          <c:tx>
            <c:strRef>
              <c:f>Estrato!$R$259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Estrato!$S$4:$X$4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Estrato!$S$259:$X$259</c:f>
              <c:numCache>
                <c:formatCode>###0%</c:formatCode>
                <c:ptCount val="6"/>
                <c:pt idx="0">
                  <c:v>0.27222767800135433</c:v>
                </c:pt>
                <c:pt idx="1">
                  <c:v>0.19933341722613954</c:v>
                </c:pt>
                <c:pt idx="2">
                  <c:v>0.20836150876026163</c:v>
                </c:pt>
                <c:pt idx="3">
                  <c:v>0.12571475599476734</c:v>
                </c:pt>
                <c:pt idx="4">
                  <c:v>7.439786362437098E-2</c:v>
                </c:pt>
                <c:pt idx="5">
                  <c:v>7.8016208426357453E-2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A9-4404-A79B-E933E465AA2F}"/>
            </c:ext>
          </c:extLst>
        </c:ser>
        <c:ser>
          <c:idx val="2"/>
          <c:order val="2"/>
          <c:tx>
            <c:strRef>
              <c:f>Estrato!$R$260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Estrato!$S$4:$X$4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Estrato!$S$260:$X$260</c:f>
              <c:numCache>
                <c:formatCode>###0%</c:formatCode>
                <c:ptCount val="6"/>
                <c:pt idx="0">
                  <c:v>9.2235227840227144E-3</c:v>
                </c:pt>
                <c:pt idx="1">
                  <c:v>1.5291727037694509E-2</c:v>
                </c:pt>
                <c:pt idx="2">
                  <c:v>8.4826935538108664E-3</c:v>
                </c:pt>
                <c:pt idx="3">
                  <c:v>8.5439700364691069E-3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A9-4404-A79B-E933E465A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5185952"/>
        <c:axId val="1085184312"/>
      </c:barChart>
      <c:catAx>
        <c:axId val="108518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85184312"/>
        <c:crosses val="autoZero"/>
        <c:auto val="1"/>
        <c:lblAlgn val="ctr"/>
        <c:lblOffset val="100"/>
        <c:noMultiLvlLbl val="0"/>
      </c:catAx>
      <c:valAx>
        <c:axId val="1085184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8518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6076193531681E-2"/>
          <c:y val="4.0930628298328907E-2"/>
          <c:w val="0.73012201295429102"/>
          <c:h val="0.918138743403342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cat>
            <c:strRef>
              <c:f>Hoja1!$A$2:$A$10</c:f>
              <c:strCache>
                <c:ptCount val="4"/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9-4E46-B202-6D327AD9B06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219-4E46-B202-6D327AD9B0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219-4E46-B202-6D327AD9B06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219-4E46-B202-6D327AD9B0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219-4E46-B202-6D327AD9B06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219-4E46-B202-6D327AD9B068}"/>
              </c:ext>
            </c:extLst>
          </c:dPt>
          <c:dPt>
            <c:idx val="5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7-D219-4E46-B202-6D327AD9B06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219-4E46-B202-6D327AD9B068}"/>
              </c:ext>
            </c:extLst>
          </c:dPt>
          <c:dPt>
            <c:idx val="7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9-D219-4E46-B202-6D327AD9B068}"/>
              </c:ext>
            </c:extLst>
          </c:dPt>
          <c:dPt>
            <c:idx val="8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A-D219-4E46-B202-6D327AD9B06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219-4E46-B202-6D327AD9B06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D219-4E46-B202-6D327AD9B06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219-4E46-B202-6D327AD9B06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219-4E46-B202-6D327AD9B06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D219-4E46-B202-6D327AD9B06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D219-4E46-B202-6D327AD9B068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Hoja1!$A$2:$A$10</c:f>
              <c:strCache>
                <c:ptCount val="4"/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59</c:v>
                </c:pt>
                <c:pt idx="1">
                  <c:v>54</c:v>
                </c:pt>
                <c:pt idx="2">
                  <c:v>38</c:v>
                </c:pt>
                <c:pt idx="3">
                  <c:v>34</c:v>
                </c:pt>
                <c:pt idx="4">
                  <c:v>14</c:v>
                </c:pt>
                <c:pt idx="5">
                  <c:v>12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219-4E46-B202-6D327AD9B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43702528"/>
        <c:axId val="758000448"/>
      </c:barChart>
      <c:catAx>
        <c:axId val="7437025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758000448"/>
        <c:crosses val="autoZero"/>
        <c:auto val="1"/>
        <c:lblAlgn val="ctr"/>
        <c:lblOffset val="100"/>
        <c:noMultiLvlLbl val="0"/>
      </c:catAx>
      <c:valAx>
        <c:axId val="75800044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74370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5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44305719089352E-2"/>
          <c:y val="3.354918161130211E-2"/>
          <c:w val="0.97511138856182134"/>
          <c:h val="0.63802358460708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Estrato!$Z$439</c:f>
              <c:strCache>
                <c:ptCount val="1"/>
                <c:pt idx="0">
                  <c:v>Whatsapp</c:v>
                </c:pt>
              </c:strCache>
            </c:strRef>
          </c:tx>
          <c:spPr>
            <a:solidFill>
              <a:srgbClr val="00206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Estrato!$AA$438:$AF$438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Estrato!$AA$439:$AF$439</c:f>
              <c:numCache>
                <c:formatCode>0%</c:formatCode>
                <c:ptCount val="6"/>
                <c:pt idx="0">
                  <c:v>0.60237824707118681</c:v>
                </c:pt>
                <c:pt idx="1">
                  <c:v>0.5772312646593728</c:v>
                </c:pt>
                <c:pt idx="2">
                  <c:v>0.53112116807935472</c:v>
                </c:pt>
                <c:pt idx="3">
                  <c:v>0.40625476381441111</c:v>
                </c:pt>
                <c:pt idx="4">
                  <c:v>0.4612463309175574</c:v>
                </c:pt>
                <c:pt idx="5">
                  <c:v>0.64302017658300936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D-4BB4-8678-1603C78431C7}"/>
            </c:ext>
          </c:extLst>
        </c:ser>
        <c:ser>
          <c:idx val="1"/>
          <c:order val="1"/>
          <c:tx>
            <c:strRef>
              <c:f>Estrato!$Z$440</c:f>
              <c:strCache>
                <c:ptCount val="1"/>
                <c:pt idx="0">
                  <c:v>Correo electrónico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Estrato!$AA$438:$AF$438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Estrato!$AA$440:$AF$440</c:f>
              <c:numCache>
                <c:formatCode>0%</c:formatCode>
                <c:ptCount val="6"/>
                <c:pt idx="0">
                  <c:v>0.54171459219384399</c:v>
                </c:pt>
                <c:pt idx="1">
                  <c:v>0.55977087221605848</c:v>
                </c:pt>
                <c:pt idx="2">
                  <c:v>0.59404498476963252</c:v>
                </c:pt>
                <c:pt idx="3">
                  <c:v>0.69482693897325642</c:v>
                </c:pt>
                <c:pt idx="4">
                  <c:v>0.64399142928451114</c:v>
                </c:pt>
                <c:pt idx="5">
                  <c:v>0.61300526900641916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9D-4BB4-8678-1603C78431C7}"/>
            </c:ext>
          </c:extLst>
        </c:ser>
        <c:ser>
          <c:idx val="2"/>
          <c:order val="2"/>
          <c:tx>
            <c:strRef>
              <c:f>Estrato!$Z$441</c:f>
              <c:strCache>
                <c:ptCount val="1"/>
                <c:pt idx="0">
                  <c:v>Video llamada (zoom, meet, teams)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Estrato!$AA$438:$AF$438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Estrato!$AA$441:$AF$441</c:f>
              <c:numCache>
                <c:formatCode>0%</c:formatCode>
                <c:ptCount val="6"/>
                <c:pt idx="0">
                  <c:v>0.26774318718086343</c:v>
                </c:pt>
                <c:pt idx="1">
                  <c:v>0.3004673127455787</c:v>
                </c:pt>
                <c:pt idx="2">
                  <c:v>0.43194938913960196</c:v>
                </c:pt>
                <c:pt idx="3">
                  <c:v>0.51351850199217897</c:v>
                </c:pt>
                <c:pt idx="4">
                  <c:v>0.36988934675221991</c:v>
                </c:pt>
                <c:pt idx="5">
                  <c:v>0.50445354455556279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9D-4BB4-8678-1603C78431C7}"/>
            </c:ext>
          </c:extLst>
        </c:ser>
        <c:ser>
          <c:idx val="3"/>
          <c:order val="3"/>
          <c:tx>
            <c:strRef>
              <c:f>Estrato!$Z$442</c:f>
              <c:strCache>
                <c:ptCount val="1"/>
                <c:pt idx="0">
                  <c:v>Aulas virtuales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Estrato!$AA$438:$AF$438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Estrato!$AA$442:$AF$442</c:f>
              <c:numCache>
                <c:formatCode>0%</c:formatCode>
                <c:ptCount val="6"/>
                <c:pt idx="0">
                  <c:v>0.25897624027248634</c:v>
                </c:pt>
                <c:pt idx="1">
                  <c:v>0.2565900102910828</c:v>
                </c:pt>
                <c:pt idx="2">
                  <c:v>0.34564676982529347</c:v>
                </c:pt>
                <c:pt idx="3">
                  <c:v>0.49971505562267843</c:v>
                </c:pt>
                <c:pt idx="4">
                  <c:v>0.51746450288641288</c:v>
                </c:pt>
                <c:pt idx="5">
                  <c:v>0.42604276910924421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9D-4BB4-8678-1603C78431C7}"/>
            </c:ext>
          </c:extLst>
        </c:ser>
        <c:ser>
          <c:idx val="4"/>
          <c:order val="4"/>
          <c:tx>
            <c:strRef>
              <c:f>Estrato!$Z$443</c:f>
              <c:strCache>
                <c:ptCount val="1"/>
                <c:pt idx="0">
                  <c:v>Redes sociales (P. ej. Facebook, Twitter e Instagram)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strRef>
              <c:f>Estrato!$AA$438:$AF$438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Estrato!$AA$443:$AF$443</c:f>
              <c:numCache>
                <c:formatCode>0%</c:formatCode>
                <c:ptCount val="6"/>
                <c:pt idx="0">
                  <c:v>0.1362704196645052</c:v>
                </c:pt>
                <c:pt idx="1">
                  <c:v>0.1138040395819276</c:v>
                </c:pt>
                <c:pt idx="2">
                  <c:v>0.11850415819629211</c:v>
                </c:pt>
                <c:pt idx="3">
                  <c:v>0.11233343455567348</c:v>
                </c:pt>
                <c:pt idx="4">
                  <c:v>0.12053113169190018</c:v>
                </c:pt>
                <c:pt idx="5">
                  <c:v>6.4617894132454209E-2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9D-4BB4-8678-1603C78431C7}"/>
            </c:ext>
          </c:extLst>
        </c:ser>
        <c:ser>
          <c:idx val="5"/>
          <c:order val="5"/>
          <c:tx>
            <c:strRef>
              <c:f>Estrato!$Z$444</c:f>
              <c:strCache>
                <c:ptCount val="1"/>
                <c:pt idx="0">
                  <c:v>Teléfono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Estrato!$AA$438:$AF$438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Estrato!$AA$444:$AF$444</c:f>
              <c:numCache>
                <c:formatCode>0%</c:formatCode>
                <c:ptCount val="6"/>
                <c:pt idx="0">
                  <c:v>0.13220925100182282</c:v>
                </c:pt>
                <c:pt idx="1">
                  <c:v>0.16668081961119363</c:v>
                </c:pt>
                <c:pt idx="2">
                  <c:v>0.12288055924113504</c:v>
                </c:pt>
                <c:pt idx="3">
                  <c:v>0.12768026804720922</c:v>
                </c:pt>
                <c:pt idx="4">
                  <c:v>8.1823861592852404E-2</c:v>
                </c:pt>
                <c:pt idx="5">
                  <c:v>9.5859574280060394E-2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9D-4BB4-8678-1603C78431C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</c:dLbls>
        <c:gapWidth val="70"/>
        <c:axId val="1212977280"/>
        <c:axId val="1212979576"/>
      </c:barChart>
      <c:catAx>
        <c:axId val="1212977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2979576"/>
        <c:crosses val="autoZero"/>
        <c:auto val="1"/>
        <c:lblAlgn val="ctr"/>
        <c:lblOffset val="100"/>
        <c:noMultiLvlLbl val="0"/>
      </c:catAx>
      <c:valAx>
        <c:axId val="1212979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21297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20073083795162E-2"/>
          <c:y val="0.78255063116649326"/>
          <c:w val="0.95887255014345862"/>
          <c:h val="0.154234017189092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827-4938-9002-9DC460B52C4F}"/>
              </c:ext>
            </c:extLst>
          </c:dPt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27-4938-9002-9DC460B52C4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pictureOptions>
              <c:pictureFormat val="stackScale"/>
              <c:pictureStackUnit val="100"/>
            </c:pictureOptions>
            <c:extLst>
              <c:ext xmlns:c16="http://schemas.microsoft.com/office/drawing/2014/chart" uri="{C3380CC4-5D6E-409C-BE32-E72D297353CC}">
                <c16:uniqueId val="{00000003-F827-4938-9002-9DC460B52C4F}"/>
              </c:ext>
            </c:extLst>
          </c:dPt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pictureOptions>
              <c:pictureFormat val="stackScale"/>
              <c:pictureStackUnit val="100"/>
            </c:pictureOptions>
            <c:extLst>
              <c:ext xmlns:c16="http://schemas.microsoft.com/office/drawing/2014/chart" uri="{C3380CC4-5D6E-409C-BE32-E72D297353CC}">
                <c16:uniqueId val="{00000005-F827-4938-9002-9DC460B52C4F}"/>
              </c:ext>
            </c:extLst>
          </c:dPt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27-4938-9002-9DC460B52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6899584"/>
        <c:axId val="163437888"/>
      </c:barChart>
      <c:catAx>
        <c:axId val="136899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3437888"/>
        <c:crosses val="autoZero"/>
        <c:auto val="1"/>
        <c:lblAlgn val="ctr"/>
        <c:lblOffset val="100"/>
        <c:noMultiLvlLbl val="0"/>
      </c:catAx>
      <c:valAx>
        <c:axId val="163437888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3689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5B02B"/>
              </a:solidFill>
            </c:spPr>
            <c:extLst>
              <c:ext xmlns:c16="http://schemas.microsoft.com/office/drawing/2014/chart" uri="{C3380CC4-5D6E-409C-BE32-E72D297353CC}">
                <c16:uniqueId val="{00000001-54F2-4EA9-8F20-CC6A04293013}"/>
              </c:ext>
            </c:extLst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4F2-4EA9-8F20-CC6A0429301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4F2-4EA9-8F20-CC6A04293013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96F-464E-9115-873634100E74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</c:v>
                </c:pt>
                <c:pt idx="1">
                  <c:v>23</c:v>
                </c:pt>
                <c:pt idx="2">
                  <c:v>69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F2-4EA9-8F20-CC6A04293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27870275604084E-2"/>
          <c:y val="3.5886525624315088E-2"/>
          <c:w val="0.92148127862258888"/>
          <c:h val="0.725612447101411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Estrato!$R$585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Estrato!$S$437:$X$437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Estrato!$S$585:$X$585</c:f>
              <c:numCache>
                <c:formatCode>###0%</c:formatCode>
                <c:ptCount val="6"/>
                <c:pt idx="0">
                  <c:v>6.0164167634872402E-2</c:v>
                </c:pt>
                <c:pt idx="1">
                  <c:v>0.1058249647310105</c:v>
                </c:pt>
                <c:pt idx="2">
                  <c:v>6.1811551647813386E-2</c:v>
                </c:pt>
                <c:pt idx="3">
                  <c:v>2.5603434987207713E-2</c:v>
                </c:pt>
                <c:pt idx="4">
                  <c:v>6.3325944087119806E-2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3-4DA2-A880-0CFF912B4246}"/>
            </c:ext>
          </c:extLst>
        </c:ser>
        <c:ser>
          <c:idx val="1"/>
          <c:order val="1"/>
          <c:tx>
            <c:strRef>
              <c:f>Estrato!$R$586</c:f>
              <c:strCache>
                <c:ptCount val="1"/>
                <c:pt idx="0">
                  <c:v>A veces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Estrato!$S$437:$X$437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Estrato!$S$586:$X$586</c:f>
              <c:numCache>
                <c:formatCode>###0%</c:formatCode>
                <c:ptCount val="6"/>
                <c:pt idx="0">
                  <c:v>0.30257632268086637</c:v>
                </c:pt>
                <c:pt idx="1">
                  <c:v>0.26941706630888479</c:v>
                </c:pt>
                <c:pt idx="2">
                  <c:v>0.24555074980753044</c:v>
                </c:pt>
                <c:pt idx="3">
                  <c:v>9.5197637454117801E-2</c:v>
                </c:pt>
                <c:pt idx="4">
                  <c:v>0.1222532530620556</c:v>
                </c:pt>
                <c:pt idx="5">
                  <c:v>0.26517073367676841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E3-4DA2-A880-0CFF912B4246}"/>
            </c:ext>
          </c:extLst>
        </c:ser>
        <c:ser>
          <c:idx val="2"/>
          <c:order val="2"/>
          <c:tx>
            <c:strRef>
              <c:f>Estrato!$R$587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Estrato!$S$437:$X$437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Estrato!$S$587:$X$587</c:f>
              <c:numCache>
                <c:formatCode>###0%</c:formatCode>
                <c:ptCount val="6"/>
                <c:pt idx="0">
                  <c:v>0.62445358617951752</c:v>
                </c:pt>
                <c:pt idx="1">
                  <c:v>0.61187681252096437</c:v>
                </c:pt>
                <c:pt idx="2">
                  <c:v>0.68997764540204221</c:v>
                </c:pt>
                <c:pt idx="3">
                  <c:v>0.87919892755867468</c:v>
                </c:pt>
                <c:pt idx="4">
                  <c:v>0.8144208028508243</c:v>
                </c:pt>
                <c:pt idx="5">
                  <c:v>0.73482926632323142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E3-4DA2-A880-0CFF912B4246}"/>
            </c:ext>
          </c:extLst>
        </c:ser>
        <c:ser>
          <c:idx val="3"/>
          <c:order val="3"/>
          <c:tx>
            <c:strRef>
              <c:f>Estrato!$R$588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Estrato!$S$437:$X$437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Estrato!$S$588:$X$588</c:f>
              <c:numCache>
                <c:formatCode>###0%</c:formatCode>
                <c:ptCount val="6"/>
                <c:pt idx="0">
                  <c:v>1.2805923504740723E-2</c:v>
                </c:pt>
                <c:pt idx="1">
                  <c:v>1.2881156439139735E-2</c:v>
                </c:pt>
                <c:pt idx="2">
                  <c:v>2.6600531426138416E-3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E3-4DA2-A880-0CFF912B4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5180376"/>
        <c:axId val="1085180048"/>
      </c:barChart>
      <c:catAx>
        <c:axId val="1085180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85180048"/>
        <c:crosses val="autoZero"/>
        <c:auto val="1"/>
        <c:lblAlgn val="ctr"/>
        <c:lblOffset val="100"/>
        <c:noMultiLvlLbl val="0"/>
      </c:catAx>
      <c:valAx>
        <c:axId val="1085180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85180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cruces!$D$85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cruces!$E$83:$H$83</c:f>
              <c:strCache>
                <c:ptCount val="4"/>
                <c:pt idx="0">
                  <c:v>Colegio público</c:v>
                </c:pt>
                <c:pt idx="1">
                  <c:v>Colegio en concesión</c:v>
                </c:pt>
                <c:pt idx="2">
                  <c:v>Colegio privado</c:v>
                </c:pt>
                <c:pt idx="3">
                  <c:v>Instituto de validación</c:v>
                </c:pt>
              </c:strCache>
            </c:strRef>
          </c:cat>
          <c:val>
            <c:numRef>
              <c:f>cruces!$E$85:$H$85</c:f>
              <c:numCache>
                <c:formatCode>0%</c:formatCode>
                <c:ptCount val="4"/>
                <c:pt idx="0">
                  <c:v>0.55679329149802226</c:v>
                </c:pt>
                <c:pt idx="1">
                  <c:v>0.68493773984876027</c:v>
                </c:pt>
                <c:pt idx="2">
                  <c:v>0.77694573389474686</c:v>
                </c:pt>
                <c:pt idx="3">
                  <c:v>0.77906075838745825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F-4A44-BF6B-3041FF7EACB0}"/>
            </c:ext>
          </c:extLst>
        </c:ser>
        <c:ser>
          <c:idx val="1"/>
          <c:order val="1"/>
          <c:tx>
            <c:strRef>
              <c:f>cruces!$D$86</c:f>
              <c:strCache>
                <c:ptCount val="1"/>
                <c:pt idx="0">
                  <c:v>A veces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cruces!$E$83:$H$83</c:f>
              <c:strCache>
                <c:ptCount val="4"/>
                <c:pt idx="0">
                  <c:v>Colegio público</c:v>
                </c:pt>
                <c:pt idx="1">
                  <c:v>Colegio en concesión</c:v>
                </c:pt>
                <c:pt idx="2">
                  <c:v>Colegio privado</c:v>
                </c:pt>
                <c:pt idx="3">
                  <c:v>Instituto de validación</c:v>
                </c:pt>
              </c:strCache>
            </c:strRef>
          </c:cat>
          <c:val>
            <c:numRef>
              <c:f>cruces!$E$86:$H$86</c:f>
              <c:numCache>
                <c:formatCode>0%</c:formatCode>
                <c:ptCount val="4"/>
                <c:pt idx="0">
                  <c:v>0.33565199342873525</c:v>
                </c:pt>
                <c:pt idx="1">
                  <c:v>0.22695453004999641</c:v>
                </c:pt>
                <c:pt idx="2">
                  <c:v>0.17644661607406101</c:v>
                </c:pt>
                <c:pt idx="3">
                  <c:v>0.18323293549695358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0F-4A44-BF6B-3041FF7EACB0}"/>
            </c:ext>
          </c:extLst>
        </c:ser>
        <c:ser>
          <c:idx val="2"/>
          <c:order val="2"/>
          <c:tx>
            <c:strRef>
              <c:f>cruces!$D$87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cruces!$E$83:$H$83</c:f>
              <c:strCache>
                <c:ptCount val="4"/>
                <c:pt idx="0">
                  <c:v>Colegio público</c:v>
                </c:pt>
                <c:pt idx="1">
                  <c:v>Colegio en concesión</c:v>
                </c:pt>
                <c:pt idx="2">
                  <c:v>Colegio privado</c:v>
                </c:pt>
                <c:pt idx="3">
                  <c:v>Instituto de validación</c:v>
                </c:pt>
              </c:strCache>
            </c:strRef>
          </c:cat>
          <c:val>
            <c:numRef>
              <c:f>cruces!$E$87:$H$87</c:f>
              <c:numCache>
                <c:formatCode>0%</c:formatCode>
                <c:ptCount val="4"/>
                <c:pt idx="0">
                  <c:v>9.937734030426687E-2</c:v>
                </c:pt>
                <c:pt idx="1">
                  <c:v>6.2852124749860822E-2</c:v>
                </c:pt>
                <c:pt idx="2">
                  <c:v>4.1223398392098154E-2</c:v>
                </c:pt>
                <c:pt idx="3">
                  <c:v>3.7706306115588381E-2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0F-4A44-BF6B-3041FF7EACB0}"/>
            </c:ext>
          </c:extLst>
        </c:ser>
        <c:ser>
          <c:idx val="3"/>
          <c:order val="3"/>
          <c:tx>
            <c:strRef>
              <c:f>cruces!$D$88</c:f>
              <c:strCache>
                <c:ptCount val="1"/>
                <c:pt idx="0">
                  <c:v>No responde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cruces!$E$83:$H$83</c:f>
              <c:strCache>
                <c:ptCount val="4"/>
                <c:pt idx="0">
                  <c:v>Colegio público</c:v>
                </c:pt>
                <c:pt idx="1">
                  <c:v>Colegio en concesión</c:v>
                </c:pt>
                <c:pt idx="2">
                  <c:v>Colegio privado</c:v>
                </c:pt>
                <c:pt idx="3">
                  <c:v>Instituto de validación</c:v>
                </c:pt>
              </c:strCache>
            </c:strRef>
          </c:cat>
          <c:val>
            <c:numRef>
              <c:f>cruces!$E$88:$H$88</c:f>
              <c:numCache>
                <c:formatCode>0%</c:formatCode>
                <c:ptCount val="4"/>
                <c:pt idx="0">
                  <c:v>8.1773747689756395E-3</c:v>
                </c:pt>
                <c:pt idx="1">
                  <c:v>2.525560535138251E-2</c:v>
                </c:pt>
                <c:pt idx="2">
                  <c:v>5.3842516390931409E-3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0F-4A44-BF6B-3041FF7EA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3053048"/>
        <c:axId val="1213047144"/>
      </c:barChart>
      <c:catAx>
        <c:axId val="1213053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3047144"/>
        <c:crosses val="autoZero"/>
        <c:auto val="1"/>
        <c:lblAlgn val="ctr"/>
        <c:lblOffset val="100"/>
        <c:noMultiLvlLbl val="0"/>
      </c:catAx>
      <c:valAx>
        <c:axId val="1213047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13053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DA0F2B"/>
              </a:solidFill>
            </c:spPr>
            <c:extLst>
              <c:ext xmlns:c16="http://schemas.microsoft.com/office/drawing/2014/chart" uri="{C3380CC4-5D6E-409C-BE32-E72D297353CC}">
                <c16:uniqueId val="{00000001-54F2-4EA9-8F20-CC6A04293013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4F2-4EA9-8F20-CC6A0429301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4F2-4EA9-8F20-CC6A04293013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39</c:v>
                </c:pt>
                <c:pt idx="1">
                  <c:v>60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F2-4EA9-8F20-CC6A04293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919508802165529E-2"/>
          <c:y val="3.317411972223977E-2"/>
          <c:w val="0.95616098239566893"/>
          <c:h val="0.674135157585380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cruces!$D$89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cruces!$E$83:$H$83</c:f>
              <c:strCache>
                <c:ptCount val="4"/>
                <c:pt idx="0">
                  <c:v>Colegio público</c:v>
                </c:pt>
                <c:pt idx="1">
                  <c:v>Colegio en concesión</c:v>
                </c:pt>
                <c:pt idx="2">
                  <c:v>Colegio privado</c:v>
                </c:pt>
                <c:pt idx="3">
                  <c:v>Instituto de validación</c:v>
                </c:pt>
              </c:strCache>
            </c:strRef>
          </c:cat>
          <c:val>
            <c:numRef>
              <c:f>cruces!$E$89:$H$89</c:f>
              <c:numCache>
                <c:formatCode>0%</c:formatCode>
                <c:ptCount val="4"/>
                <c:pt idx="0">
                  <c:v>0.49820217036604575</c:v>
                </c:pt>
                <c:pt idx="1">
                  <c:v>0.47860880390824678</c:v>
                </c:pt>
                <c:pt idx="2">
                  <c:v>0.72220711564913731</c:v>
                </c:pt>
                <c:pt idx="3">
                  <c:v>0.58334413140804775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2-4FA5-A83D-EFE7D047E6A3}"/>
            </c:ext>
          </c:extLst>
        </c:ser>
        <c:ser>
          <c:idx val="1"/>
          <c:order val="1"/>
          <c:tx>
            <c:strRef>
              <c:f>cruces!$D$90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cruces!$E$83:$H$83</c:f>
              <c:strCache>
                <c:ptCount val="4"/>
                <c:pt idx="0">
                  <c:v>Colegio público</c:v>
                </c:pt>
                <c:pt idx="1">
                  <c:v>Colegio en concesión</c:v>
                </c:pt>
                <c:pt idx="2">
                  <c:v>Colegio privado</c:v>
                </c:pt>
                <c:pt idx="3">
                  <c:v>Instituto de validación</c:v>
                </c:pt>
              </c:strCache>
            </c:strRef>
          </c:cat>
          <c:val>
            <c:numRef>
              <c:f>cruces!$E$90:$H$90</c:f>
              <c:numCache>
                <c:formatCode>0%</c:formatCode>
                <c:ptCount val="4"/>
                <c:pt idx="0">
                  <c:v>0.48890202407297489</c:v>
                </c:pt>
                <c:pt idx="1">
                  <c:v>0.44476448050190531</c:v>
                </c:pt>
                <c:pt idx="2">
                  <c:v>0.27539231748270465</c:v>
                </c:pt>
                <c:pt idx="3">
                  <c:v>0.41665586859195225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E2-4FA5-A83D-EFE7D047E6A3}"/>
            </c:ext>
          </c:extLst>
        </c:ser>
        <c:ser>
          <c:idx val="2"/>
          <c:order val="2"/>
          <c:tx>
            <c:strRef>
              <c:f>cruces!$D$91</c:f>
              <c:strCache>
                <c:ptCount val="1"/>
                <c:pt idx="0">
                  <c:v>No responde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cruces!$E$83:$H$83</c:f>
              <c:strCache>
                <c:ptCount val="4"/>
                <c:pt idx="0">
                  <c:v>Colegio público</c:v>
                </c:pt>
                <c:pt idx="1">
                  <c:v>Colegio en concesión</c:v>
                </c:pt>
                <c:pt idx="2">
                  <c:v>Colegio privado</c:v>
                </c:pt>
                <c:pt idx="3">
                  <c:v>Instituto de validación</c:v>
                </c:pt>
              </c:strCache>
            </c:strRef>
          </c:cat>
          <c:val>
            <c:numRef>
              <c:f>cruces!$E$91:$H$91</c:f>
              <c:numCache>
                <c:formatCode>0%</c:formatCode>
                <c:ptCount val="4"/>
                <c:pt idx="0">
                  <c:v>1.2895805560978779E-2</c:v>
                </c:pt>
                <c:pt idx="1">
                  <c:v>7.6626715589847932E-2</c:v>
                </c:pt>
                <c:pt idx="2">
                  <c:v>2.4005668681573397E-3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E2-4FA5-A83D-EFE7D047E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3053048"/>
        <c:axId val="1213047144"/>
      </c:barChart>
      <c:catAx>
        <c:axId val="1213053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3047144"/>
        <c:crosses val="autoZero"/>
        <c:auto val="1"/>
        <c:lblAlgn val="ctr"/>
        <c:lblOffset val="100"/>
        <c:noMultiLvlLbl val="0"/>
      </c:catAx>
      <c:valAx>
        <c:axId val="1213047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13053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 dirty="0"/>
              <a:t>Estrato</a:t>
            </a:r>
          </a:p>
        </c:rich>
      </c:tx>
      <c:layout>
        <c:manualLayout>
          <c:xMode val="edge"/>
          <c:yMode val="edge"/>
          <c:x val="0.39451369782665169"/>
          <c:y val="5.32734401638592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33877204705842123"/>
          <c:y val="0.19933045652761444"/>
          <c:w val="0.61400567926810679"/>
          <c:h val="0.7497436702583791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cruces!$D$249:$D$253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cruces!$E$249:$E$253</c:f>
              <c:numCache>
                <c:formatCode>###0%</c:formatCode>
                <c:ptCount val="5"/>
                <c:pt idx="0">
                  <c:v>0.10552967729564046</c:v>
                </c:pt>
                <c:pt idx="1">
                  <c:v>0.41760353292477104</c:v>
                </c:pt>
                <c:pt idx="2">
                  <c:v>0.30026294569936346</c:v>
                </c:pt>
                <c:pt idx="3">
                  <c:v>8.6175081395121117E-2</c:v>
                </c:pt>
                <c:pt idx="4">
                  <c:v>9.0428762685104372E-2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E-45FB-8B4B-A9077AA4E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0828624"/>
        <c:axId val="517326168"/>
      </c:barChart>
      <c:catAx>
        <c:axId val="54082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7326168"/>
        <c:crosses val="autoZero"/>
        <c:auto val="1"/>
        <c:lblAlgn val="ctr"/>
        <c:lblOffset val="100"/>
        <c:noMultiLvlLbl val="0"/>
      </c:catAx>
      <c:valAx>
        <c:axId val="517326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54082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 dirty="0"/>
              <a:t>Parentesco con el menor</a:t>
            </a:r>
            <a:r>
              <a:rPr lang="es-CO" sz="2000" b="1" baseline="0" dirty="0"/>
              <a:t> de edad</a:t>
            </a:r>
            <a:endParaRPr lang="es-CO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4407201826223191"/>
          <c:y val="0.1300164273059895"/>
          <c:w val="0.47039113544971572"/>
          <c:h val="0.819057841066965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cruces!$D$260:$D$266</c:f>
              <c:strCache>
                <c:ptCount val="7"/>
                <c:pt idx="0">
                  <c:v>Es la madre</c:v>
                </c:pt>
                <c:pt idx="1">
                  <c:v>Es el(la) abuelo(a)</c:v>
                </c:pt>
                <c:pt idx="2">
                  <c:v>Es el padre</c:v>
                </c:pt>
                <c:pt idx="3">
                  <c:v>Tío (a)</c:v>
                </c:pt>
                <c:pt idx="4">
                  <c:v>Hermano (a)</c:v>
                </c:pt>
                <c:pt idx="5">
                  <c:v>Es el acudiente o cuidador</c:v>
                </c:pt>
                <c:pt idx="6">
                  <c:v>Primo (a)</c:v>
                </c:pt>
              </c:strCache>
            </c:strRef>
          </c:cat>
          <c:val>
            <c:numRef>
              <c:f>cruces!$E$260:$E$266</c:f>
              <c:numCache>
                <c:formatCode>###0%</c:formatCode>
                <c:ptCount val="7"/>
                <c:pt idx="0">
                  <c:v>0.44305821983935056</c:v>
                </c:pt>
                <c:pt idx="1">
                  <c:v>0.22679419238399659</c:v>
                </c:pt>
                <c:pt idx="2">
                  <c:v>0.16239147072093157</c:v>
                </c:pt>
                <c:pt idx="3">
                  <c:v>6.8376180999454444E-2</c:v>
                </c:pt>
                <c:pt idx="4">
                  <c:v>6.5862993507711687E-2</c:v>
                </c:pt>
                <c:pt idx="5">
                  <c:v>2.7057911604023318E-2</c:v>
                </c:pt>
                <c:pt idx="6">
                  <c:v>6.4590309445328974E-3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E-4551-B0B9-9147D27D8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0828624"/>
        <c:axId val="517326168"/>
      </c:barChart>
      <c:catAx>
        <c:axId val="540828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7326168"/>
        <c:crosses val="autoZero"/>
        <c:auto val="1"/>
        <c:lblAlgn val="ctr"/>
        <c:lblOffset val="100"/>
        <c:noMultiLvlLbl val="0"/>
      </c:catAx>
      <c:valAx>
        <c:axId val="517326168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54082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/>
              <a:t>Jornada en la que estudian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44422618075452514"/>
          <c:y val="0.16504128292327394"/>
          <c:w val="0.48540466747739391"/>
          <c:h val="0.794083956232113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cruces!$D$275:$D$278</c:f>
              <c:strCache>
                <c:ptCount val="4"/>
                <c:pt idx="0">
                  <c:v>Noche</c:v>
                </c:pt>
                <c:pt idx="1">
                  <c:v>Tarde</c:v>
                </c:pt>
                <c:pt idx="2">
                  <c:v>Única / completa</c:v>
                </c:pt>
                <c:pt idx="3">
                  <c:v>Mañana</c:v>
                </c:pt>
              </c:strCache>
            </c:strRef>
          </c:cat>
          <c:val>
            <c:numRef>
              <c:f>cruces!$E$275:$E$278</c:f>
              <c:numCache>
                <c:formatCode>0%</c:formatCode>
                <c:ptCount val="4"/>
                <c:pt idx="0">
                  <c:v>3.417443853846156E-4</c:v>
                </c:pt>
                <c:pt idx="1">
                  <c:v>0.18464422901478839</c:v>
                </c:pt>
                <c:pt idx="2">
                  <c:v>0.28393957137950587</c:v>
                </c:pt>
                <c:pt idx="3">
                  <c:v>0.5279619788789941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B-483E-B1E2-2D71A0025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3011240"/>
        <c:axId val="543008616"/>
      </c:barChart>
      <c:catAx>
        <c:axId val="54301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3008616"/>
        <c:crosses val="autoZero"/>
        <c:auto val="1"/>
        <c:lblAlgn val="ctr"/>
        <c:lblOffset val="100"/>
        <c:noMultiLvlLbl val="0"/>
      </c:catAx>
      <c:valAx>
        <c:axId val="5430086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4301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/>
              <a:t>Curso en</a:t>
            </a:r>
            <a:r>
              <a:rPr lang="es-CO" sz="2000" b="1" baseline="0"/>
              <a:t> el que estudian</a:t>
            </a:r>
            <a:endParaRPr lang="es-CO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cruces!$D$279:$D$290</c:f>
              <c:strCache>
                <c:ptCount val="12"/>
                <c:pt idx="0">
                  <c:v>Prescolar</c:v>
                </c:pt>
                <c:pt idx="1">
                  <c:v>Primero</c:v>
                </c:pt>
                <c:pt idx="2">
                  <c:v>Segundo</c:v>
                </c:pt>
                <c:pt idx="3">
                  <c:v>Tercero</c:v>
                </c:pt>
                <c:pt idx="4">
                  <c:v>Cuarto</c:v>
                </c:pt>
                <c:pt idx="5">
                  <c:v>Quinto</c:v>
                </c:pt>
                <c:pt idx="6">
                  <c:v>Sexto</c:v>
                </c:pt>
                <c:pt idx="7">
                  <c:v>Séptimo</c:v>
                </c:pt>
                <c:pt idx="8">
                  <c:v>Octavo</c:v>
                </c:pt>
                <c:pt idx="9">
                  <c:v>Noveno</c:v>
                </c:pt>
                <c:pt idx="10">
                  <c:v>Décimo</c:v>
                </c:pt>
                <c:pt idx="11">
                  <c:v>Undécimo</c:v>
                </c:pt>
              </c:strCache>
            </c:strRef>
          </c:cat>
          <c:val>
            <c:numRef>
              <c:f>cruces!$E$279:$E$290</c:f>
              <c:numCache>
                <c:formatCode>0%</c:formatCode>
                <c:ptCount val="12"/>
                <c:pt idx="0">
                  <c:v>0.12577017280346123</c:v>
                </c:pt>
                <c:pt idx="1">
                  <c:v>6.5858118241700569E-2</c:v>
                </c:pt>
                <c:pt idx="2">
                  <c:v>6.1890172018821091E-2</c:v>
                </c:pt>
                <c:pt idx="3">
                  <c:v>7.5609479738777588E-2</c:v>
                </c:pt>
                <c:pt idx="4">
                  <c:v>8.414745510897978E-2</c:v>
                </c:pt>
                <c:pt idx="5">
                  <c:v>8.6190524697493151E-2</c:v>
                </c:pt>
                <c:pt idx="6">
                  <c:v>7.5080077124687158E-2</c:v>
                </c:pt>
                <c:pt idx="7">
                  <c:v>0.11009228867635582</c:v>
                </c:pt>
                <c:pt idx="8">
                  <c:v>0.10419061273984219</c:v>
                </c:pt>
                <c:pt idx="9">
                  <c:v>6.2199497103118527E-2</c:v>
                </c:pt>
                <c:pt idx="10">
                  <c:v>6.8741361176737084E-2</c:v>
                </c:pt>
                <c:pt idx="11">
                  <c:v>8.0230240570025924E-2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B-4A86-99CC-B16D9E7FB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3011240"/>
        <c:axId val="543008616"/>
      </c:barChart>
      <c:catAx>
        <c:axId val="54301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3008616"/>
        <c:crosses val="autoZero"/>
        <c:auto val="1"/>
        <c:lblAlgn val="ctr"/>
        <c:lblOffset val="100"/>
        <c:noMultiLvlLbl val="0"/>
      </c:catAx>
      <c:valAx>
        <c:axId val="5430086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4301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/>
              <a:t>Tipo de colegio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48059818592114162"/>
          <c:y val="0.16827985009405202"/>
          <c:w val="0.41469534193165752"/>
          <c:h val="0.774284426811804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cruces!$D$291:$D$294</c:f>
              <c:strCache>
                <c:ptCount val="4"/>
                <c:pt idx="0">
                  <c:v>Instituto de validación</c:v>
                </c:pt>
                <c:pt idx="1">
                  <c:v>Colegio en concesión</c:v>
                </c:pt>
                <c:pt idx="2">
                  <c:v>Colegio privado</c:v>
                </c:pt>
                <c:pt idx="3">
                  <c:v>Colegio público</c:v>
                </c:pt>
              </c:strCache>
            </c:strRef>
          </c:cat>
          <c:val>
            <c:numRef>
              <c:f>cruces!$E$291:$E$294</c:f>
              <c:numCache>
                <c:formatCode>0%</c:formatCode>
                <c:ptCount val="4"/>
                <c:pt idx="0">
                  <c:v>7.2947141947802586E-3</c:v>
                </c:pt>
                <c:pt idx="1">
                  <c:v>3.7133485019964996E-2</c:v>
                </c:pt>
                <c:pt idx="2">
                  <c:v>0.41689899392950003</c:v>
                </c:pt>
                <c:pt idx="3">
                  <c:v>0.53449676996834206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A-47E1-8A0C-3B28B53DF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3011240"/>
        <c:axId val="543008616"/>
      </c:barChart>
      <c:catAx>
        <c:axId val="54301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3008616"/>
        <c:crosses val="autoZero"/>
        <c:auto val="1"/>
        <c:lblAlgn val="ctr"/>
        <c:lblOffset val="100"/>
        <c:noMultiLvlLbl val="0"/>
      </c:catAx>
      <c:valAx>
        <c:axId val="5430086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4301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84891422487887E-2"/>
          <c:y val="3.6275990435810451E-2"/>
          <c:w val="0.97283021715502427"/>
          <c:h val="0.7212838013290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Estrato!$R$20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Estrato!$S$4:$X$4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Estrato!$S$20:$X$20</c:f>
              <c:numCache>
                <c:formatCode>###0%</c:formatCode>
                <c:ptCount val="6"/>
                <c:pt idx="0">
                  <c:v>0.46529978495012159</c:v>
                </c:pt>
                <c:pt idx="1">
                  <c:v>0.51334694437768902</c:v>
                </c:pt>
                <c:pt idx="2">
                  <c:v>0.55652102197619757</c:v>
                </c:pt>
                <c:pt idx="3">
                  <c:v>0.50106595786925301</c:v>
                </c:pt>
                <c:pt idx="4">
                  <c:v>0.64565717833564606</c:v>
                </c:pt>
                <c:pt idx="5">
                  <c:v>0.37411702514758605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5-4C3C-851C-306185C3E6C8}"/>
            </c:ext>
          </c:extLst>
        </c:ser>
        <c:ser>
          <c:idx val="1"/>
          <c:order val="1"/>
          <c:tx>
            <c:strRef>
              <c:f>Estrato!$R$21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Estrato!$S$4:$X$4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Estrato!$S$21:$X$21</c:f>
              <c:numCache>
                <c:formatCode>###0%</c:formatCode>
                <c:ptCount val="6"/>
                <c:pt idx="0">
                  <c:v>0.35115951796643752</c:v>
                </c:pt>
                <c:pt idx="1">
                  <c:v>0.32350564938194526</c:v>
                </c:pt>
                <c:pt idx="2">
                  <c:v>0.3528408378626971</c:v>
                </c:pt>
                <c:pt idx="3">
                  <c:v>0.34313975613840342</c:v>
                </c:pt>
                <c:pt idx="4">
                  <c:v>0.33285197663986538</c:v>
                </c:pt>
                <c:pt idx="5">
                  <c:v>0.38436304437799401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35-4C3C-851C-306185C3E6C8}"/>
            </c:ext>
          </c:extLst>
        </c:ser>
        <c:ser>
          <c:idx val="2"/>
          <c:order val="2"/>
          <c:tx>
            <c:strRef>
              <c:f>Estrato!$R$22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Estrato!$S$4:$X$4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Estrato!$S$22:$X$22</c:f>
              <c:numCache>
                <c:formatCode>###0%</c:formatCode>
                <c:ptCount val="6"/>
                <c:pt idx="0">
                  <c:v>0.10781151004928446</c:v>
                </c:pt>
                <c:pt idx="1">
                  <c:v>0.10807544055687902</c:v>
                </c:pt>
                <c:pt idx="2">
                  <c:v>5.5265533155168758E-2</c:v>
                </c:pt>
                <c:pt idx="3">
                  <c:v>0.12156856729777071</c:v>
                </c:pt>
                <c:pt idx="4">
                  <c:v>1.2894507014692927E-2</c:v>
                </c:pt>
                <c:pt idx="5">
                  <c:v>0.2348207733274682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35-4C3C-851C-306185C3E6C8}"/>
            </c:ext>
          </c:extLst>
        </c:ser>
        <c:ser>
          <c:idx val="3"/>
          <c:order val="3"/>
          <c:tx>
            <c:strRef>
              <c:f>Estrato!$R$23</c:f>
              <c:strCache>
                <c:ptCount val="1"/>
                <c:pt idx="0">
                  <c:v>4 o más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Estrato!$S$4:$X$4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Estrato!$S$23:$X$23</c:f>
              <c:numCache>
                <c:formatCode>###0%</c:formatCode>
                <c:ptCount val="6"/>
                <c:pt idx="0">
                  <c:v>7.5729187034153919E-2</c:v>
                </c:pt>
                <c:pt idx="1">
                  <c:v>5.5071965683486462E-2</c:v>
                </c:pt>
                <c:pt idx="2">
                  <c:v>3.5372607005936307E-2</c:v>
                </c:pt>
                <c:pt idx="3">
                  <c:v>3.4225718694573588E-2</c:v>
                </c:pt>
                <c:pt idx="4">
                  <c:v>8.5963380097952846E-3</c:v>
                </c:pt>
                <c:pt idx="5">
                  <c:v>6.69915714695162E-3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35-4C3C-851C-306185C3E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"/>
        <c:axId val="531578016"/>
        <c:axId val="531573096"/>
      </c:barChart>
      <c:catAx>
        <c:axId val="531578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573096"/>
        <c:crosses val="autoZero"/>
        <c:auto val="1"/>
        <c:lblAlgn val="ctr"/>
        <c:lblOffset val="100"/>
        <c:noMultiLvlLbl val="0"/>
      </c:catAx>
      <c:valAx>
        <c:axId val="531573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crossAx val="53157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58214478611151"/>
          <c:y val="5.0925925925925923E-2"/>
          <c:w val="0.65019567297672642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cruces!$N$248:$N$252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cruces!$O$248:$O$252</c:f>
              <c:numCache>
                <c:formatCode>0%</c:formatCode>
                <c:ptCount val="5"/>
                <c:pt idx="0">
                  <c:v>9.606109201977274E-2</c:v>
                </c:pt>
                <c:pt idx="1">
                  <c:v>0.32697469905642634</c:v>
                </c:pt>
                <c:pt idx="2">
                  <c:v>0.32385879391839562</c:v>
                </c:pt>
                <c:pt idx="3">
                  <c:v>0.17113640912265041</c:v>
                </c:pt>
                <c:pt idx="4">
                  <c:v>8.1969005882755172E-2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7-46A6-ABF6-3CF32FDD8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0828624"/>
        <c:axId val="517326168"/>
      </c:barChart>
      <c:catAx>
        <c:axId val="54082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7326168"/>
        <c:crosses val="autoZero"/>
        <c:auto val="1"/>
        <c:lblAlgn val="ctr"/>
        <c:lblOffset val="100"/>
        <c:noMultiLvlLbl val="0"/>
      </c:catAx>
      <c:valAx>
        <c:axId val="517326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4082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/>
              <a:t>Curso en</a:t>
            </a:r>
            <a:r>
              <a:rPr lang="es-CO" sz="2000" b="1" baseline="0"/>
              <a:t> el que estudian</a:t>
            </a:r>
            <a:endParaRPr lang="es-CO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cruces!$D$279:$D$290</c:f>
              <c:strCache>
                <c:ptCount val="12"/>
                <c:pt idx="0">
                  <c:v>Prescolar</c:v>
                </c:pt>
                <c:pt idx="1">
                  <c:v>Primero</c:v>
                </c:pt>
                <c:pt idx="2">
                  <c:v>Segundo</c:v>
                </c:pt>
                <c:pt idx="3">
                  <c:v>Tercero</c:v>
                </c:pt>
                <c:pt idx="4">
                  <c:v>Cuarto</c:v>
                </c:pt>
                <c:pt idx="5">
                  <c:v>Quinto</c:v>
                </c:pt>
                <c:pt idx="6">
                  <c:v>Sexto</c:v>
                </c:pt>
                <c:pt idx="7">
                  <c:v>Séptimo</c:v>
                </c:pt>
                <c:pt idx="8">
                  <c:v>Octavo</c:v>
                </c:pt>
                <c:pt idx="9">
                  <c:v>Noveno</c:v>
                </c:pt>
                <c:pt idx="10">
                  <c:v>Décimo</c:v>
                </c:pt>
                <c:pt idx="11">
                  <c:v>Undécimo</c:v>
                </c:pt>
              </c:strCache>
            </c:strRef>
          </c:cat>
          <c:val>
            <c:numRef>
              <c:f>cruces!$F$279:$F$290</c:f>
              <c:numCache>
                <c:formatCode>0%</c:formatCode>
                <c:ptCount val="12"/>
                <c:pt idx="0">
                  <c:v>0.13997378193525634</c:v>
                </c:pt>
                <c:pt idx="1">
                  <c:v>6.0068540527613408E-2</c:v>
                </c:pt>
                <c:pt idx="2">
                  <c:v>7.2119602665397312E-2</c:v>
                </c:pt>
                <c:pt idx="3">
                  <c:v>6.2280956679535121E-2</c:v>
                </c:pt>
                <c:pt idx="4">
                  <c:v>7.0643284516354696E-2</c:v>
                </c:pt>
                <c:pt idx="5">
                  <c:v>8.9801931190269746E-2</c:v>
                </c:pt>
                <c:pt idx="6">
                  <c:v>9.0778452904681603E-2</c:v>
                </c:pt>
                <c:pt idx="7">
                  <c:v>9.1399382158750792E-2</c:v>
                </c:pt>
                <c:pt idx="8">
                  <c:v>9.2087748860600727E-2</c:v>
                </c:pt>
                <c:pt idx="9">
                  <c:v>7.3247995727966586E-2</c:v>
                </c:pt>
                <c:pt idx="10">
                  <c:v>8.5310130619339328E-2</c:v>
                </c:pt>
                <c:pt idx="11">
                  <c:v>7.2288192214229954E-2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A-4CCD-BAD6-CBC0F1662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3011240"/>
        <c:axId val="543008616"/>
      </c:barChart>
      <c:catAx>
        <c:axId val="54301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3008616"/>
        <c:crosses val="autoZero"/>
        <c:auto val="1"/>
        <c:lblAlgn val="ctr"/>
        <c:lblOffset val="100"/>
        <c:noMultiLvlLbl val="0"/>
      </c:catAx>
      <c:valAx>
        <c:axId val="5430086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4301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5B02B"/>
              </a:solidFill>
            </c:spPr>
            <c:extLst>
              <c:ext xmlns:c16="http://schemas.microsoft.com/office/drawing/2014/chart" uri="{C3380CC4-5D6E-409C-BE32-E72D297353CC}">
                <c16:uniqueId val="{00000001-54F2-4EA9-8F20-CC6A04293013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4F2-4EA9-8F20-CC6A0429301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4F2-4EA9-8F20-CC6A04293013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88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F2-4EA9-8F20-CC6A04293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DA0F2B"/>
              </a:solidFill>
            </c:spPr>
            <c:extLst>
              <c:ext xmlns:c16="http://schemas.microsoft.com/office/drawing/2014/chart" uri="{C3380CC4-5D6E-409C-BE32-E72D297353CC}">
                <c16:uniqueId val="{00000001-54F2-4EA9-8F20-CC6A04293013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4F2-4EA9-8F20-CC6A0429301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4F2-4EA9-8F20-CC6A04293013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21</c:v>
                </c:pt>
                <c:pt idx="1">
                  <c:v>78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F2-4EA9-8F20-CC6A04293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DA0F2B"/>
              </a:solidFill>
            </c:spPr>
            <c:extLst>
              <c:ext xmlns:c16="http://schemas.microsoft.com/office/drawing/2014/chart" uri="{C3380CC4-5D6E-409C-BE32-E72D297353CC}">
                <c16:uniqueId val="{00000001-54F2-4EA9-8F20-CC6A04293013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4F2-4EA9-8F20-CC6A0429301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4F2-4EA9-8F20-CC6A04293013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97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F2-4EA9-8F20-CC6A04293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5B02B"/>
              </a:solidFill>
            </c:spPr>
            <c:extLst>
              <c:ext xmlns:c16="http://schemas.microsoft.com/office/drawing/2014/chart" uri="{C3380CC4-5D6E-409C-BE32-E72D297353CC}">
                <c16:uniqueId val="{00000001-54F2-4EA9-8F20-CC6A04293013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4F2-4EA9-8F20-CC6A0429301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4F2-4EA9-8F20-CC6A04293013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F2-4EA9-8F20-CC6A04293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322090131197751E-2"/>
          <c:y val="4.0930628298328907E-2"/>
          <c:w val="0.83952027403642437"/>
          <c:h val="0.918138743403342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0.45629631716870017"/>
                  <c:y val="5.098395203633728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3D-43B6-8E01-019654AD6F7E}"/>
                </c:ext>
              </c:extLst>
            </c:dLbl>
            <c:dLbl>
              <c:idx val="1"/>
              <c:layout>
                <c:manualLayout>
                  <c:x val="-0.37548869028731907"/>
                  <c:y val="4.248965589327278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3D-43B6-8E01-019654AD6F7E}"/>
                </c:ext>
              </c:extLst>
            </c:dLbl>
            <c:dLbl>
              <c:idx val="2"/>
              <c:layout>
                <c:manualLayout>
                  <c:x val="-0.25672405391182584"/>
                  <c:y val="1.0622413973565518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3D-43B6-8E01-019654AD6F7E}"/>
                </c:ext>
              </c:extLst>
            </c:dLbl>
            <c:dLbl>
              <c:idx val="3"/>
              <c:layout>
                <c:manualLayout>
                  <c:x val="-0.16462495514593711"/>
                  <c:y val="8.497931178654556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3D-43B6-8E01-019654AD6F7E}"/>
                </c:ext>
              </c:extLst>
            </c:dLbl>
            <c:dLbl>
              <c:idx val="4"/>
              <c:layout>
                <c:manualLayout>
                  <c:x val="-0.14458175898005918"/>
                  <c:y val="1.0622413973812839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3D-43B6-8E01-019654AD6F7E}"/>
                </c:ext>
              </c:extLst>
            </c:dLbl>
            <c:dLbl>
              <c:idx val="5"/>
              <c:layout>
                <c:manualLayout>
                  <c:x val="-0.13176517689533965"/>
                  <c:y val="2.74908073629474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3D-43B6-8E01-019654AD6F7E}"/>
                </c:ext>
              </c:extLst>
            </c:dLbl>
            <c:dLbl>
              <c:idx val="6"/>
              <c:layout>
                <c:manualLayout>
                  <c:x val="-0.10238941567403734"/>
                  <c:y val="6.3734483839909179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3D-43B6-8E01-019654AD6F7E}"/>
                </c:ext>
              </c:extLst>
            </c:dLbl>
            <c:dLbl>
              <c:idx val="7"/>
              <c:layout>
                <c:manualLayout>
                  <c:x val="-8.4406099763222456E-2"/>
                  <c:y val="6.3734483839909179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3D-43B6-8E01-019654AD6F7E}"/>
                </c:ext>
              </c:extLst>
            </c:dLbl>
            <c:dLbl>
              <c:idx val="8"/>
              <c:layout>
                <c:manualLayout>
                  <c:x val="-5.6661974459528398E-2"/>
                  <c:y val="1.0076406747355438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3D-43B6-8E01-019654AD6F7E}"/>
                </c:ext>
              </c:extLst>
            </c:dLbl>
            <c:dLbl>
              <c:idx val="9"/>
              <c:layout>
                <c:manualLayout>
                  <c:x val="-5.313754575438856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F8-4834-B999-F586D881D9B0}"/>
                </c:ext>
              </c:extLst>
            </c:dLbl>
            <c:dLbl>
              <c:idx val="10"/>
              <c:layout>
                <c:manualLayout>
                  <c:x val="-5.1077341057640967E-2"/>
                  <c:y val="1.978578786052427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F8-4834-B999-F586D881D9B0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9B5107"/>
                    </a:solidFill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Hoja1!$A$2:$A$12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86</c:v>
                </c:pt>
                <c:pt idx="1">
                  <c:v>79</c:v>
                </c:pt>
                <c:pt idx="2">
                  <c:v>51</c:v>
                </c:pt>
                <c:pt idx="3">
                  <c:v>29</c:v>
                </c:pt>
                <c:pt idx="4">
                  <c:v>24</c:v>
                </c:pt>
                <c:pt idx="5">
                  <c:v>21</c:v>
                </c:pt>
                <c:pt idx="6">
                  <c:v>14</c:v>
                </c:pt>
                <c:pt idx="7">
                  <c:v>10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3D-43B6-8E01-019654AD6F7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B3D-43B6-8E01-019654AD6F7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B3D-43B6-8E01-019654AD6F7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B3D-43B6-8E01-019654AD6F7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B3D-43B6-8E01-019654AD6F7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B3D-43B6-8E01-019654AD6F7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B3D-43B6-8E01-019654AD6F7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1B3D-43B6-8E01-019654AD6F7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1B3D-43B6-8E01-019654AD6F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1B3D-43B6-8E01-019654AD6F7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1B3D-43B6-8E01-019654AD6F7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1B3D-43B6-8E01-019654AD6F7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1B3D-43B6-8E01-019654AD6F7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1B3D-43B6-8E01-019654AD6F7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1B3D-43B6-8E01-019654AD6F7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1B3D-43B6-8E01-019654AD6F7E}"/>
              </c:ext>
            </c:extLst>
          </c:dPt>
          <c:dLbls>
            <c:dLbl>
              <c:idx val="0"/>
              <c:layout>
                <c:manualLayout>
                  <c:x val="-1.0511748357838413E-2"/>
                  <c:y val="2.1244827946018085E-7"/>
                </c:manualLayout>
              </c:layout>
              <c:numFmt formatCode="General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3D-43B6-8E01-019654AD6F7E}"/>
                </c:ext>
              </c:extLst>
            </c:dLbl>
            <c:dLbl>
              <c:idx val="1"/>
              <c:layout>
                <c:manualLayout>
                  <c:x val="-4.0994829048432001E-3"/>
                  <c:y val="2.1244827949109615E-7"/>
                </c:manualLayout>
              </c:layout>
              <c:numFmt formatCode="General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3D-43B6-8E01-019654AD6F7E}"/>
                </c:ext>
              </c:extLst>
            </c:dLbl>
            <c:dLbl>
              <c:idx val="8"/>
              <c:layout>
                <c:manualLayout>
                  <c:x val="1.926696943564666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B3D-43B6-8E01-019654AD6F7E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Hoja1!$A$2:$A$12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Hoja1!$C$2:$C$12</c:f>
              <c:numCache>
                <c:formatCode>General</c:formatCode>
                <c:ptCount val="11"/>
                <c:pt idx="0">
                  <c:v>6</c:v>
                </c:pt>
                <c:pt idx="1">
                  <c:v>3</c:v>
                </c:pt>
                <c:pt idx="2">
                  <c:v>10</c:v>
                </c:pt>
                <c:pt idx="3">
                  <c:v>31</c:v>
                </c:pt>
                <c:pt idx="4">
                  <c:v>27</c:v>
                </c:pt>
                <c:pt idx="5">
                  <c:v>37</c:v>
                </c:pt>
                <c:pt idx="6">
                  <c:v>26</c:v>
                </c:pt>
                <c:pt idx="7">
                  <c:v>13</c:v>
                </c:pt>
                <c:pt idx="8">
                  <c:v>5</c:v>
                </c:pt>
                <c:pt idx="9">
                  <c:v>16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B3D-43B6-8E01-019654AD6F7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3.8624782542960947E-4"/>
                  <c:y val="6.3734483839909179E-7"/>
                </c:manualLayout>
              </c:layout>
              <c:numFmt formatCode="General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BF8-4834-B999-F586D881D9B0}"/>
                </c:ext>
              </c:extLst>
            </c:dLbl>
            <c:dLbl>
              <c:idx val="1"/>
              <c:layout>
                <c:manualLayout>
                  <c:x val="2.6560418503817707E-3"/>
                  <c:y val="4.2489655893272781E-7"/>
                </c:manualLayout>
              </c:layout>
              <c:numFmt formatCode="General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B3D-43B6-8E01-019654AD6F7E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Hoja1!$A$2:$A$12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Hoja1!$D$2:$D$12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10</c:v>
                </c:pt>
                <c:pt idx="3">
                  <c:v>19</c:v>
                </c:pt>
                <c:pt idx="4">
                  <c:v>27</c:v>
                </c:pt>
                <c:pt idx="5">
                  <c:v>25</c:v>
                </c:pt>
                <c:pt idx="6">
                  <c:v>19</c:v>
                </c:pt>
                <c:pt idx="7">
                  <c:v>20</c:v>
                </c:pt>
                <c:pt idx="8">
                  <c:v>26</c:v>
                </c:pt>
                <c:pt idx="9">
                  <c:v>19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B3D-43B6-8E01-019654AD6F7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Serie 4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4246072146746272E-2"/>
                  <c:y val="2.6987304940612206E-3"/>
                </c:manualLayout>
              </c:layout>
              <c:numFmt formatCode="General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BF8-4834-B999-F586D881D9B0}"/>
                </c:ext>
              </c:extLst>
            </c:dLbl>
            <c:dLbl>
              <c:idx val="1"/>
              <c:layout>
                <c:manualLayout>
                  <c:x val="7.6946212110887468E-3"/>
                  <c:y val="0"/>
                </c:manualLayout>
              </c:layout>
              <c:numFmt formatCode="General\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BF8-4834-B999-F586D881D9B0}"/>
                </c:ext>
              </c:extLst>
            </c:dLbl>
            <c:dLbl>
              <c:idx val="2"/>
              <c:numFmt formatCode="General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BF8-4834-B999-F586D881D9B0}"/>
                </c:ext>
              </c:extLst>
            </c:dLbl>
            <c:dLbl>
              <c:idx val="3"/>
              <c:numFmt formatCode="General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BF8-4834-B999-F586D881D9B0}"/>
                </c:ext>
              </c:extLst>
            </c:dLbl>
            <c:dLbl>
              <c:idx val="7"/>
              <c:numFmt formatCode="General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5BF8-4834-B999-F586D881D9B0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Hoja1!$A$2:$A$12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Hoja1!$E$2:$E$12</c:f>
              <c:numCache>
                <c:formatCode>General</c:formatCode>
                <c:ptCount val="11"/>
                <c:pt idx="0">
                  <c:v>1</c:v>
                </c:pt>
                <c:pt idx="1">
                  <c:v>4</c:v>
                </c:pt>
                <c:pt idx="2">
                  <c:v>11</c:v>
                </c:pt>
                <c:pt idx="3">
                  <c:v>16</c:v>
                </c:pt>
                <c:pt idx="4">
                  <c:v>20</c:v>
                </c:pt>
                <c:pt idx="5">
                  <c:v>14</c:v>
                </c:pt>
                <c:pt idx="6">
                  <c:v>37</c:v>
                </c:pt>
                <c:pt idx="7">
                  <c:v>54</c:v>
                </c:pt>
                <c:pt idx="8">
                  <c:v>64</c:v>
                </c:pt>
                <c:pt idx="9">
                  <c:v>59</c:v>
                </c:pt>
                <c:pt idx="1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1B3D-43B6-8E01-019654AD6F7E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Serie 5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cat>
            <c:strRef>
              <c:f>Hoja1!$A$2:$A$12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Hoja1!$F$2:$F$12</c:f>
              <c:numCache>
                <c:formatCode>General</c:formatCode>
                <c:ptCount val="11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1B3D-43B6-8E01-019654AD6F7E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Serie 6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cat>
            <c:strRef>
              <c:f>Hoja1!$A$2:$A$12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Hoja1!$G$2:$G$12</c:f>
              <c:numCache>
                <c:formatCode>General</c:formatCode>
                <c:ptCount val="11"/>
                <c:pt idx="2">
                  <c:v>2</c:v>
                </c:pt>
                <c:pt idx="6">
                  <c:v>1</c:v>
                </c:pt>
                <c:pt idx="7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1B3D-43B6-8E01-019654AD6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48575232"/>
        <c:axId val="758003904"/>
      </c:barChart>
      <c:catAx>
        <c:axId val="74857523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758003904"/>
        <c:crosses val="autoZero"/>
        <c:auto val="1"/>
        <c:lblAlgn val="ctr"/>
        <c:lblOffset val="100"/>
        <c:noMultiLvlLbl val="0"/>
      </c:catAx>
      <c:valAx>
        <c:axId val="7580039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748575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7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/>
              <a:t>Oficios del hogar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1.307237247184808E-2"/>
          <c:y val="0.13211024945786576"/>
          <c:w val="0.97385525505630388"/>
          <c:h val="0.63730628318295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Estrato!$AA$636</c:f>
              <c:strCache>
                <c:ptCount val="1"/>
                <c:pt idx="0">
                  <c:v>O - Ningún día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Estrato!$AB$634:$AF$634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Estrato!$AB$636:$AF$636</c:f>
              <c:numCache>
                <c:formatCode>0%</c:formatCode>
                <c:ptCount val="5"/>
                <c:pt idx="0">
                  <c:v>7.790717469699078E-2</c:v>
                </c:pt>
                <c:pt idx="1">
                  <c:v>0.12739584958004946</c:v>
                </c:pt>
                <c:pt idx="2">
                  <c:v>0.17017825255772398</c:v>
                </c:pt>
                <c:pt idx="3">
                  <c:v>9.8426876056227866E-2</c:v>
                </c:pt>
                <c:pt idx="4">
                  <c:v>0.17154664279465109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1-4704-81C9-EFB2654876E2}"/>
            </c:ext>
          </c:extLst>
        </c:ser>
        <c:ser>
          <c:idx val="1"/>
          <c:order val="1"/>
          <c:tx>
            <c:strRef>
              <c:f>Estrato!$AA$637</c:f>
              <c:strCache>
                <c:ptCount val="1"/>
                <c:pt idx="0">
                  <c:v>1-2 días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Estrato!$AB$634:$AF$634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Estrato!$AB$637:$AF$637</c:f>
              <c:numCache>
                <c:formatCode>0%</c:formatCode>
                <c:ptCount val="5"/>
                <c:pt idx="0">
                  <c:v>0.27530927266143529</c:v>
                </c:pt>
                <c:pt idx="1">
                  <c:v>0.25828332205149623</c:v>
                </c:pt>
                <c:pt idx="2">
                  <c:v>0.21515894575404521</c:v>
                </c:pt>
                <c:pt idx="3">
                  <c:v>0.35935459088386479</c:v>
                </c:pt>
                <c:pt idx="4">
                  <c:v>0.23268672467425491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11-4704-81C9-EFB2654876E2}"/>
            </c:ext>
          </c:extLst>
        </c:ser>
        <c:ser>
          <c:idx val="2"/>
          <c:order val="2"/>
          <c:tx>
            <c:strRef>
              <c:f>Estrato!$AA$638</c:f>
              <c:strCache>
                <c:ptCount val="1"/>
                <c:pt idx="0">
                  <c:v>3-4 días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Estrato!$AB$634:$AF$634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Estrato!$AB$638:$AF$638</c:f>
              <c:numCache>
                <c:formatCode>0%</c:formatCode>
                <c:ptCount val="5"/>
                <c:pt idx="0">
                  <c:v>0.16565139049444577</c:v>
                </c:pt>
                <c:pt idx="1">
                  <c:v>0.18590443595669356</c:v>
                </c:pt>
                <c:pt idx="2">
                  <c:v>0.22773688533277478</c:v>
                </c:pt>
                <c:pt idx="3">
                  <c:v>0.16389700126341797</c:v>
                </c:pt>
                <c:pt idx="4">
                  <c:v>0.19707774359054489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11-4704-81C9-EFB2654876E2}"/>
            </c:ext>
          </c:extLst>
        </c:ser>
        <c:ser>
          <c:idx val="3"/>
          <c:order val="3"/>
          <c:tx>
            <c:strRef>
              <c:f>Estrato!$AA$639</c:f>
              <c:strCache>
                <c:ptCount val="1"/>
                <c:pt idx="0">
                  <c:v>Más de 5 días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Estrato!$AB$634:$AF$634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Estrato!$AB$639:$AF$639</c:f>
              <c:numCache>
                <c:formatCode>0%</c:formatCode>
                <c:ptCount val="5"/>
                <c:pt idx="0">
                  <c:v>0.46501213377371309</c:v>
                </c:pt>
                <c:pt idx="1">
                  <c:v>0.40313056272773035</c:v>
                </c:pt>
                <c:pt idx="2">
                  <c:v>0.34740974625668442</c:v>
                </c:pt>
                <c:pt idx="3">
                  <c:v>0.3096693709724842</c:v>
                </c:pt>
                <c:pt idx="4">
                  <c:v>0.34175933901248173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11-4704-81C9-EFB265487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721856"/>
        <c:axId val="686721528"/>
      </c:barChart>
      <c:catAx>
        <c:axId val="686721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86721528"/>
        <c:crosses val="autoZero"/>
        <c:auto val="1"/>
        <c:lblAlgn val="ctr"/>
        <c:lblOffset val="100"/>
        <c:noMultiLvlLbl val="0"/>
      </c:catAx>
      <c:valAx>
        <c:axId val="686721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8672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/>
              <a:t>Tener tiempo de calidad con padres, hermanos y otros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1.5775255568738614E-2"/>
          <c:y val="0.15210198208462877"/>
          <c:w val="0.9684494888625228"/>
          <c:h val="0.61058141343646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Estrato!$AA$642</c:f>
              <c:strCache>
                <c:ptCount val="1"/>
                <c:pt idx="0">
                  <c:v>O - Ningún día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Estrato!$AB$634:$AF$634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Estrato!$AB$642:$AF$642</c:f>
              <c:numCache>
                <c:formatCode>0%</c:formatCode>
                <c:ptCount val="5"/>
                <c:pt idx="0">
                  <c:v>4.4035306771853723E-2</c:v>
                </c:pt>
                <c:pt idx="1">
                  <c:v>5.6212791494284875E-2</c:v>
                </c:pt>
                <c:pt idx="2">
                  <c:v>4.7199148196505281E-2</c:v>
                </c:pt>
                <c:pt idx="3">
                  <c:v>0</c:v>
                </c:pt>
                <c:pt idx="4">
                  <c:v>3.0491670821403895E-2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E-497A-9EBE-A7BB151B532F}"/>
            </c:ext>
          </c:extLst>
        </c:ser>
        <c:ser>
          <c:idx val="1"/>
          <c:order val="1"/>
          <c:tx>
            <c:strRef>
              <c:f>Estrato!$AA$643</c:f>
              <c:strCache>
                <c:ptCount val="1"/>
                <c:pt idx="0">
                  <c:v>1-2 días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Estrato!$AB$634:$AF$634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Estrato!$AB$643:$AF$643</c:f>
              <c:numCache>
                <c:formatCode>0%</c:formatCode>
                <c:ptCount val="5"/>
                <c:pt idx="0">
                  <c:v>0.11073206110328204</c:v>
                </c:pt>
                <c:pt idx="1">
                  <c:v>8.8243082552450253E-2</c:v>
                </c:pt>
                <c:pt idx="2">
                  <c:v>6.9500816032201998E-2</c:v>
                </c:pt>
                <c:pt idx="3">
                  <c:v>0.13693847278279789</c:v>
                </c:pt>
                <c:pt idx="4">
                  <c:v>9.5781326965993396E-2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4E-497A-9EBE-A7BB151B532F}"/>
            </c:ext>
          </c:extLst>
        </c:ser>
        <c:ser>
          <c:idx val="2"/>
          <c:order val="2"/>
          <c:tx>
            <c:strRef>
              <c:f>Estrato!$AA$644</c:f>
              <c:strCache>
                <c:ptCount val="1"/>
                <c:pt idx="0">
                  <c:v>3-4 días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Estrato!$AB$634:$AF$634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Estrato!$AB$644:$AF$644</c:f>
              <c:numCache>
                <c:formatCode>0%</c:formatCode>
                <c:ptCount val="5"/>
                <c:pt idx="0">
                  <c:v>0.12223162388478338</c:v>
                </c:pt>
                <c:pt idx="1">
                  <c:v>0.14805904258360886</c:v>
                </c:pt>
                <c:pt idx="2">
                  <c:v>0.13551550446796881</c:v>
                </c:pt>
                <c:pt idx="3">
                  <c:v>0.12613196627808126</c:v>
                </c:pt>
                <c:pt idx="4">
                  <c:v>0.13166630356937795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4E-497A-9EBE-A7BB151B532F}"/>
            </c:ext>
          </c:extLst>
        </c:ser>
        <c:ser>
          <c:idx val="3"/>
          <c:order val="3"/>
          <c:tx>
            <c:strRef>
              <c:f>Estrato!$AA$645</c:f>
              <c:strCache>
                <c:ptCount val="1"/>
                <c:pt idx="0">
                  <c:v>Más de 5 días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Estrato!$AB$634:$AF$634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Estrato!$AB$645:$AF$645</c:f>
              <c:numCache>
                <c:formatCode>0%</c:formatCode>
                <c:ptCount val="5"/>
                <c:pt idx="0">
                  <c:v>0.69738916123059724</c:v>
                </c:pt>
                <c:pt idx="1">
                  <c:v>0.67988016431431564</c:v>
                </c:pt>
                <c:pt idx="2">
                  <c:v>0.74143593615348669</c:v>
                </c:pt>
                <c:pt idx="3">
                  <c:v>0.7063597893007415</c:v>
                </c:pt>
                <c:pt idx="4">
                  <c:v>0.74206069864322532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4E-497A-9EBE-A7BB151B5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6721856"/>
        <c:axId val="686721528"/>
      </c:barChart>
      <c:catAx>
        <c:axId val="686721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86721528"/>
        <c:crosses val="autoZero"/>
        <c:auto val="1"/>
        <c:lblAlgn val="ctr"/>
        <c:lblOffset val="100"/>
        <c:noMultiLvlLbl val="0"/>
      </c:catAx>
      <c:valAx>
        <c:axId val="686721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8672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/>
              <a:t>Apoyo en los emprendimientos o negocios familiares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1.7354645218627535E-2"/>
          <c:y val="0.130657704614555"/>
          <c:w val="0.96529070956274499"/>
          <c:h val="0.65306105903734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Estrato!$AA$648</c:f>
              <c:strCache>
                <c:ptCount val="1"/>
                <c:pt idx="0">
                  <c:v>O - Ningún día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Estrato!$AB$634:$AF$634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Estrato!$AB$648:$AF$648</c:f>
              <c:numCache>
                <c:formatCode>0%</c:formatCode>
                <c:ptCount val="5"/>
                <c:pt idx="0">
                  <c:v>0.46253381170107877</c:v>
                </c:pt>
                <c:pt idx="1">
                  <c:v>0.51773320287586433</c:v>
                </c:pt>
                <c:pt idx="2">
                  <c:v>0.46098569957376795</c:v>
                </c:pt>
                <c:pt idx="3">
                  <c:v>0.50453868404788982</c:v>
                </c:pt>
                <c:pt idx="4">
                  <c:v>0.70200374631665174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1-4801-9BA0-99D202AF18C2}"/>
            </c:ext>
          </c:extLst>
        </c:ser>
        <c:ser>
          <c:idx val="1"/>
          <c:order val="1"/>
          <c:tx>
            <c:strRef>
              <c:f>Estrato!$AA$649</c:f>
              <c:strCache>
                <c:ptCount val="1"/>
                <c:pt idx="0">
                  <c:v>1-2 días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Estrato!$AB$634:$AF$634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Estrato!$AB$649:$AF$649</c:f>
              <c:numCache>
                <c:formatCode>0%</c:formatCode>
                <c:ptCount val="5"/>
                <c:pt idx="0">
                  <c:v>9.6494333149179698E-2</c:v>
                </c:pt>
                <c:pt idx="1">
                  <c:v>0.10209307973691625</c:v>
                </c:pt>
                <c:pt idx="2">
                  <c:v>0.12009512744426389</c:v>
                </c:pt>
                <c:pt idx="3">
                  <c:v>0.12369903548999278</c:v>
                </c:pt>
                <c:pt idx="4">
                  <c:v>3.5728236366588541E-2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81-4801-9BA0-99D202AF18C2}"/>
            </c:ext>
          </c:extLst>
        </c:ser>
        <c:ser>
          <c:idx val="2"/>
          <c:order val="2"/>
          <c:tx>
            <c:strRef>
              <c:f>Estrato!$AA$650</c:f>
              <c:strCache>
                <c:ptCount val="1"/>
                <c:pt idx="0">
                  <c:v>3-4 días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Estrato!$AB$634:$AF$634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Estrato!$AB$650:$AF$650</c:f>
              <c:numCache>
                <c:formatCode>0%</c:formatCode>
                <c:ptCount val="5"/>
                <c:pt idx="0">
                  <c:v>8.9653907608246333E-2</c:v>
                </c:pt>
                <c:pt idx="1">
                  <c:v>9.7545245825317928E-2</c:v>
                </c:pt>
                <c:pt idx="2">
                  <c:v>0.12618356759071225</c:v>
                </c:pt>
                <c:pt idx="3">
                  <c:v>8.9606887059190482E-2</c:v>
                </c:pt>
                <c:pt idx="4">
                  <c:v>9.3197384088266569E-2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81-4801-9BA0-99D202AF18C2}"/>
            </c:ext>
          </c:extLst>
        </c:ser>
        <c:ser>
          <c:idx val="3"/>
          <c:order val="3"/>
          <c:tx>
            <c:strRef>
              <c:f>Estrato!$AA$651</c:f>
              <c:strCache>
                <c:ptCount val="1"/>
                <c:pt idx="0">
                  <c:v>Más de 5 días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Estrato!$AB$634:$AF$634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Estrato!$AB$651:$AF$651</c:f>
              <c:numCache>
                <c:formatCode>0%</c:formatCode>
                <c:ptCount val="5"/>
                <c:pt idx="0">
                  <c:v>0.13328845684191348</c:v>
                </c:pt>
                <c:pt idx="1">
                  <c:v>0.11921575755156541</c:v>
                </c:pt>
                <c:pt idx="2">
                  <c:v>0.12450844783768546</c:v>
                </c:pt>
                <c:pt idx="3">
                  <c:v>0.11523233205848445</c:v>
                </c:pt>
                <c:pt idx="4">
                  <c:v>1.3259476071066721E-2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81-4801-9BA0-99D202AF1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6721856"/>
        <c:axId val="686721528"/>
      </c:barChart>
      <c:catAx>
        <c:axId val="686721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86721528"/>
        <c:crosses val="autoZero"/>
        <c:auto val="1"/>
        <c:lblAlgn val="ctr"/>
        <c:lblOffset val="100"/>
        <c:noMultiLvlLbl val="0"/>
      </c:catAx>
      <c:valAx>
        <c:axId val="686721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8672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6076193531681E-2"/>
          <c:y val="4.0930628298328907E-2"/>
          <c:w val="0.73012201295429102"/>
          <c:h val="0.918138743403342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cat>
            <c:strRef>
              <c:f>Hoja1!$A$2:$A$7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7-4F6C-995B-24FA74E8346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097-4F6C-995B-24FA74E8346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097-4F6C-995B-24FA74E8346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097-4F6C-995B-24FA74E8346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097-4F6C-995B-24FA74E83463}"/>
              </c:ext>
            </c:extLst>
          </c:dPt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5-5097-4F6C-995B-24FA74E8346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097-4F6C-995B-24FA74E8346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097-4F6C-995B-24FA74E8346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097-4F6C-995B-24FA74E8346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097-4F6C-995B-24FA74E8346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097-4F6C-995B-24FA74E8346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097-4F6C-995B-24FA74E8346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097-4F6C-995B-24FA74E8346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097-4F6C-995B-24FA74E8346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097-4F6C-995B-24FA74E83463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097-4F6C-995B-24FA74E83463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53</c:v>
                </c:pt>
                <c:pt idx="1">
                  <c:v>43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097-4F6C-995B-24FA74E83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53913856"/>
        <c:axId val="958128704"/>
      </c:barChart>
      <c:catAx>
        <c:axId val="9539138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58128704"/>
        <c:crosses val="autoZero"/>
        <c:auto val="1"/>
        <c:lblAlgn val="ctr"/>
        <c:lblOffset val="100"/>
        <c:noMultiLvlLbl val="0"/>
      </c:catAx>
      <c:valAx>
        <c:axId val="9581287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953913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4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 i="0" u="none" strike="noStrike" baseline="0">
                <a:effectLst/>
              </a:rPr>
              <a:t>Salieron de la casa para producir dinero y apoyar el sustento de la familia</a:t>
            </a:r>
            <a:endParaRPr lang="es-CO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1.4184847962697403E-2"/>
          <c:y val="0.13038043411681957"/>
          <c:w val="0.97163030407460516"/>
          <c:h val="0.642055295148539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Estrato!$AA$654</c:f>
              <c:strCache>
                <c:ptCount val="1"/>
                <c:pt idx="0">
                  <c:v>O - Ningún día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Estrato!$AB$634:$AF$634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Estrato!$AB$654:$AF$654</c:f>
              <c:numCache>
                <c:formatCode>0%</c:formatCode>
                <c:ptCount val="5"/>
                <c:pt idx="0">
                  <c:v>0.76726359818478695</c:v>
                </c:pt>
                <c:pt idx="1">
                  <c:v>0.7822806629416118</c:v>
                </c:pt>
                <c:pt idx="2">
                  <c:v>0.8026933479508338</c:v>
                </c:pt>
                <c:pt idx="3">
                  <c:v>0.81249669212182407</c:v>
                </c:pt>
                <c:pt idx="4">
                  <c:v>0.82974659294106246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5-427E-9EAF-7986EB1F045A}"/>
            </c:ext>
          </c:extLst>
        </c:ser>
        <c:ser>
          <c:idx val="1"/>
          <c:order val="1"/>
          <c:tx>
            <c:strRef>
              <c:f>Estrato!$AA$655</c:f>
              <c:strCache>
                <c:ptCount val="1"/>
                <c:pt idx="0">
                  <c:v>1-2 días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Estrato!$AB$634:$AF$634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Estrato!$AB$655:$AF$655</c:f>
              <c:numCache>
                <c:formatCode>0%</c:formatCode>
                <c:ptCount val="5"/>
                <c:pt idx="0">
                  <c:v>4.5088253248820244E-2</c:v>
                </c:pt>
                <c:pt idx="1">
                  <c:v>3.1350644610956588E-2</c:v>
                </c:pt>
                <c:pt idx="2">
                  <c:v>3.3547603896137694E-2</c:v>
                </c:pt>
                <c:pt idx="3">
                  <c:v>2.4640044087501776E-2</c:v>
                </c:pt>
                <c:pt idx="4">
                  <c:v>2.6182827725923269E-3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05-427E-9EAF-7986EB1F045A}"/>
            </c:ext>
          </c:extLst>
        </c:ser>
        <c:ser>
          <c:idx val="2"/>
          <c:order val="2"/>
          <c:tx>
            <c:strRef>
              <c:f>Estrato!$AA$656</c:f>
              <c:strCache>
                <c:ptCount val="1"/>
                <c:pt idx="0">
                  <c:v>3-4 días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Estrato!$AB$634:$AF$634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Estrato!$AB$656:$AF$656</c:f>
              <c:numCache>
                <c:formatCode>0%</c:formatCode>
                <c:ptCount val="5"/>
                <c:pt idx="0">
                  <c:v>3.9850455544118479E-2</c:v>
                </c:pt>
                <c:pt idx="1">
                  <c:v>3.1005189708416193E-2</c:v>
                </c:pt>
                <c:pt idx="2">
                  <c:v>5.1286799979754404E-2</c:v>
                </c:pt>
                <c:pt idx="3">
                  <c:v>3.3299559789019169E-2</c:v>
                </c:pt>
                <c:pt idx="4">
                  <c:v>1.3320676242031987E-2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05-427E-9EAF-7986EB1F045A}"/>
            </c:ext>
          </c:extLst>
        </c:ser>
        <c:ser>
          <c:idx val="3"/>
          <c:order val="3"/>
          <c:tx>
            <c:strRef>
              <c:f>Estrato!$AA$657</c:f>
              <c:strCache>
                <c:ptCount val="1"/>
                <c:pt idx="0">
                  <c:v>Más de 5 días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Estrato!$AB$634:$AF$634</c:f>
              <c:strCache>
                <c:ptCount val="5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 y 6</c:v>
                </c:pt>
              </c:strCache>
            </c:strRef>
          </c:cat>
          <c:val>
            <c:numRef>
              <c:f>Estrato!$AB$657:$AF$657</c:f>
              <c:numCache>
                <c:formatCode>0%</c:formatCode>
                <c:ptCount val="5"/>
                <c:pt idx="0">
                  <c:v>4.2627088128165284E-2</c:v>
                </c:pt>
                <c:pt idx="1">
                  <c:v>3.7861484955365059E-2</c:v>
                </c:pt>
                <c:pt idx="2">
                  <c:v>3.6732384596382124E-2</c:v>
                </c:pt>
                <c:pt idx="3">
                  <c:v>3.218835733557484E-2</c:v>
                </c:pt>
                <c:pt idx="4">
                  <c:v>9.5921417812694972E-3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05-427E-9EAF-7986EB1F0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721856"/>
        <c:axId val="686721528"/>
      </c:barChart>
      <c:catAx>
        <c:axId val="686721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86721528"/>
        <c:crosses val="autoZero"/>
        <c:auto val="1"/>
        <c:lblAlgn val="ctr"/>
        <c:lblOffset val="100"/>
        <c:noMultiLvlLbl val="0"/>
      </c:catAx>
      <c:valAx>
        <c:axId val="686721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8672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6076193531681E-2"/>
          <c:y val="4.0930628298328907E-2"/>
          <c:w val="0.73012201295429102"/>
          <c:h val="0.918138743403342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cat>
            <c:strRef>
              <c:f>Hoja1!$A$2:$A$7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9-4E46-B202-6D327AD9B06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219-4E46-B202-6D327AD9B0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219-4E46-B202-6D327AD9B06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219-4E46-B202-6D327AD9B0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219-4E46-B202-6D327AD9B06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219-4E46-B202-6D327AD9B068}"/>
              </c:ext>
            </c:extLst>
          </c:dPt>
          <c:dPt>
            <c:idx val="5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7-D219-4E46-B202-6D327AD9B06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219-4E46-B202-6D327AD9B06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219-4E46-B202-6D327AD9B06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219-4E46-B202-6D327AD9B06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219-4E46-B202-6D327AD9B06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D219-4E46-B202-6D327AD9B06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219-4E46-B202-6D327AD9B06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219-4E46-B202-6D327AD9B06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D219-4E46-B202-6D327AD9B06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D219-4E46-B202-6D327AD9B068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39</c:v>
                </c:pt>
                <c:pt idx="1">
                  <c:v>30</c:v>
                </c:pt>
                <c:pt idx="2">
                  <c:v>19</c:v>
                </c:pt>
                <c:pt idx="3">
                  <c:v>8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219-4E46-B202-6D327AD9B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81275136"/>
        <c:axId val="736877888"/>
      </c:barChart>
      <c:catAx>
        <c:axId val="78127513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736877888"/>
        <c:crosses val="autoZero"/>
        <c:auto val="1"/>
        <c:lblAlgn val="ctr"/>
        <c:lblOffset val="100"/>
        <c:noMultiLvlLbl val="0"/>
      </c:catAx>
      <c:valAx>
        <c:axId val="73687788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78127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Estrato!$R$670</c:f>
              <c:strCache>
                <c:ptCount val="1"/>
                <c:pt idx="0">
                  <c:v>Tranquilidad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Estrato!$S$437:$X$437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Estrato!$S$670:$X$670</c:f>
              <c:numCache>
                <c:formatCode>###0%</c:formatCode>
                <c:ptCount val="6"/>
                <c:pt idx="0">
                  <c:v>0.36296189268851825</c:v>
                </c:pt>
                <c:pt idx="1">
                  <c:v>0.35896194315315633</c:v>
                </c:pt>
                <c:pt idx="2">
                  <c:v>0.37328539673273148</c:v>
                </c:pt>
                <c:pt idx="3">
                  <c:v>0.44425868271671398</c:v>
                </c:pt>
                <c:pt idx="4">
                  <c:v>0.56282056174167272</c:v>
                </c:pt>
                <c:pt idx="5">
                  <c:v>0.4966471865875054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0-4816-AC4F-072B70D11B87}"/>
            </c:ext>
          </c:extLst>
        </c:ser>
        <c:ser>
          <c:idx val="1"/>
          <c:order val="1"/>
          <c:tx>
            <c:strRef>
              <c:f>Estrato!$R$671</c:f>
              <c:strCache>
                <c:ptCount val="1"/>
                <c:pt idx="0">
                  <c:v>Angustia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Estrato!$S$437:$X$437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Estrato!$S$671:$X$671</c:f>
              <c:numCache>
                <c:formatCode>###0%</c:formatCode>
                <c:ptCount val="6"/>
                <c:pt idx="0">
                  <c:v>0.2537789544039683</c:v>
                </c:pt>
                <c:pt idx="1">
                  <c:v>0.31664956982829462</c:v>
                </c:pt>
                <c:pt idx="2">
                  <c:v>0.30259298464527351</c:v>
                </c:pt>
                <c:pt idx="3">
                  <c:v>0.31022896730762461</c:v>
                </c:pt>
                <c:pt idx="4">
                  <c:v>0.21232084494796513</c:v>
                </c:pt>
                <c:pt idx="5">
                  <c:v>0.1633181663728637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0-4816-AC4F-072B70D11B87}"/>
            </c:ext>
          </c:extLst>
        </c:ser>
        <c:ser>
          <c:idx val="2"/>
          <c:order val="2"/>
          <c:tx>
            <c:strRef>
              <c:f>Estrato!$R$672</c:f>
              <c:strCache>
                <c:ptCount val="1"/>
                <c:pt idx="0">
                  <c:v>Satisfacción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Estrato!$S$437:$X$437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Estrato!$S$672:$X$672</c:f>
              <c:numCache>
                <c:formatCode>###0%</c:formatCode>
                <c:ptCount val="6"/>
                <c:pt idx="0">
                  <c:v>0.20360969091727885</c:v>
                </c:pt>
                <c:pt idx="1">
                  <c:v>0.19000812467421282</c:v>
                </c:pt>
                <c:pt idx="2">
                  <c:v>0.21671721523689391</c:v>
                </c:pt>
                <c:pt idx="3">
                  <c:v>0.10386711146862906</c:v>
                </c:pt>
                <c:pt idx="4">
                  <c:v>0.1610795753992173</c:v>
                </c:pt>
                <c:pt idx="5">
                  <c:v>0.26201843861327323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0-4816-AC4F-072B70D11B87}"/>
            </c:ext>
          </c:extLst>
        </c:ser>
        <c:ser>
          <c:idx val="3"/>
          <c:order val="3"/>
          <c:tx>
            <c:strRef>
              <c:f>Estrato!$R$673</c:f>
              <c:strCache>
                <c:ptCount val="1"/>
                <c:pt idx="0">
                  <c:v>Molestia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Estrato!$S$437:$X$437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Estrato!$S$673:$X$673</c:f>
              <c:numCache>
                <c:formatCode>###0%</c:formatCode>
                <c:ptCount val="6"/>
                <c:pt idx="0">
                  <c:v>9.5868296836489245E-2</c:v>
                </c:pt>
                <c:pt idx="1">
                  <c:v>7.1849814318273877E-2</c:v>
                </c:pt>
                <c:pt idx="2">
                  <c:v>8.0098026305740297E-2</c:v>
                </c:pt>
                <c:pt idx="3">
                  <c:v>0.10846122438306217</c:v>
                </c:pt>
                <c:pt idx="4">
                  <c:v>6.377901791114432E-2</c:v>
                </c:pt>
                <c:pt idx="5">
                  <c:v>7.1317051279405824E-2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60-4816-AC4F-072B70D11B87}"/>
            </c:ext>
          </c:extLst>
        </c:ser>
        <c:ser>
          <c:idx val="4"/>
          <c:order val="4"/>
          <c:tx>
            <c:strRef>
              <c:f>Estrato!$R$674</c:f>
              <c:strCache>
                <c:ptCount val="1"/>
                <c:pt idx="0">
                  <c:v>Rabia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Estrato!$S$437:$X$437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Estrato!$S$674:$X$674</c:f>
              <c:numCache>
                <c:formatCode>###0%</c:formatCode>
                <c:ptCount val="6"/>
                <c:pt idx="0">
                  <c:v>6.4504765643353515E-2</c:v>
                </c:pt>
                <c:pt idx="1">
                  <c:v>3.2244568621460482E-2</c:v>
                </c:pt>
                <c:pt idx="2">
                  <c:v>6.3067637821978047E-3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60-4816-AC4F-072B70D11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27884088"/>
        <c:axId val="827885400"/>
      </c:barChart>
      <c:catAx>
        <c:axId val="827884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7885400"/>
        <c:crosses val="autoZero"/>
        <c:auto val="1"/>
        <c:lblAlgn val="ctr"/>
        <c:lblOffset val="100"/>
        <c:noMultiLvlLbl val="0"/>
      </c:catAx>
      <c:valAx>
        <c:axId val="827885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82788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6076193531681E-2"/>
          <c:y val="4.0930628298328907E-2"/>
          <c:w val="0.73012201295429102"/>
          <c:h val="0.918138743403342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cat>
            <c:strRef>
              <c:f>Hoja1!$A$2:$A$9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9-4E46-B202-6D327AD9B06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219-4E46-B202-6D327AD9B0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219-4E46-B202-6D327AD9B06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219-4E46-B202-6D327AD9B0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219-4E46-B202-6D327AD9B06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219-4E46-B202-6D327AD9B06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219-4E46-B202-6D327AD9B06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219-4E46-B202-6D327AD9B06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219-4E46-B202-6D327AD9B06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219-4E46-B202-6D327AD9B06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219-4E46-B202-6D327AD9B06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D219-4E46-B202-6D327AD9B06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219-4E46-B202-6D327AD9B06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219-4E46-B202-6D327AD9B06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D219-4E46-B202-6D327AD9B06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D219-4E46-B202-6D327AD9B068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69</c:v>
                </c:pt>
                <c:pt idx="1">
                  <c:v>55</c:v>
                </c:pt>
                <c:pt idx="2">
                  <c:v>52</c:v>
                </c:pt>
                <c:pt idx="3">
                  <c:v>49</c:v>
                </c:pt>
                <c:pt idx="4">
                  <c:v>31</c:v>
                </c:pt>
                <c:pt idx="5">
                  <c:v>20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219-4E46-B202-6D327AD9B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100"/>
        <c:axId val="175664128"/>
        <c:axId val="175549248"/>
      </c:barChart>
      <c:catAx>
        <c:axId val="1756641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75549248"/>
        <c:crosses val="autoZero"/>
        <c:auto val="1"/>
        <c:lblAlgn val="ctr"/>
        <c:lblOffset val="100"/>
        <c:noMultiLvlLbl val="0"/>
      </c:catAx>
      <c:valAx>
        <c:axId val="17554924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566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DA0F2B"/>
              </a:solidFill>
            </c:spPr>
            <c:extLst>
              <c:ext xmlns:c16="http://schemas.microsoft.com/office/drawing/2014/chart" uri="{C3380CC4-5D6E-409C-BE32-E72D297353CC}">
                <c16:uniqueId val="{00000001-501F-4C86-969A-2EF4177C5C30}"/>
              </c:ext>
            </c:extLst>
          </c:dPt>
          <c:dPt>
            <c:idx val="1"/>
            <c:bubble3D val="0"/>
            <c:spPr>
              <a:solidFill>
                <a:srgbClr val="F5B02B"/>
              </a:solidFill>
            </c:spPr>
            <c:extLst>
              <c:ext xmlns:c16="http://schemas.microsoft.com/office/drawing/2014/chart" uri="{C3380CC4-5D6E-409C-BE32-E72D297353CC}">
                <c16:uniqueId val="{00000003-501F-4C86-969A-2EF4177C5C30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01F-4C86-969A-2EF4177C5C30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01F-4C86-969A-2EF4177C5C30}"/>
              </c:ext>
            </c:extLst>
          </c:dPt>
          <c:dPt>
            <c:idx val="4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21D8-4938-9969-D63CBEA88AFD}"/>
              </c:ext>
            </c:extLst>
          </c:dPt>
          <c:cat>
            <c:strRef>
              <c:f>Hoja1!$A$2:$A$6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</c:v>
                </c:pt>
                <c:pt idx="1">
                  <c:v>65</c:v>
                </c:pt>
                <c:pt idx="2">
                  <c:v>23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1F-4C86-969A-2EF4177C5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6638013472598E-2"/>
          <c:y val="2.9778722985188015E-2"/>
          <c:w val="0.97406723973054798"/>
          <c:h val="0.566311801774743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cruces!$K$112</c:f>
              <c:strCache>
                <c:ptCount val="1"/>
                <c:pt idx="0">
                  <c:v>Las tareas que se solicitan se pueden realizar desde la casa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cruces!$L$111:$O$111</c:f>
              <c:strCache>
                <c:ptCount val="4"/>
                <c:pt idx="0">
                  <c:v>Muy satisfecho</c:v>
                </c:pt>
                <c:pt idx="1">
                  <c:v>Satisfecho</c:v>
                </c:pt>
                <c:pt idx="2">
                  <c:v>Insatisfecho</c:v>
                </c:pt>
                <c:pt idx="3">
                  <c:v>Muy insatisfecho</c:v>
                </c:pt>
              </c:strCache>
            </c:strRef>
          </c:cat>
          <c:val>
            <c:numRef>
              <c:f>cruces!$L$112:$O$112</c:f>
              <c:numCache>
                <c:formatCode>0%</c:formatCode>
                <c:ptCount val="4"/>
                <c:pt idx="0">
                  <c:v>0.9891276639211759</c:v>
                </c:pt>
                <c:pt idx="1">
                  <c:v>0.97631417368691997</c:v>
                </c:pt>
                <c:pt idx="2">
                  <c:v>0.86102773633629992</c:v>
                </c:pt>
                <c:pt idx="3">
                  <c:v>0.85822114047156572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759-9D33-490CA7A200A1}"/>
            </c:ext>
          </c:extLst>
        </c:ser>
        <c:ser>
          <c:idx val="1"/>
          <c:order val="1"/>
          <c:tx>
            <c:strRef>
              <c:f>cruces!$K$113</c:f>
              <c:strCache>
                <c:ptCount val="1"/>
                <c:pt idx="0">
                  <c:v>Cuentan con un computador que funcione adecuadamente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cruces!$L$111:$O$111</c:f>
              <c:strCache>
                <c:ptCount val="4"/>
                <c:pt idx="0">
                  <c:v>Muy satisfecho</c:v>
                </c:pt>
                <c:pt idx="1">
                  <c:v>Satisfecho</c:v>
                </c:pt>
                <c:pt idx="2">
                  <c:v>Insatisfecho</c:v>
                </c:pt>
                <c:pt idx="3">
                  <c:v>Muy insatisfecho</c:v>
                </c:pt>
              </c:strCache>
            </c:strRef>
          </c:cat>
          <c:val>
            <c:numRef>
              <c:f>cruces!$L$113:$O$113</c:f>
              <c:numCache>
                <c:formatCode>0%</c:formatCode>
                <c:ptCount val="4"/>
                <c:pt idx="0">
                  <c:v>0.86167168562579022</c:v>
                </c:pt>
                <c:pt idx="1">
                  <c:v>0.75765878137563614</c:v>
                </c:pt>
                <c:pt idx="2">
                  <c:v>0.60276442156203913</c:v>
                </c:pt>
                <c:pt idx="3">
                  <c:v>0.63038061169199822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759-9D33-490CA7A200A1}"/>
            </c:ext>
          </c:extLst>
        </c:ser>
        <c:ser>
          <c:idx val="2"/>
          <c:order val="2"/>
          <c:tx>
            <c:strRef>
              <c:f>cruces!$K$114</c:f>
              <c:strCache>
                <c:ptCount val="1"/>
                <c:pt idx="0">
                  <c:v>Usan un computador u otros dispositivos electrónicos para estudiar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cruces!$L$111:$O$111</c:f>
              <c:strCache>
                <c:ptCount val="4"/>
                <c:pt idx="0">
                  <c:v>Muy satisfecho</c:v>
                </c:pt>
                <c:pt idx="1">
                  <c:v>Satisfecho</c:v>
                </c:pt>
                <c:pt idx="2">
                  <c:v>Insatisfecho</c:v>
                </c:pt>
                <c:pt idx="3">
                  <c:v>Muy insatisfecho</c:v>
                </c:pt>
              </c:strCache>
            </c:strRef>
          </c:cat>
          <c:val>
            <c:numRef>
              <c:f>cruces!$L$114:$O$114</c:f>
              <c:numCache>
                <c:formatCode>0%</c:formatCode>
                <c:ptCount val="4"/>
                <c:pt idx="0">
                  <c:v>0.8493821296115307</c:v>
                </c:pt>
                <c:pt idx="1">
                  <c:v>0.8733415183822828</c:v>
                </c:pt>
                <c:pt idx="2">
                  <c:v>0.8503964748116879</c:v>
                </c:pt>
                <c:pt idx="3">
                  <c:v>0.84618204602878189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E1-4759-9D33-490CA7A200A1}"/>
            </c:ext>
          </c:extLst>
        </c:ser>
        <c:ser>
          <c:idx val="3"/>
          <c:order val="3"/>
          <c:tx>
            <c:strRef>
              <c:f>cruces!$K$115</c:f>
              <c:strCache>
                <c:ptCount val="1"/>
                <c:pt idx="0">
                  <c:v>Cuentan con acceso a internet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cruces!$L$111:$O$111</c:f>
              <c:strCache>
                <c:ptCount val="4"/>
                <c:pt idx="0">
                  <c:v>Muy satisfecho</c:v>
                </c:pt>
                <c:pt idx="1">
                  <c:v>Satisfecho</c:v>
                </c:pt>
                <c:pt idx="2">
                  <c:v>Insatisfecho</c:v>
                </c:pt>
                <c:pt idx="3">
                  <c:v>Muy insatisfecho</c:v>
                </c:pt>
              </c:strCache>
            </c:strRef>
          </c:cat>
          <c:val>
            <c:numRef>
              <c:f>cruces!$L$115:$O$115</c:f>
              <c:numCache>
                <c:formatCode>0%</c:formatCode>
                <c:ptCount val="4"/>
                <c:pt idx="0">
                  <c:v>0.9052774326757006</c:v>
                </c:pt>
                <c:pt idx="1">
                  <c:v>0.96043972918059861</c:v>
                </c:pt>
                <c:pt idx="2">
                  <c:v>0.87601856147869295</c:v>
                </c:pt>
                <c:pt idx="3">
                  <c:v>0.8791601844063055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E1-4759-9D33-490CA7A200A1}"/>
            </c:ext>
          </c:extLst>
        </c:ser>
        <c:ser>
          <c:idx val="4"/>
          <c:order val="4"/>
          <c:tx>
            <c:strRef>
              <c:f>cruces!$K$116</c:f>
              <c:strCache>
                <c:ptCount val="1"/>
                <c:pt idx="0">
                  <c:v>El espacio físico de su casa facilita la concentración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cruces!$L$111:$O$111</c:f>
              <c:strCache>
                <c:ptCount val="4"/>
                <c:pt idx="0">
                  <c:v>Muy satisfecho</c:v>
                </c:pt>
                <c:pt idx="1">
                  <c:v>Satisfecho</c:v>
                </c:pt>
                <c:pt idx="2">
                  <c:v>Insatisfecho</c:v>
                </c:pt>
                <c:pt idx="3">
                  <c:v>Muy insatisfecho</c:v>
                </c:pt>
              </c:strCache>
            </c:strRef>
          </c:cat>
          <c:val>
            <c:numRef>
              <c:f>cruces!$L$116:$O$116</c:f>
              <c:numCache>
                <c:formatCode>0%</c:formatCode>
                <c:ptCount val="4"/>
                <c:pt idx="0">
                  <c:v>0.98070806547769895</c:v>
                </c:pt>
                <c:pt idx="1">
                  <c:v>0.87835930762719694</c:v>
                </c:pt>
                <c:pt idx="2">
                  <c:v>0.75071616683784914</c:v>
                </c:pt>
                <c:pt idx="3">
                  <c:v>0.77675876525841869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E1-4759-9D33-490CA7A200A1}"/>
            </c:ext>
          </c:extLst>
        </c:ser>
        <c:ser>
          <c:idx val="5"/>
          <c:order val="5"/>
          <c:tx>
            <c:strRef>
              <c:f>cruces!$K$117</c:f>
              <c:strCache>
                <c:ptCount val="1"/>
                <c:pt idx="0">
                  <c:v>Reciben apoyo e indicaciones claras por parte de los profesores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cruces!$L$111:$O$111</c:f>
              <c:strCache>
                <c:ptCount val="4"/>
                <c:pt idx="0">
                  <c:v>Muy satisfecho</c:v>
                </c:pt>
                <c:pt idx="1">
                  <c:v>Satisfecho</c:v>
                </c:pt>
                <c:pt idx="2">
                  <c:v>Insatisfecho</c:v>
                </c:pt>
                <c:pt idx="3">
                  <c:v>Muy insatisfecho</c:v>
                </c:pt>
              </c:strCache>
            </c:strRef>
          </c:cat>
          <c:val>
            <c:numRef>
              <c:f>cruces!$L$117:$O$117</c:f>
              <c:numCache>
                <c:formatCode>0%</c:formatCode>
                <c:ptCount val="4"/>
                <c:pt idx="0">
                  <c:v>0.93604776858172689</c:v>
                </c:pt>
                <c:pt idx="1">
                  <c:v>0.93596025541312144</c:v>
                </c:pt>
                <c:pt idx="2">
                  <c:v>0.67258116541517832</c:v>
                </c:pt>
                <c:pt idx="3">
                  <c:v>0.47255921698163744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E1-4759-9D33-490CA7A20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3056656"/>
        <c:axId val="1213047800"/>
      </c:barChart>
      <c:catAx>
        <c:axId val="1213056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3047800"/>
        <c:crosses val="autoZero"/>
        <c:auto val="1"/>
        <c:lblAlgn val="ctr"/>
        <c:lblOffset val="100"/>
        <c:noMultiLvlLbl val="0"/>
      </c:catAx>
      <c:valAx>
        <c:axId val="1213047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1305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982895052049762E-2"/>
          <c:y val="0.78093326134144092"/>
          <c:w val="0.96485544806547086"/>
          <c:h val="0.20157637517695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DA0F2B"/>
              </a:solidFill>
            </c:spPr>
            <c:extLst>
              <c:ext xmlns:c16="http://schemas.microsoft.com/office/drawing/2014/chart" uri="{C3380CC4-5D6E-409C-BE32-E72D297353CC}">
                <c16:uniqueId val="{00000001-B541-48C1-AD9A-7E8E91B946B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541-48C1-AD9A-7E8E91B946B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B541-48C1-AD9A-7E8E91B946B6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B541-48C1-AD9A-7E8E91B946B6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  <c:pt idx="1">
                  <c:v>16</c:v>
                </c:pt>
                <c:pt idx="2">
                  <c:v>81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41-48C1-AD9A-7E8E91B94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322090131197751E-2"/>
          <c:y val="4.0930628298328907E-2"/>
          <c:w val="0.83952027403642437"/>
          <c:h val="0.918138743403342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0.45629631716870017"/>
                  <c:y val="5.098395203633728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3D-43B6-8E01-019654AD6F7E}"/>
                </c:ext>
              </c:extLst>
            </c:dLbl>
            <c:dLbl>
              <c:idx val="1"/>
              <c:layout>
                <c:manualLayout>
                  <c:x val="-0.16534782567858342"/>
                  <c:y val="2.549197602113629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3D-43B6-8E01-019654AD6F7E}"/>
                </c:ext>
              </c:extLst>
            </c:dLbl>
            <c:dLbl>
              <c:idx val="2"/>
              <c:layout>
                <c:manualLayout>
                  <c:x val="-8.5727064081774884E-2"/>
                  <c:y val="1.134969944860890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3D-43B6-8E01-019654AD6F7E}"/>
                </c:ext>
              </c:extLst>
            </c:dLbl>
            <c:dLbl>
              <c:idx val="3"/>
              <c:layout>
                <c:manualLayout>
                  <c:x val="-7.603615318579024E-2"/>
                  <c:y val="9.07975955888712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3D-43B6-8E01-019654AD6F7E}"/>
                </c:ext>
              </c:extLst>
            </c:dLbl>
            <c:dLbl>
              <c:idx val="4"/>
              <c:layout>
                <c:manualLayout>
                  <c:x val="-4.7752138232921876E-2"/>
                  <c:y val="1.134969944860890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3D-43B6-8E01-019654AD6F7E}"/>
                </c:ext>
              </c:extLst>
            </c:dLbl>
            <c:dLbl>
              <c:idx val="5"/>
              <c:layout>
                <c:manualLayout>
                  <c:x val="-4.5236579631940374E-2"/>
                  <c:y val="2.74889720645307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3D-43B6-8E01-019654AD6F7E}"/>
                </c:ext>
              </c:extLst>
            </c:dLbl>
            <c:dLbl>
              <c:idx val="6"/>
              <c:layout>
                <c:manualLayout>
                  <c:x val="-4.2643479468356879E-2"/>
                  <c:y val="4.53987977944356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3D-43B6-8E01-019654AD6F7E}"/>
                </c:ext>
              </c:extLst>
            </c:dLbl>
            <c:dLbl>
              <c:idx val="7"/>
              <c:layout>
                <c:manualLayout>
                  <c:x val="-4.1141801131522819E-2"/>
                  <c:y val="4.53987977944356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3D-43B6-8E01-019654AD6F7E}"/>
                </c:ext>
              </c:extLst>
            </c:dLbl>
            <c:dLbl>
              <c:idx val="8"/>
              <c:layout>
                <c:manualLayout>
                  <c:x val="-5.6661974459528398E-2"/>
                  <c:y val="1.0076406747355438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3D-43B6-8E01-019654AD6F7E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9B5107"/>
                    </a:solidFill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21</c:v>
                </c:pt>
                <c:pt idx="1">
                  <c:v>15</c:v>
                </c:pt>
                <c:pt idx="2">
                  <c:v>10</c:v>
                </c:pt>
                <c:pt idx="3">
                  <c:v>9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3D-43B6-8E01-019654AD6F7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B3D-43B6-8E01-019654AD6F7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B3D-43B6-8E01-019654AD6F7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B3D-43B6-8E01-019654AD6F7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B3D-43B6-8E01-019654AD6F7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B3D-43B6-8E01-019654AD6F7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B3D-43B6-8E01-019654AD6F7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1B3D-43B6-8E01-019654AD6F7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1B3D-43B6-8E01-019654AD6F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1B3D-43B6-8E01-019654AD6F7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1B3D-43B6-8E01-019654AD6F7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1B3D-43B6-8E01-019654AD6F7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1B3D-43B6-8E01-019654AD6F7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1B3D-43B6-8E01-019654AD6F7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1B3D-43B6-8E01-019654AD6F7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1B3D-43B6-8E01-019654AD6F7E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62</c:v>
                </c:pt>
                <c:pt idx="1">
                  <c:v>51</c:v>
                </c:pt>
                <c:pt idx="2">
                  <c:v>61</c:v>
                </c:pt>
                <c:pt idx="3">
                  <c:v>50</c:v>
                </c:pt>
                <c:pt idx="4">
                  <c:v>25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B3D-43B6-8E01-019654AD6F7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>
                <c:manualLayout>
                  <c:x val="-7.6451438541985783E-3"/>
                  <c:y val="4.53987977970781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B3D-43B6-8E01-019654AD6F7E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Hoja1!$D$2:$D$9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23</c:v>
                </c:pt>
                <c:pt idx="3">
                  <c:v>24</c:v>
                </c:pt>
                <c:pt idx="4">
                  <c:v>30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B3D-43B6-8E01-019654AD6F7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Serie 4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0301023483738009E-2"/>
                  <c:y val="2.269939889721780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55A-4FD8-B7FA-E85416800920}"/>
                </c:ext>
              </c:extLst>
            </c:dLbl>
            <c:dLbl>
              <c:idx val="1"/>
              <c:numFmt formatCode="General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055A-4FD8-B7FA-E85416800920}"/>
                </c:ext>
              </c:extLst>
            </c:dLbl>
            <c:dLbl>
              <c:idx val="2"/>
              <c:numFmt formatCode="General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055A-4FD8-B7FA-E85416800920}"/>
                </c:ext>
              </c:extLst>
            </c:dLbl>
            <c:dLbl>
              <c:idx val="3"/>
              <c:numFmt formatCode="General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055A-4FD8-B7FA-E85416800920}"/>
                </c:ext>
              </c:extLst>
            </c:dLbl>
            <c:dLbl>
              <c:idx val="7"/>
              <c:numFmt formatCode="General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055A-4FD8-B7FA-E85416800920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Hoja1!$E$2:$E$9</c:f>
              <c:numCache>
                <c:formatCode>General</c:formatCode>
                <c:ptCount val="8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31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1B3D-43B6-8E01-019654AD6F7E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Serie 5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2"/>
              <c:layout>
                <c:manualLayout>
                  <c:x val="9.224525974476821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55A-4FD8-B7FA-E85416800920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Hoja1!$F$2:$F$9</c:f>
              <c:numCache>
                <c:formatCode>General</c:formatCode>
                <c:ptCount val="8"/>
                <c:pt idx="0">
                  <c:v>8</c:v>
                </c:pt>
                <c:pt idx="1">
                  <c:v>22</c:v>
                </c:pt>
                <c:pt idx="2">
                  <c:v>1</c:v>
                </c:pt>
                <c:pt idx="3">
                  <c:v>13</c:v>
                </c:pt>
                <c:pt idx="4">
                  <c:v>11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1B3D-43B6-8E01-019654AD6F7E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Columna1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2"/>
              <c:layout>
                <c:manualLayout>
                  <c:x val="3.4096225510330702E-2"/>
                  <c:y val="2.269939889721780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B3D-43B6-8E01-019654AD6F7E}"/>
                </c:ext>
              </c:extLst>
            </c:dLbl>
            <c:dLbl>
              <c:idx val="3"/>
              <c:layout>
                <c:manualLayout>
                  <c:x val="0.1083398383891081"/>
                  <c:y val="6.80981966969385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B3D-43B6-8E01-019654AD6F7E}"/>
                </c:ext>
              </c:extLst>
            </c:dLbl>
            <c:dLbl>
              <c:idx val="4"/>
              <c:layout>
                <c:manualLayout>
                  <c:x val="9.1549332331457414E-2"/>
                  <c:y val="4.539879780500583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B3D-43B6-8E01-019654AD6F7E}"/>
                </c:ext>
              </c:extLst>
            </c:dLbl>
            <c:dLbl>
              <c:idx val="5"/>
              <c:layout>
                <c:manualLayout>
                  <c:x val="2.7761177178252803E-2"/>
                  <c:y val="4.53987977944356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B3D-43B6-8E01-019654AD6F7E}"/>
                </c:ext>
              </c:extLst>
            </c:dLbl>
            <c:dLbl>
              <c:idx val="6"/>
              <c:layout>
                <c:manualLayout>
                  <c:x val="2.9821381875000556E-2"/>
                  <c:y val="4.539879778386537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B3D-43B6-8E01-019654AD6F7E}"/>
                </c:ext>
              </c:extLst>
            </c:dLbl>
            <c:dLbl>
              <c:idx val="7"/>
              <c:layout>
                <c:manualLayout>
                  <c:x val="0.20068697282281786"/>
                  <c:y val="4.539879780500583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B3D-43B6-8E01-019654AD6F7E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Hoja1!$G$2:$G$9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2E-1B3D-43B6-8E01-019654AD6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99153408"/>
        <c:axId val="175552704"/>
      </c:barChart>
      <c:catAx>
        <c:axId val="6991534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75552704"/>
        <c:crosses val="autoZero"/>
        <c:auto val="1"/>
        <c:lblAlgn val="ctr"/>
        <c:lblOffset val="100"/>
        <c:noMultiLvlLbl val="0"/>
      </c:catAx>
      <c:valAx>
        <c:axId val="1755527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6991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7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322090131197751E-2"/>
          <c:y val="4.0930628298328907E-2"/>
          <c:w val="0.83952027403642437"/>
          <c:h val="0.918138743403342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Ya sucede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0.45629631716870017"/>
                  <c:y val="5.098395203633728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3D-43B6-8E01-019654AD6F7E}"/>
                </c:ext>
              </c:extLst>
            </c:dLbl>
            <c:dLbl>
              <c:idx val="1"/>
              <c:layout>
                <c:manualLayout>
                  <c:x val="-0.16534782567858342"/>
                  <c:y val="2.549197602113629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3D-43B6-8E01-019654AD6F7E}"/>
                </c:ext>
              </c:extLst>
            </c:dLbl>
            <c:dLbl>
              <c:idx val="2"/>
              <c:layout>
                <c:manualLayout>
                  <c:x val="-0.1022087016557557"/>
                  <c:y val="1.134969944860890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3D-43B6-8E01-019654AD6F7E}"/>
                </c:ext>
              </c:extLst>
            </c:dLbl>
            <c:dLbl>
              <c:idx val="3"/>
              <c:layout>
                <c:manualLayout>
                  <c:x val="-9.4578157677360913E-2"/>
                  <c:y val="9.07975955888712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3D-43B6-8E01-019654AD6F7E}"/>
                </c:ext>
              </c:extLst>
            </c:dLbl>
            <c:dLbl>
              <c:idx val="4"/>
              <c:layout>
                <c:manualLayout>
                  <c:x val="-8.4835822774378705E-2"/>
                  <c:y val="1.134969944860890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3D-43B6-8E01-019654AD6F7E}"/>
                </c:ext>
              </c:extLst>
            </c:dLbl>
            <c:dLbl>
              <c:idx val="5"/>
              <c:layout>
                <c:manualLayout>
                  <c:x val="-4.5236579631940374E-2"/>
                  <c:y val="2.74889720645307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3D-43B6-8E01-019654AD6F7E}"/>
                </c:ext>
              </c:extLst>
            </c:dLbl>
            <c:dLbl>
              <c:idx val="6"/>
              <c:layout>
                <c:manualLayout>
                  <c:x val="-3.4402660681366465E-2"/>
                  <c:y val="6.80981966916534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3D-43B6-8E01-019654AD6F7E}"/>
                </c:ext>
              </c:extLst>
            </c:dLbl>
            <c:dLbl>
              <c:idx val="7"/>
              <c:layout>
                <c:manualLayout>
                  <c:x val="-3.4961187041280012E-2"/>
                  <c:y val="6.809819670222363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3D-43B6-8E01-019654AD6F7E}"/>
                </c:ext>
              </c:extLst>
            </c:dLbl>
            <c:dLbl>
              <c:idx val="8"/>
              <c:layout>
                <c:manualLayout>
                  <c:x val="-5.6661974459528398E-2"/>
                  <c:y val="1.0076406747355438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3D-43B6-8E01-019654AD6F7E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9B5107"/>
                    </a:solidFill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24</c:v>
                </c:pt>
                <c:pt idx="1">
                  <c:v>14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3D-43B6-8E01-019654AD6F7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Muy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B3D-43B6-8E01-019654AD6F7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B3D-43B6-8E01-019654AD6F7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B3D-43B6-8E01-019654AD6F7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B3D-43B6-8E01-019654AD6F7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B3D-43B6-8E01-019654AD6F7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B3D-43B6-8E01-019654AD6F7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1B3D-43B6-8E01-019654AD6F7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1B3D-43B6-8E01-019654AD6F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1B3D-43B6-8E01-019654AD6F7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1B3D-43B6-8E01-019654AD6F7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1B3D-43B6-8E01-019654AD6F7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1B3D-43B6-8E01-019654AD6F7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1B3D-43B6-8E01-019654AD6F7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1B3D-43B6-8E01-019654AD6F7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1B3D-43B6-8E01-019654AD6F7E}"/>
              </c:ext>
            </c:extLst>
          </c:dPt>
          <c:dLbls>
            <c:dLbl>
              <c:idx val="0"/>
              <c:layout>
                <c:manualLayout>
                  <c:x val="3.5055924013161952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3D-43B6-8E01-019654AD6F7E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46</c:v>
                </c:pt>
                <c:pt idx="1">
                  <c:v>32</c:v>
                </c:pt>
                <c:pt idx="2">
                  <c:v>30</c:v>
                </c:pt>
                <c:pt idx="3">
                  <c:v>10</c:v>
                </c:pt>
                <c:pt idx="4">
                  <c:v>28</c:v>
                </c:pt>
                <c:pt idx="5">
                  <c:v>33</c:v>
                </c:pt>
                <c:pt idx="6">
                  <c:v>5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B3D-43B6-8E01-019654AD6F7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>
                <c:manualLayout>
                  <c:x val="-2.2066441489728899E-2"/>
                  <c:y val="2.642557827897579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B3D-43B6-8E01-019654AD6F7E}"/>
                </c:ext>
              </c:extLst>
            </c:dLbl>
            <c:dLbl>
              <c:idx val="6"/>
              <c:layout>
                <c:manualLayout>
                  <c:x val="-4.363821767311721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F27-4C5C-8860-411FA766465F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Hoja1!$D$2:$D$9</c:f>
              <c:numCache>
                <c:formatCode>General</c:formatCode>
                <c:ptCount val="8"/>
                <c:pt idx="0">
                  <c:v>23</c:v>
                </c:pt>
                <c:pt idx="1">
                  <c:v>46</c:v>
                </c:pt>
                <c:pt idx="2">
                  <c:v>36</c:v>
                </c:pt>
                <c:pt idx="3">
                  <c:v>33</c:v>
                </c:pt>
                <c:pt idx="4">
                  <c:v>42</c:v>
                </c:pt>
                <c:pt idx="5">
                  <c:v>43</c:v>
                </c:pt>
                <c:pt idx="6">
                  <c:v>30</c:v>
                </c:pt>
                <c:pt idx="7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B3D-43B6-8E01-019654AD6F7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numFmt formatCode="General\%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0F27-4C5C-8860-411FA766465F}"/>
                </c:ext>
              </c:extLst>
            </c:dLbl>
            <c:dLbl>
              <c:idx val="2"/>
              <c:numFmt formatCode="General\%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0F27-4C5C-8860-411FA766465F}"/>
                </c:ext>
              </c:extLst>
            </c:dLbl>
            <c:dLbl>
              <c:idx val="3"/>
              <c:numFmt formatCode="General\%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0F27-4C5C-8860-411FA766465F}"/>
                </c:ext>
              </c:extLst>
            </c:dLbl>
            <c:dLbl>
              <c:idx val="6"/>
              <c:layout>
                <c:manualLayout>
                  <c:x val="3.9869016403121177E-3"/>
                  <c:y val="1.057023131159031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F27-4C5C-8860-411FA766465F}"/>
                </c:ext>
              </c:extLst>
            </c:dLbl>
            <c:dLbl>
              <c:idx val="7"/>
              <c:numFmt formatCode="General\%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0F27-4C5C-8860-411FA766465F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Hoja1!$E$2:$E$9</c:f>
              <c:numCache>
                <c:formatCode>General</c:formatCode>
                <c:ptCount val="8"/>
                <c:pt idx="0">
                  <c:v>5</c:v>
                </c:pt>
                <c:pt idx="1">
                  <c:v>7</c:v>
                </c:pt>
                <c:pt idx="2">
                  <c:v>12</c:v>
                </c:pt>
                <c:pt idx="3">
                  <c:v>40</c:v>
                </c:pt>
                <c:pt idx="4">
                  <c:v>14</c:v>
                </c:pt>
                <c:pt idx="5">
                  <c:v>17</c:v>
                </c:pt>
                <c:pt idx="6">
                  <c:v>49</c:v>
                </c:pt>
                <c:pt idx="7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1B3D-43B6-8E01-019654AD6F7E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Na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7.1643212777292194E-3"/>
                  <c:y val="1.321278913948789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F27-4C5C-8860-411FA766465F}"/>
                </c:ext>
              </c:extLst>
            </c:dLbl>
            <c:dLbl>
              <c:idx val="3"/>
              <c:layout>
                <c:manualLayout>
                  <c:x val="5.335605722891761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F27-4C5C-8860-411FA766465F}"/>
                </c:ext>
              </c:extLst>
            </c:dLbl>
            <c:dLbl>
              <c:idx val="5"/>
              <c:layout>
                <c:manualLayout>
                  <c:x val="3.043911884234015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F27-4C5C-8860-411FA766465F}"/>
                </c:ext>
              </c:extLst>
            </c:dLbl>
            <c:dLbl>
              <c:idx val="7"/>
              <c:layout>
                <c:manualLayout>
                  <c:x val="3.275563246986423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F27-4C5C-8860-411FA766465F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Hoja1!$F$2:$F$9</c:f>
              <c:numCache>
                <c:formatCode>General</c:formatCode>
                <c:ptCount val="8"/>
                <c:pt idx="0">
                  <c:v>1</c:v>
                </c:pt>
                <c:pt idx="2">
                  <c:v>7</c:v>
                </c:pt>
                <c:pt idx="3">
                  <c:v>4</c:v>
                </c:pt>
                <c:pt idx="4">
                  <c:v>5</c:v>
                </c:pt>
                <c:pt idx="5">
                  <c:v>1</c:v>
                </c:pt>
                <c:pt idx="6">
                  <c:v>14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1B3D-43B6-8E01-019654AD6F7E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Ns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cat>
            <c:strRef>
              <c:f>Hoja1!$A$2:$A$9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Hoja1!$G$2:$G$9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1B3D-43B6-8E01-019654AD6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2745472"/>
        <c:axId val="709372160"/>
      </c:barChart>
      <c:catAx>
        <c:axId val="1527454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709372160"/>
        <c:crosses val="autoZero"/>
        <c:auto val="1"/>
        <c:lblAlgn val="ctr"/>
        <c:lblOffset val="100"/>
        <c:noMultiLvlLbl val="0"/>
      </c:catAx>
      <c:valAx>
        <c:axId val="70937216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5274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7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37696784548082E-2"/>
          <c:y val="7.1785637351358303E-2"/>
          <c:w val="0.88059809311231829"/>
          <c:h val="0.7147371409787636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9"/>
            <c:spPr>
              <a:solidFill>
                <a:srgbClr val="DA0F2B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Hoja1!$A$2:$A$5</c:f>
              <c:strCache>
                <c:ptCount val="4"/>
                <c:pt idx="0">
                  <c:v> 18 a 25</c:v>
                </c:pt>
                <c:pt idx="1">
                  <c:v> 26 a 40</c:v>
                </c:pt>
                <c:pt idx="2">
                  <c:v> 41 a 55</c:v>
                </c:pt>
                <c:pt idx="3">
                  <c:v> 56 o más años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11</c:v>
                </c:pt>
                <c:pt idx="1">
                  <c:v>41</c:v>
                </c:pt>
                <c:pt idx="2">
                  <c:v>23</c:v>
                </c:pt>
                <c:pt idx="3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60-47B8-AD2F-1F0B816B5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564544"/>
        <c:axId val="731792512"/>
      </c:lineChart>
      <c:catAx>
        <c:axId val="923564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CO"/>
          </a:p>
        </c:txPr>
        <c:crossAx val="731792512"/>
        <c:crosses val="autoZero"/>
        <c:auto val="1"/>
        <c:lblAlgn val="ctr"/>
        <c:lblOffset val="100"/>
        <c:noMultiLvlLbl val="0"/>
      </c:catAx>
      <c:valAx>
        <c:axId val="73179251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923564544"/>
        <c:crosses val="autoZero"/>
        <c:crossBetween val="between"/>
        <c:majorUnit val="20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357723577235773E-2"/>
          <c:y val="5.7291666666666664E-2"/>
          <c:w val="0.95934959349593496"/>
          <c:h val="0.89583333333333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320">
              <a:noFill/>
            </a:ln>
          </c:spPr>
          <c:invertIfNegative val="0"/>
          <c:pictureOptions>
            <c:pictureFormat val="stretch"/>
          </c:pictureOption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5-4745-98DF-00A4DE93D5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320">
              <a:noFill/>
            </a:ln>
          </c:spPr>
          <c:invertIfNegative val="0"/>
          <c:pictureOptions>
            <c:pictureFormat val="stackScale"/>
            <c:pictureStackUnit val="100"/>
          </c:pictureOptions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E5-4745-98DF-00A4DE93D5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1E5-4745-98DF-00A4DE93D5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1E5-4745-98DF-00A4DE93D56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1E5-4745-98DF-00A4DE93D567}"/>
              </c:ext>
            </c:extLst>
          </c:dPt>
          <c:dPt>
            <c:idx val="6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320">
                <a:noFill/>
              </a:ln>
            </c:spPr>
            <c:pictureOptions>
              <c:pictureFormat val="stackScale"/>
              <c:pictureStackUnit val="100"/>
            </c:pictureOptions>
            <c:extLst>
              <c:ext xmlns:c16="http://schemas.microsoft.com/office/drawing/2014/chart" uri="{C3380CC4-5D6E-409C-BE32-E72D297353CC}">
                <c16:uniqueId val="{00000006-E1E5-4745-98DF-00A4DE93D567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1">
                  <c:v>52</c:v>
                </c:pt>
                <c:pt idx="2">
                  <c:v>18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5-4745-98DF-00A4DE93D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100"/>
        <c:axId val="733677056"/>
        <c:axId val="702236352"/>
      </c:barChart>
      <c:catAx>
        <c:axId val="733677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2236352"/>
        <c:crosses val="autoZero"/>
        <c:auto val="1"/>
        <c:lblAlgn val="ctr"/>
        <c:lblOffset val="100"/>
        <c:noMultiLvlLbl val="0"/>
      </c:catAx>
      <c:valAx>
        <c:axId val="70223635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733677056"/>
        <c:crosses val="autoZero"/>
        <c:crossBetween val="between"/>
        <c:majorUnit val="20"/>
      </c:valAx>
      <c:spPr>
        <a:noFill/>
        <a:ln w="2542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CO"/>
    </a:p>
  </c:txPr>
  <c:externalData r:id="rId4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1-34AD-49E1-9481-2BAC497EE853}"/>
              </c:ext>
            </c:extLst>
          </c:dPt>
          <c:cat>
            <c:strRef>
              <c:f>Hoja1!$A$2:$A$3</c:f>
              <c:strCache>
                <c:ptCount val="2"/>
                <c:pt idx="0">
                  <c:v>Categoría 1</c:v>
                </c:pt>
                <c:pt idx="1">
                  <c:v>Categoría 2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D-49E1-9481-2BAC497EE85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pictureOptions>
              <c:pictureFormat val="stackScale"/>
              <c:pictureStackUnit val="100"/>
            </c:pictureOptions>
            <c:extLst>
              <c:ext xmlns:c16="http://schemas.microsoft.com/office/drawing/2014/chart" uri="{C3380CC4-5D6E-409C-BE32-E72D297353CC}">
                <c16:uniqueId val="{00000004-34AD-49E1-9481-2BAC497EE853}"/>
              </c:ext>
            </c:extLst>
          </c:dPt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pictureOptions>
              <c:pictureFormat val="stackScale"/>
              <c:pictureStackUnit val="100"/>
            </c:pictureOptions>
            <c:extLst>
              <c:ext xmlns:c16="http://schemas.microsoft.com/office/drawing/2014/chart" uri="{C3380CC4-5D6E-409C-BE32-E72D297353CC}">
                <c16:uniqueId val="{00000006-34AD-49E1-9481-2BAC497EE853}"/>
              </c:ext>
            </c:extLst>
          </c:dPt>
          <c:cat>
            <c:strRef>
              <c:f>Hoja1!$A$2:$A$3</c:f>
              <c:strCache>
                <c:ptCount val="2"/>
                <c:pt idx="0">
                  <c:v>Categoría 1</c:v>
                </c:pt>
                <c:pt idx="1">
                  <c:v>Categoría 2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AD-49E1-9481-2BAC497EE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6865664"/>
        <c:axId val="731794240"/>
      </c:barChart>
      <c:catAx>
        <c:axId val="1468656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31794240"/>
        <c:crosses val="autoZero"/>
        <c:auto val="1"/>
        <c:lblAlgn val="ctr"/>
        <c:lblOffset val="100"/>
        <c:noMultiLvlLbl val="0"/>
      </c:catAx>
      <c:valAx>
        <c:axId val="73179424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46865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5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A43-4394-B468-1C7AA2F88E17}"/>
              </c:ext>
            </c:extLst>
          </c:dPt>
          <c:cat>
            <c:strRef>
              <c:f>Hoja1!$A$2:$A$5</c:f>
              <c:strCache>
                <c:ptCount val="2"/>
                <c:pt idx="0">
                  <c:v>Categoría 1</c:v>
                </c:pt>
                <c:pt idx="1">
                  <c:v>Categoría 2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43-4394-B468-1C7AA2F88E1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pictureOptions>
            <c:pictureFormat val="stackScale"/>
            <c:pictureStackUnit val="100"/>
          </c:pictureOptions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A43-4394-B468-1C7AA2F88E1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A43-4394-B468-1C7AA2F88E17}"/>
              </c:ext>
            </c:extLst>
          </c:dPt>
          <c:cat>
            <c:strRef>
              <c:f>Hoja1!$A$2:$A$5</c:f>
              <c:strCache>
                <c:ptCount val="2"/>
                <c:pt idx="0">
                  <c:v>Categoría 1</c:v>
                </c:pt>
                <c:pt idx="1">
                  <c:v>Categoría 2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21</c:v>
                </c:pt>
                <c:pt idx="1">
                  <c:v>31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43-4394-B468-1C7AA2F88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100"/>
        <c:axId val="733679104"/>
        <c:axId val="731796544"/>
      </c:barChart>
      <c:catAx>
        <c:axId val="7336791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31796544"/>
        <c:crosses val="autoZero"/>
        <c:auto val="1"/>
        <c:lblAlgn val="ctr"/>
        <c:lblOffset val="100"/>
        <c:noMultiLvlLbl val="0"/>
      </c:catAx>
      <c:valAx>
        <c:axId val="73179654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73367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6076193531681E-2"/>
          <c:y val="4.0930628298328907E-2"/>
          <c:w val="0.73012201295429102"/>
          <c:h val="0.918138743403342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cat>
            <c:strRef>
              <c:f>Hoja1!$A$2:$A$7</c:f>
              <c:strCache>
                <c:ptCount val="4"/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8-4C89-A0BB-6151F3601CA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C8-4C89-A0BB-6151F3601CA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7C8-4C89-A0BB-6151F3601CA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7C8-4C89-A0BB-6151F3601CA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7C8-4C89-A0BB-6151F3601CA8}"/>
              </c:ext>
            </c:extLst>
          </c:dPt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6-07C8-4C89-A0BB-6151F3601CA8}"/>
              </c:ext>
            </c:extLst>
          </c:dPt>
          <c:dPt>
            <c:idx val="5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8-07C8-4C89-A0BB-6151F3601CA8}"/>
              </c:ext>
            </c:extLst>
          </c:dPt>
          <c:dPt>
            <c:idx val="6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A-07C8-4C89-A0BB-6151F3601CA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7C8-4C89-A0BB-6151F3601CA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7C8-4C89-A0BB-6151F3601CA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7C8-4C89-A0BB-6151F3601CA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7C8-4C89-A0BB-6151F3601CA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7C8-4C89-A0BB-6151F3601CA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07C8-4C89-A0BB-6151F3601CA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7C8-4C89-A0BB-6151F3601CA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07C8-4C89-A0BB-6151F3601CA8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4"/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1">
                  <c:v>51</c:v>
                </c:pt>
                <c:pt idx="2">
                  <c:v>21</c:v>
                </c:pt>
                <c:pt idx="3">
                  <c:v>26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7C8-4C89-A0BB-6151F3601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5198592"/>
        <c:axId val="23069248"/>
      </c:barChart>
      <c:catAx>
        <c:axId val="1451985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069248"/>
        <c:crosses val="autoZero"/>
        <c:auto val="1"/>
        <c:lblAlgn val="ctr"/>
        <c:lblOffset val="100"/>
        <c:noMultiLvlLbl val="0"/>
      </c:catAx>
      <c:valAx>
        <c:axId val="2306924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4519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6076193531681E-2"/>
          <c:y val="4.0930628298328907E-2"/>
          <c:w val="0.73012201295429102"/>
          <c:h val="0.918138743403342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cat>
            <c:strRef>
              <c:f>Hoja1!$A$2:$A$7</c:f>
              <c:strCache>
                <c:ptCount val="4"/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8-4C89-A0BB-6151F3601CA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C8-4C89-A0BB-6151F3601CA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7C8-4C89-A0BB-6151F3601CA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7C8-4C89-A0BB-6151F3601CA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7C8-4C89-A0BB-6151F3601CA8}"/>
              </c:ext>
            </c:extLst>
          </c:dPt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6-07C8-4C89-A0BB-6151F3601CA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7C8-4C89-A0BB-6151F3601CA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7C8-4C89-A0BB-6151F3601CA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7C8-4C89-A0BB-6151F3601CA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7C8-4C89-A0BB-6151F3601CA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7C8-4C89-A0BB-6151F3601CA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7C8-4C89-A0BB-6151F3601CA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7C8-4C89-A0BB-6151F3601CA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07C8-4C89-A0BB-6151F3601CA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7C8-4C89-A0BB-6151F3601CA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07C8-4C89-A0BB-6151F3601CA8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4"/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1">
                  <c:v>58</c:v>
                </c:pt>
                <c:pt idx="2">
                  <c:v>19</c:v>
                </c:pt>
                <c:pt idx="3">
                  <c:v>20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7C8-4C89-A0BB-6151F3601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5253376"/>
        <c:axId val="23070976"/>
      </c:barChart>
      <c:catAx>
        <c:axId val="1452533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070976"/>
        <c:crosses val="autoZero"/>
        <c:auto val="1"/>
        <c:lblAlgn val="ctr"/>
        <c:lblOffset val="100"/>
        <c:noMultiLvlLbl val="0"/>
      </c:catAx>
      <c:valAx>
        <c:axId val="2307097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4525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4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31364658539471E-2"/>
          <c:y val="3.4391417162720393E-2"/>
          <c:w val="0.96993727068292102"/>
          <c:h val="0.698226515610306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cruces!$D$167</c:f>
              <c:strCache>
                <c:ptCount val="1"/>
                <c:pt idx="0">
                  <c:v>Entre 0 y  $830.000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cruces!$E$165:$J$165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cruces!$E$167:$J$167</c:f>
              <c:numCache>
                <c:formatCode>0%</c:formatCode>
                <c:ptCount val="6"/>
                <c:pt idx="0">
                  <c:v>0.74795873272834767</c:v>
                </c:pt>
                <c:pt idx="1">
                  <c:v>0.60305634890797111</c:v>
                </c:pt>
                <c:pt idx="2">
                  <c:v>0.49174348630159254</c:v>
                </c:pt>
                <c:pt idx="3">
                  <c:v>0.23071098414109181</c:v>
                </c:pt>
                <c:pt idx="4">
                  <c:v>0.42396494679094715</c:v>
                </c:pt>
                <c:pt idx="5">
                  <c:v>0.22065031098516907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A-403E-B7D6-B2149E48AF77}"/>
            </c:ext>
          </c:extLst>
        </c:ser>
        <c:ser>
          <c:idx val="1"/>
          <c:order val="1"/>
          <c:tx>
            <c:strRef>
              <c:f>cruces!$D$168</c:f>
              <c:strCache>
                <c:ptCount val="1"/>
                <c:pt idx="0">
                  <c:v>Entre $831.000 y $1.500.000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cruces!$E$165:$J$165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cruces!$E$168:$J$168</c:f>
              <c:numCache>
                <c:formatCode>0%</c:formatCode>
                <c:ptCount val="6"/>
                <c:pt idx="0">
                  <c:v>0.15382833239297641</c:v>
                </c:pt>
                <c:pt idx="1">
                  <c:v>0.24306977385338208</c:v>
                </c:pt>
                <c:pt idx="2">
                  <c:v>0.23555047362834067</c:v>
                </c:pt>
                <c:pt idx="3">
                  <c:v>0.1980472484297458</c:v>
                </c:pt>
                <c:pt idx="4">
                  <c:v>4.2981690048976423E-3</c:v>
                </c:pt>
                <c:pt idx="5">
                  <c:v>0.19455984652046993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6A-403E-B7D6-B2149E48AF77}"/>
            </c:ext>
          </c:extLst>
        </c:ser>
        <c:ser>
          <c:idx val="2"/>
          <c:order val="2"/>
          <c:tx>
            <c:strRef>
              <c:f>cruces!$D$169</c:f>
              <c:strCache>
                <c:ptCount val="1"/>
                <c:pt idx="0">
                  <c:v>Más de $1´500.000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cruces!$E$165:$J$165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cruces!$E$169:$J$169</c:f>
              <c:numCache>
                <c:formatCode>0%</c:formatCode>
                <c:ptCount val="6"/>
                <c:pt idx="0">
                  <c:v>9.8212934878673858E-2</c:v>
                </c:pt>
                <c:pt idx="1">
                  <c:v>0.12917551504590583</c:v>
                </c:pt>
                <c:pt idx="2">
                  <c:v>0.24778333067955621</c:v>
                </c:pt>
                <c:pt idx="3">
                  <c:v>0.52982472530881475</c:v>
                </c:pt>
                <c:pt idx="4">
                  <c:v>0.5498696824079593</c:v>
                </c:pt>
                <c:pt idx="5">
                  <c:v>0.58478984249436072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6A-403E-B7D6-B2149E48AF77}"/>
            </c:ext>
          </c:extLst>
        </c:ser>
        <c:ser>
          <c:idx val="3"/>
          <c:order val="3"/>
          <c:tx>
            <c:strRef>
              <c:f>cruces!$D$170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cruces!$E$165:$J$165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cruces!$E$170:$J$170</c:f>
              <c:numCache>
                <c:formatCode>0%</c:formatCode>
                <c:ptCount val="6"/>
                <c:pt idx="0">
                  <c:v>0</c:v>
                </c:pt>
                <c:pt idx="1">
                  <c:v>2.4698362192740016E-2</c:v>
                </c:pt>
                <c:pt idx="2">
                  <c:v>2.4922709390509758E-2</c:v>
                </c:pt>
                <c:pt idx="3">
                  <c:v>4.1417042120348295E-2</c:v>
                </c:pt>
                <c:pt idx="4">
                  <c:v>2.1867201796195359E-2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6A-403E-B7D6-B2149E48A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82667288"/>
        <c:axId val="382667616"/>
      </c:barChart>
      <c:catAx>
        <c:axId val="382667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2667616"/>
        <c:crosses val="autoZero"/>
        <c:auto val="1"/>
        <c:lblAlgn val="ctr"/>
        <c:lblOffset val="100"/>
        <c:noMultiLvlLbl val="0"/>
      </c:catAx>
      <c:valAx>
        <c:axId val="382667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82667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933956681264049E-2"/>
          <c:y val="0.88327351146955002"/>
          <c:w val="0.8961320866374719"/>
          <c:h val="7.920857889839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357723577235773E-2"/>
          <c:y val="5.7291666666666664E-2"/>
          <c:w val="0.95934959349593496"/>
          <c:h val="0.89583333333333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320">
              <a:noFill/>
            </a:ln>
          </c:spPr>
          <c:invertIfNegative val="0"/>
          <c:pictureOptions>
            <c:pictureFormat val="stretch"/>
          </c:pictureOption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5-4745-98DF-00A4DE93D5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320">
              <a:noFill/>
            </a:ln>
          </c:spPr>
          <c:invertIfNegative val="0"/>
          <c:pictureOptions>
            <c:pictureFormat val="stackScale"/>
            <c:pictureStackUnit val="100"/>
          </c:pictureOptions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E5-4745-98DF-00A4DE93D5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1E5-4745-98DF-00A4DE93D5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1E5-4745-98DF-00A4DE93D56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1E5-4745-98DF-00A4DE93D56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7BC-4F2E-823A-A29D5CAAA3A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1E5-4745-98DF-00A4DE93D567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1">
                  <c:v>55</c:v>
                </c:pt>
                <c:pt idx="2">
                  <c:v>28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5-4745-98DF-00A4DE93D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100"/>
        <c:axId val="707549184"/>
        <c:axId val="741536832"/>
      </c:barChart>
      <c:catAx>
        <c:axId val="707549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1536832"/>
        <c:crosses val="autoZero"/>
        <c:auto val="1"/>
        <c:lblAlgn val="ctr"/>
        <c:lblOffset val="100"/>
        <c:noMultiLvlLbl val="0"/>
      </c:catAx>
      <c:valAx>
        <c:axId val="74153683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707549184"/>
        <c:crosses val="autoZero"/>
        <c:crossBetween val="between"/>
        <c:majorUnit val="20"/>
      </c:valAx>
      <c:spPr>
        <a:noFill/>
        <a:ln w="2542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CO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357723577235773E-2"/>
          <c:y val="5.7291666666666664E-2"/>
          <c:w val="0.95934959349593496"/>
          <c:h val="0.89583333333333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320">
              <a:noFill/>
            </a:ln>
          </c:spPr>
          <c:invertIfNegative val="0"/>
          <c:pictureOptions>
            <c:pictureFormat val="stretch"/>
          </c:pictureOption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52-4D1D-8582-49D3CF813D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320">
              <a:noFill/>
            </a:ln>
          </c:spPr>
          <c:invertIfNegative val="0"/>
          <c:pictureOptions>
            <c:pictureFormat val="stackScale"/>
            <c:pictureStackUnit val="100"/>
          </c:pictureOptions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52-4D1D-8582-49D3CF813D1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552-4D1D-8582-49D3CF813D1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552-4D1D-8582-49D3CF813D1A}"/>
              </c:ext>
            </c:extLst>
          </c:dPt>
          <c:dPt>
            <c:idx val="3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320">
                <a:noFill/>
              </a:ln>
            </c:spPr>
            <c:pictureOptions>
              <c:pictureFormat val="stackScale"/>
              <c:pictureStackUnit val="100"/>
            </c:pictureOptions>
            <c:extLst>
              <c:ext xmlns:c16="http://schemas.microsoft.com/office/drawing/2014/chart" uri="{C3380CC4-5D6E-409C-BE32-E72D297353CC}">
                <c16:uniqueId val="{00000004-F552-4D1D-8582-49D3CF813D1A}"/>
              </c:ext>
            </c:extLst>
          </c:dPt>
          <c:dPt>
            <c:idx val="6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320">
                <a:noFill/>
              </a:ln>
            </c:spPr>
            <c:pictureOptions>
              <c:pictureFormat val="stackScale"/>
              <c:pictureStackUnit val="100"/>
            </c:pictureOptions>
            <c:extLst>
              <c:ext xmlns:c16="http://schemas.microsoft.com/office/drawing/2014/chart" uri="{C3380CC4-5D6E-409C-BE32-E72D297353CC}">
                <c16:uniqueId val="{00000006-F552-4D1D-8582-49D3CF813D1A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52-4D1D-8582-49D3CF813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100"/>
        <c:axId val="48432128"/>
        <c:axId val="23074432"/>
      </c:barChart>
      <c:catAx>
        <c:axId val="48432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074432"/>
        <c:crosses val="autoZero"/>
        <c:auto val="1"/>
        <c:lblAlgn val="ctr"/>
        <c:lblOffset val="100"/>
        <c:noMultiLvlLbl val="0"/>
      </c:catAx>
      <c:valAx>
        <c:axId val="2307443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48432128"/>
        <c:crosses val="autoZero"/>
        <c:crossBetween val="between"/>
        <c:majorUnit val="20"/>
      </c:valAx>
      <c:spPr>
        <a:noFill/>
        <a:ln w="2542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CO"/>
    </a:p>
  </c:txPr>
  <c:externalData r:id="rId4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 dirty="0"/>
              <a:t>Hogares que cuentan con internet y el uso de herramientas para el estudio</a:t>
            </a:r>
            <a:r>
              <a:rPr lang="es-CO" sz="2000" b="1" baseline="0" dirty="0"/>
              <a:t> de los niños, niñas y adolescentes</a:t>
            </a:r>
            <a:endParaRPr lang="es-CO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5823590233039058E-2"/>
          <c:y val="0.19744239988520054"/>
          <c:w val="0.91528752087807208"/>
          <c:h val="0.550540570244376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cruces!$C$202:$C$207</c:f>
              <c:strCache>
                <c:ptCount val="6"/>
                <c:pt idx="0">
                  <c:v>El enviado por sus profesores de forma virtual</c:v>
                </c:pt>
                <c:pt idx="1">
                  <c:v>El entregado por sus profesores de forma física</c:v>
                </c:pt>
                <c:pt idx="2">
                  <c:v>Internet</c:v>
                </c:pt>
                <c:pt idx="3">
                  <c:v>Guías</c:v>
                </c:pt>
                <c:pt idx="4">
                  <c:v>Computador</c:v>
                </c:pt>
                <c:pt idx="5">
                  <c:v>Whatsapp</c:v>
                </c:pt>
              </c:strCache>
            </c:strRef>
          </c:cat>
          <c:val>
            <c:numRef>
              <c:f>cruces!$E$202:$E$207</c:f>
              <c:numCache>
                <c:formatCode>###0%</c:formatCode>
                <c:ptCount val="6"/>
                <c:pt idx="0">
                  <c:v>0.90818210796744347</c:v>
                </c:pt>
                <c:pt idx="1">
                  <c:v>0.21934386595396846</c:v>
                </c:pt>
                <c:pt idx="2">
                  <c:v>2.6895423465830355E-2</c:v>
                </c:pt>
                <c:pt idx="3">
                  <c:v>1.5843659055449925E-2</c:v>
                </c:pt>
                <c:pt idx="4">
                  <c:v>1.0488423779528458E-2</c:v>
                </c:pt>
                <c:pt idx="5">
                  <c:v>2.9894317451373471E-3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2-48D3-83E5-3AA424916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81855104"/>
        <c:axId val="381858712"/>
      </c:barChart>
      <c:catAx>
        <c:axId val="381855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1858712"/>
        <c:crosses val="autoZero"/>
        <c:auto val="1"/>
        <c:lblAlgn val="ctr"/>
        <c:lblOffset val="100"/>
        <c:noMultiLvlLbl val="0"/>
      </c:catAx>
      <c:valAx>
        <c:axId val="381858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38185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1" dirty="0"/>
              <a:t>Proporción de hogares</a:t>
            </a:r>
            <a:r>
              <a:rPr lang="es-CO" sz="1800" b="1" baseline="0" dirty="0"/>
              <a:t> donde los niños, niñas y jóvenes estudian mediante Aulas Virtuales y el uso de herramientas para el estudio</a:t>
            </a:r>
            <a:endParaRPr lang="es-CO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7966903864025515E-5"/>
          <c:y val="0.20281385784582343"/>
          <c:w val="0.96255023597092215"/>
          <c:h val="0.639849664845596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cruces!$H$215:$H$220</c:f>
              <c:strCache>
                <c:ptCount val="6"/>
                <c:pt idx="0">
                  <c:v>El enviado por sus profesores de forma virtual</c:v>
                </c:pt>
                <c:pt idx="1">
                  <c:v>El entregado por sus profesores de forma física</c:v>
                </c:pt>
                <c:pt idx="2">
                  <c:v>Internet</c:v>
                </c:pt>
                <c:pt idx="3">
                  <c:v>Guías</c:v>
                </c:pt>
                <c:pt idx="4">
                  <c:v>Computador</c:v>
                </c:pt>
                <c:pt idx="5">
                  <c:v>Whatsapp</c:v>
                </c:pt>
              </c:strCache>
            </c:strRef>
          </c:cat>
          <c:val>
            <c:numRef>
              <c:f>cruces!$I$215:$I$220</c:f>
              <c:numCache>
                <c:formatCode>0%</c:formatCode>
                <c:ptCount val="6"/>
                <c:pt idx="0">
                  <c:v>0.91180962754593764</c:v>
                </c:pt>
                <c:pt idx="1">
                  <c:v>0.26313044431467175</c:v>
                </c:pt>
                <c:pt idx="2">
                  <c:v>3.0618446167003262E-2</c:v>
                </c:pt>
                <c:pt idx="3">
                  <c:v>1.0203669114557638E-2</c:v>
                </c:pt>
                <c:pt idx="4">
                  <c:v>5.4804226081172644E-3</c:v>
                </c:pt>
                <c:pt idx="5">
                  <c:v>2.4720176191955212E-3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A-4BF8-896C-3423B8707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81855104"/>
        <c:axId val="381858712"/>
      </c:barChart>
      <c:catAx>
        <c:axId val="381855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1858712"/>
        <c:crosses val="autoZero"/>
        <c:auto val="1"/>
        <c:lblAlgn val="ctr"/>
        <c:lblOffset val="100"/>
        <c:noMultiLvlLbl val="0"/>
      </c:catAx>
      <c:valAx>
        <c:axId val="381858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8185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cruces!$J$230</c:f>
              <c:strCache>
                <c:ptCount val="1"/>
                <c:pt idx="0">
                  <c:v>Les ha sido útil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cruces!$I$231:$I$237</c:f>
              <c:strCache>
                <c:ptCount val="7"/>
                <c:pt idx="0">
                  <c:v>Páginas web/link</c:v>
                </c:pt>
                <c:pt idx="1">
                  <c:v>Video conferencias</c:v>
                </c:pt>
                <c:pt idx="2">
                  <c:v>Audios</c:v>
                </c:pt>
                <c:pt idx="3">
                  <c:v>Textos</c:v>
                </c:pt>
                <c:pt idx="4">
                  <c:v>Videos</c:v>
                </c:pt>
                <c:pt idx="5">
                  <c:v>Whatsapp</c:v>
                </c:pt>
                <c:pt idx="6">
                  <c:v>Guías o talleres</c:v>
                </c:pt>
              </c:strCache>
            </c:strRef>
          </c:cat>
          <c:val>
            <c:numRef>
              <c:f>cruces!$J$231:$J$237</c:f>
              <c:numCache>
                <c:formatCode>0%</c:formatCode>
                <c:ptCount val="7"/>
                <c:pt idx="0">
                  <c:v>0.91159642984654976</c:v>
                </c:pt>
                <c:pt idx="1">
                  <c:v>0.89683012150592323</c:v>
                </c:pt>
                <c:pt idx="2">
                  <c:v>0.88094285327842614</c:v>
                </c:pt>
                <c:pt idx="3">
                  <c:v>0.87365127765963568</c:v>
                </c:pt>
                <c:pt idx="4">
                  <c:v>0.8714085736878332</c:v>
                </c:pt>
                <c:pt idx="5">
                  <c:v>0.85719734469370235</c:v>
                </c:pt>
                <c:pt idx="6">
                  <c:v>0.83451321936491252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3-4409-9EFA-088D12B648A0}"/>
            </c:ext>
          </c:extLst>
        </c:ser>
        <c:ser>
          <c:idx val="1"/>
          <c:order val="1"/>
          <c:tx>
            <c:strRef>
              <c:f>cruces!$K$230</c:f>
              <c:strCache>
                <c:ptCount val="1"/>
                <c:pt idx="0">
                  <c:v>No les ha sido útil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cruces!$I$231:$I$237</c:f>
              <c:strCache>
                <c:ptCount val="7"/>
                <c:pt idx="0">
                  <c:v>Páginas web/link</c:v>
                </c:pt>
                <c:pt idx="1">
                  <c:v>Video conferencias</c:v>
                </c:pt>
                <c:pt idx="2">
                  <c:v>Audios</c:v>
                </c:pt>
                <c:pt idx="3">
                  <c:v>Textos</c:v>
                </c:pt>
                <c:pt idx="4">
                  <c:v>Videos</c:v>
                </c:pt>
                <c:pt idx="5">
                  <c:v>Whatsapp</c:v>
                </c:pt>
                <c:pt idx="6">
                  <c:v>Guías o talleres</c:v>
                </c:pt>
              </c:strCache>
            </c:strRef>
          </c:cat>
          <c:val>
            <c:numRef>
              <c:f>cruces!$K$231:$K$237</c:f>
              <c:numCache>
                <c:formatCode>0%</c:formatCode>
                <c:ptCount val="7"/>
                <c:pt idx="0">
                  <c:v>8.8403570153450406E-2</c:v>
                </c:pt>
                <c:pt idx="1">
                  <c:v>4.6559781586665058E-2</c:v>
                </c:pt>
                <c:pt idx="2">
                  <c:v>0.10686707736296867</c:v>
                </c:pt>
                <c:pt idx="3">
                  <c:v>0.11174847775531224</c:v>
                </c:pt>
                <c:pt idx="4">
                  <c:v>0.11958687544156245</c:v>
                </c:pt>
                <c:pt idx="5">
                  <c:v>0.14280265530629763</c:v>
                </c:pt>
                <c:pt idx="6">
                  <c:v>0.15301350290731708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3-4409-9EFA-088D12B64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866256"/>
        <c:axId val="381866584"/>
      </c:barChart>
      <c:catAx>
        <c:axId val="381866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1866584"/>
        <c:crosses val="autoZero"/>
        <c:auto val="1"/>
        <c:lblAlgn val="ctr"/>
        <c:lblOffset val="100"/>
        <c:noMultiLvlLbl val="0"/>
      </c:catAx>
      <c:valAx>
        <c:axId val="381866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8186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DA0F2B"/>
              </a:solidFill>
            </c:spPr>
            <c:extLst>
              <c:ext xmlns:c16="http://schemas.microsoft.com/office/drawing/2014/chart" uri="{C3380CC4-5D6E-409C-BE32-E72D297353CC}">
                <c16:uniqueId val="{00000001-54F2-4EA9-8F20-CC6A04293013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4F2-4EA9-8F20-CC6A0429301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4F2-4EA9-8F20-CC6A04293013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</c:v>
                </c:pt>
                <c:pt idx="1">
                  <c:v>91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F2-4EA9-8F20-CC6A04293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/>
              <a:t>Proporción</a:t>
            </a:r>
            <a:r>
              <a:rPr lang="es-CO" sz="2000" b="1" baseline="0"/>
              <a:t> de h</a:t>
            </a:r>
            <a:r>
              <a:rPr lang="es-CO" sz="2000" b="1"/>
              <a:t>ogares donde los menores han tenido que trabajar según ingresos</a:t>
            </a:r>
            <a:r>
              <a:rPr lang="es-CO" sz="2000" b="1" baseline="0"/>
              <a:t> promedio del hogar</a:t>
            </a:r>
            <a:endParaRPr lang="es-CO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1.6701514290554463E-2"/>
          <c:y val="0.17208682250020721"/>
          <c:w val="0.96659697141889112"/>
          <c:h val="0.55141426054663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cruces!$N$327</c:f>
              <c:strCache>
                <c:ptCount val="1"/>
                <c:pt idx="0">
                  <c:v>Entre 0 y  $830.000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cruces!$M$328:$M$329</c:f>
              <c:strCache>
                <c:ptCount val="2"/>
                <c:pt idx="0">
                  <c:v>Los menores de edad apoyan en los emprendimientos o negocios familiares</c:v>
                </c:pt>
                <c:pt idx="1">
                  <c:v>Los menores han salido de la casa para producir dinero y apoyar el sustento de la familia</c:v>
                </c:pt>
              </c:strCache>
            </c:strRef>
          </c:cat>
          <c:val>
            <c:numRef>
              <c:f>cruces!$N$328:$N$329</c:f>
              <c:numCache>
                <c:formatCode>0%</c:formatCode>
                <c:ptCount val="2"/>
                <c:pt idx="0">
                  <c:v>0.37351831088500864</c:v>
                </c:pt>
                <c:pt idx="1">
                  <c:v>0.11772300401692848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3A-409B-89A9-09C6F96113D1}"/>
            </c:ext>
          </c:extLst>
        </c:ser>
        <c:ser>
          <c:idx val="1"/>
          <c:order val="1"/>
          <c:tx>
            <c:strRef>
              <c:f>cruces!$O$327</c:f>
              <c:strCache>
                <c:ptCount val="1"/>
                <c:pt idx="0">
                  <c:v>Entre $831.000 y $1.500.000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cruces!$M$328:$M$329</c:f>
              <c:strCache>
                <c:ptCount val="2"/>
                <c:pt idx="0">
                  <c:v>Los menores de edad apoyan en los emprendimientos o negocios familiares</c:v>
                </c:pt>
                <c:pt idx="1">
                  <c:v>Los menores han salido de la casa para producir dinero y apoyar el sustento de la familia</c:v>
                </c:pt>
              </c:strCache>
            </c:strRef>
          </c:cat>
          <c:val>
            <c:numRef>
              <c:f>cruces!$O$328:$O$329</c:f>
              <c:numCache>
                <c:formatCode>0%</c:formatCode>
                <c:ptCount val="2"/>
                <c:pt idx="0">
                  <c:v>0.31605548157039104</c:v>
                </c:pt>
                <c:pt idx="1">
                  <c:v>0.11145579446485393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3A-409B-89A9-09C6F96113D1}"/>
            </c:ext>
          </c:extLst>
        </c:ser>
        <c:ser>
          <c:idx val="2"/>
          <c:order val="2"/>
          <c:tx>
            <c:strRef>
              <c:f>cruces!$P$327</c:f>
              <c:strCache>
                <c:ptCount val="1"/>
                <c:pt idx="0">
                  <c:v>Más de $1´500.000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cruces!$M$328:$M$329</c:f>
              <c:strCache>
                <c:ptCount val="2"/>
                <c:pt idx="0">
                  <c:v>Los menores de edad apoyan en los emprendimientos o negocios familiares</c:v>
                </c:pt>
                <c:pt idx="1">
                  <c:v>Los menores han salido de la casa para producir dinero y apoyar el sustento de la familia</c:v>
                </c:pt>
              </c:strCache>
            </c:strRef>
          </c:cat>
          <c:val>
            <c:numRef>
              <c:f>cruces!$P$328:$P$329</c:f>
              <c:numCache>
                <c:formatCode>0%</c:formatCode>
                <c:ptCount val="2"/>
                <c:pt idx="0">
                  <c:v>0.21558789645831694</c:v>
                </c:pt>
                <c:pt idx="1">
                  <c:v>6.2520189470934073E-2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3A-409B-89A9-09C6F9611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8707856"/>
        <c:axId val="688703592"/>
      </c:barChart>
      <c:catAx>
        <c:axId val="688707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88703592"/>
        <c:crosses val="autoZero"/>
        <c:auto val="1"/>
        <c:lblAlgn val="ctr"/>
        <c:lblOffset val="100"/>
        <c:noMultiLvlLbl val="0"/>
      </c:catAx>
      <c:valAx>
        <c:axId val="688703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8870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/>
              <a:t>Dificultades que se han presentado en el hogar según</a:t>
            </a:r>
            <a:r>
              <a:rPr lang="es-CO" sz="2000" b="1" baseline="0"/>
              <a:t> rango de ingresos</a:t>
            </a:r>
            <a:endParaRPr lang="es-CO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6762574704169779E-2"/>
          <c:y val="0.1609140014365939"/>
          <c:w val="0.90319800402062878"/>
          <c:h val="0.48706134142026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cruces!$R$432</c:f>
              <c:strCache>
                <c:ptCount val="1"/>
                <c:pt idx="0">
                  <c:v>Entre 0 y  $830.000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cruces!$P$433:$Q$438</c:f>
              <c:multiLvlStrCache>
                <c:ptCount val="6"/>
                <c:lvl>
                  <c:pt idx="0">
                    <c:v>Fácil</c:v>
                  </c:pt>
                  <c:pt idx="1">
                    <c:v>Difícil</c:v>
                  </c:pt>
                  <c:pt idx="2">
                    <c:v>Fácil</c:v>
                  </c:pt>
                  <c:pt idx="3">
                    <c:v>Difícil</c:v>
                  </c:pt>
                  <c:pt idx="4">
                    <c:v>Fácil</c:v>
                  </c:pt>
                  <c:pt idx="5">
                    <c:v>Difícil</c:v>
                  </c:pt>
                </c:lvl>
                <c:lvl>
                  <c:pt idx="0">
                    <c:v>Mantener su trabajo</c:v>
                  </c:pt>
                  <c:pt idx="2">
                    <c:v>Mantener una buena relación con su pareja</c:v>
                  </c:pt>
                  <c:pt idx="4">
                    <c:v>Mantener una buena relación con sus hijos</c:v>
                  </c:pt>
                </c:lvl>
              </c:multiLvlStrCache>
            </c:multiLvlStrRef>
          </c:cat>
          <c:val>
            <c:numRef>
              <c:f>cruces!$R$433:$R$438</c:f>
              <c:numCache>
                <c:formatCode>0%</c:formatCode>
                <c:ptCount val="6"/>
                <c:pt idx="0">
                  <c:v>0.13360937621369764</c:v>
                </c:pt>
                <c:pt idx="1">
                  <c:v>0.75249738754482176</c:v>
                </c:pt>
                <c:pt idx="2">
                  <c:v>0.62614628520484561</c:v>
                </c:pt>
                <c:pt idx="3">
                  <c:v>0.11488862568065765</c:v>
                </c:pt>
                <c:pt idx="4">
                  <c:v>0.81513112391041442</c:v>
                </c:pt>
                <c:pt idx="5">
                  <c:v>0.10645395104382356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D-4F58-B7DD-D0AA14A0E70D}"/>
            </c:ext>
          </c:extLst>
        </c:ser>
        <c:ser>
          <c:idx val="1"/>
          <c:order val="1"/>
          <c:tx>
            <c:strRef>
              <c:f>cruces!$S$432</c:f>
              <c:strCache>
                <c:ptCount val="1"/>
                <c:pt idx="0">
                  <c:v>Entre $831.000 y $1.500.000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cruces!$P$433:$Q$438</c:f>
              <c:multiLvlStrCache>
                <c:ptCount val="6"/>
                <c:lvl>
                  <c:pt idx="0">
                    <c:v>Fácil</c:v>
                  </c:pt>
                  <c:pt idx="1">
                    <c:v>Difícil</c:v>
                  </c:pt>
                  <c:pt idx="2">
                    <c:v>Fácil</c:v>
                  </c:pt>
                  <c:pt idx="3">
                    <c:v>Difícil</c:v>
                  </c:pt>
                  <c:pt idx="4">
                    <c:v>Fácil</c:v>
                  </c:pt>
                  <c:pt idx="5">
                    <c:v>Difícil</c:v>
                  </c:pt>
                </c:lvl>
                <c:lvl>
                  <c:pt idx="0">
                    <c:v>Mantener su trabajo</c:v>
                  </c:pt>
                  <c:pt idx="2">
                    <c:v>Mantener una buena relación con su pareja</c:v>
                  </c:pt>
                  <c:pt idx="4">
                    <c:v>Mantener una buena relación con sus hijos</c:v>
                  </c:pt>
                </c:lvl>
              </c:multiLvlStrCache>
            </c:multiLvlStrRef>
          </c:cat>
          <c:val>
            <c:numRef>
              <c:f>cruces!$S$433:$S$438</c:f>
              <c:numCache>
                <c:formatCode>0%</c:formatCode>
                <c:ptCount val="6"/>
                <c:pt idx="0">
                  <c:v>0.33943962237429731</c:v>
                </c:pt>
                <c:pt idx="1">
                  <c:v>0.56253031761437267</c:v>
                </c:pt>
                <c:pt idx="2">
                  <c:v>0.68650646662916115</c:v>
                </c:pt>
                <c:pt idx="3">
                  <c:v>0.10455037571778644</c:v>
                </c:pt>
                <c:pt idx="4">
                  <c:v>0.84399781966907317</c:v>
                </c:pt>
                <c:pt idx="5">
                  <c:v>8.4040979491181056E-2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1D-4F58-B7DD-D0AA14A0E70D}"/>
            </c:ext>
          </c:extLst>
        </c:ser>
        <c:ser>
          <c:idx val="2"/>
          <c:order val="2"/>
          <c:tx>
            <c:strRef>
              <c:f>cruces!$T$432</c:f>
              <c:strCache>
                <c:ptCount val="1"/>
                <c:pt idx="0">
                  <c:v>Más de $1´500.000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cruces!$P$433:$Q$438</c:f>
              <c:multiLvlStrCache>
                <c:ptCount val="6"/>
                <c:lvl>
                  <c:pt idx="0">
                    <c:v>Fácil</c:v>
                  </c:pt>
                  <c:pt idx="1">
                    <c:v>Difícil</c:v>
                  </c:pt>
                  <c:pt idx="2">
                    <c:v>Fácil</c:v>
                  </c:pt>
                  <c:pt idx="3">
                    <c:v>Difícil</c:v>
                  </c:pt>
                  <c:pt idx="4">
                    <c:v>Fácil</c:v>
                  </c:pt>
                  <c:pt idx="5">
                    <c:v>Difícil</c:v>
                  </c:pt>
                </c:lvl>
                <c:lvl>
                  <c:pt idx="0">
                    <c:v>Mantener su trabajo</c:v>
                  </c:pt>
                  <c:pt idx="2">
                    <c:v>Mantener una buena relación con su pareja</c:v>
                  </c:pt>
                  <c:pt idx="4">
                    <c:v>Mantener una buena relación con sus hijos</c:v>
                  </c:pt>
                </c:lvl>
              </c:multiLvlStrCache>
            </c:multiLvlStrRef>
          </c:cat>
          <c:val>
            <c:numRef>
              <c:f>cruces!$T$433:$T$438</c:f>
              <c:numCache>
                <c:formatCode>0%</c:formatCode>
                <c:ptCount val="6"/>
                <c:pt idx="0">
                  <c:v>0.53496382866119629</c:v>
                </c:pt>
                <c:pt idx="1">
                  <c:v>0.34858756017156278</c:v>
                </c:pt>
                <c:pt idx="2">
                  <c:v>0.710995845889698</c:v>
                </c:pt>
                <c:pt idx="3">
                  <c:v>0.13711126373477009</c:v>
                </c:pt>
                <c:pt idx="4">
                  <c:v>0.83129108015859998</c:v>
                </c:pt>
                <c:pt idx="5">
                  <c:v>8.4478646187888751E-2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1D-4F58-B7DD-D0AA14A0E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40830264"/>
        <c:axId val="540827640"/>
      </c:barChart>
      <c:catAx>
        <c:axId val="540830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0827640"/>
        <c:crosses val="autoZero"/>
        <c:auto val="1"/>
        <c:lblAlgn val="ctr"/>
        <c:lblOffset val="100"/>
        <c:noMultiLvlLbl val="0"/>
      </c:catAx>
      <c:valAx>
        <c:axId val="540827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40830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/>
              <a:t>Dificultades que se han presentado en el hogar según</a:t>
            </a:r>
            <a:r>
              <a:rPr lang="es-CO" sz="2000" b="1" baseline="0"/>
              <a:t> rango de ingresos</a:t>
            </a:r>
            <a:endParaRPr lang="es-CO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6762574704169779E-2"/>
          <c:y val="0.1609140014365939"/>
          <c:w val="0.90319800402062878"/>
          <c:h val="0.48809656641028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cruces!$R$432</c:f>
              <c:strCache>
                <c:ptCount val="1"/>
                <c:pt idx="0">
                  <c:v>Entre 0 y  $830.000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cruces!$P$439:$Q$444</c:f>
              <c:multiLvlStrCache>
                <c:ptCount val="6"/>
                <c:lvl>
                  <c:pt idx="0">
                    <c:v>Fácil</c:v>
                  </c:pt>
                  <c:pt idx="1">
                    <c:v>Difícil</c:v>
                  </c:pt>
                  <c:pt idx="2">
                    <c:v>Fácil</c:v>
                  </c:pt>
                  <c:pt idx="3">
                    <c:v>Difícil</c:v>
                  </c:pt>
                  <c:pt idx="4">
                    <c:v>Fácil</c:v>
                  </c:pt>
                  <c:pt idx="5">
                    <c:v>Difícil</c:v>
                  </c:pt>
                </c:lvl>
                <c:lvl>
                  <c:pt idx="0">
                    <c:v>Realizar tareas escolares con sus hijos/hijas</c:v>
                  </c:pt>
                  <c:pt idx="2">
                    <c:v>Realizar actividades de ocio o recreación en familia</c:v>
                  </c:pt>
                  <c:pt idx="4">
                    <c:v>Responder con sus obligaciones económicas</c:v>
                  </c:pt>
                </c:lvl>
              </c:multiLvlStrCache>
            </c:multiLvlStrRef>
          </c:cat>
          <c:val>
            <c:numRef>
              <c:f>cruces!$R$439:$R$444</c:f>
              <c:numCache>
                <c:formatCode>0%</c:formatCode>
                <c:ptCount val="6"/>
                <c:pt idx="0">
                  <c:v>0.56736118315815853</c:v>
                </c:pt>
                <c:pt idx="1">
                  <c:v>0.31491433160279236</c:v>
                </c:pt>
                <c:pt idx="2">
                  <c:v>0.69644531056284253</c:v>
                </c:pt>
                <c:pt idx="3">
                  <c:v>0.28724789616440149</c:v>
                </c:pt>
                <c:pt idx="4">
                  <c:v>0.11495908241311045</c:v>
                </c:pt>
                <c:pt idx="5">
                  <c:v>0.88081673464992494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2-4166-8CCE-8FD9876927E5}"/>
            </c:ext>
          </c:extLst>
        </c:ser>
        <c:ser>
          <c:idx val="1"/>
          <c:order val="1"/>
          <c:tx>
            <c:strRef>
              <c:f>cruces!$S$432</c:f>
              <c:strCache>
                <c:ptCount val="1"/>
                <c:pt idx="0">
                  <c:v>Entre $831.000 y $1.500.000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cruces!$P$439:$Q$444</c:f>
              <c:multiLvlStrCache>
                <c:ptCount val="6"/>
                <c:lvl>
                  <c:pt idx="0">
                    <c:v>Fácil</c:v>
                  </c:pt>
                  <c:pt idx="1">
                    <c:v>Difícil</c:v>
                  </c:pt>
                  <c:pt idx="2">
                    <c:v>Fácil</c:v>
                  </c:pt>
                  <c:pt idx="3">
                    <c:v>Difícil</c:v>
                  </c:pt>
                  <c:pt idx="4">
                    <c:v>Fácil</c:v>
                  </c:pt>
                  <c:pt idx="5">
                    <c:v>Difícil</c:v>
                  </c:pt>
                </c:lvl>
                <c:lvl>
                  <c:pt idx="0">
                    <c:v>Realizar tareas escolares con sus hijos/hijas</c:v>
                  </c:pt>
                  <c:pt idx="2">
                    <c:v>Realizar actividades de ocio o recreación en familia</c:v>
                  </c:pt>
                  <c:pt idx="4">
                    <c:v>Responder con sus obligaciones económicas</c:v>
                  </c:pt>
                </c:lvl>
              </c:multiLvlStrCache>
            </c:multiLvlStrRef>
          </c:cat>
          <c:val>
            <c:numRef>
              <c:f>cruces!$S$439:$S$444</c:f>
              <c:numCache>
                <c:formatCode>0%</c:formatCode>
                <c:ptCount val="6"/>
                <c:pt idx="0">
                  <c:v>0.61417068915547124</c:v>
                </c:pt>
                <c:pt idx="1">
                  <c:v>0.26345491420849226</c:v>
                </c:pt>
                <c:pt idx="2">
                  <c:v>0.73992554512672437</c:v>
                </c:pt>
                <c:pt idx="3">
                  <c:v>0.25080825381554678</c:v>
                </c:pt>
                <c:pt idx="4">
                  <c:v>0.24968398070199263</c:v>
                </c:pt>
                <c:pt idx="5">
                  <c:v>0.74738199890089008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32-4166-8CCE-8FD9876927E5}"/>
            </c:ext>
          </c:extLst>
        </c:ser>
        <c:ser>
          <c:idx val="2"/>
          <c:order val="2"/>
          <c:tx>
            <c:strRef>
              <c:f>cruces!$T$432</c:f>
              <c:strCache>
                <c:ptCount val="1"/>
                <c:pt idx="0">
                  <c:v>Más de $1´500.000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cruces!$P$439:$Q$444</c:f>
              <c:multiLvlStrCache>
                <c:ptCount val="6"/>
                <c:lvl>
                  <c:pt idx="0">
                    <c:v>Fácil</c:v>
                  </c:pt>
                  <c:pt idx="1">
                    <c:v>Difícil</c:v>
                  </c:pt>
                  <c:pt idx="2">
                    <c:v>Fácil</c:v>
                  </c:pt>
                  <c:pt idx="3">
                    <c:v>Difícil</c:v>
                  </c:pt>
                  <c:pt idx="4">
                    <c:v>Fácil</c:v>
                  </c:pt>
                  <c:pt idx="5">
                    <c:v>Difícil</c:v>
                  </c:pt>
                </c:lvl>
                <c:lvl>
                  <c:pt idx="0">
                    <c:v>Realizar tareas escolares con sus hijos/hijas</c:v>
                  </c:pt>
                  <c:pt idx="2">
                    <c:v>Realizar actividades de ocio o recreación en familia</c:v>
                  </c:pt>
                  <c:pt idx="4">
                    <c:v>Responder con sus obligaciones económicas</c:v>
                  </c:pt>
                </c:lvl>
              </c:multiLvlStrCache>
            </c:multiLvlStrRef>
          </c:cat>
          <c:val>
            <c:numRef>
              <c:f>cruces!$T$439:$T$444</c:f>
              <c:numCache>
                <c:formatCode>0%</c:formatCode>
                <c:ptCount val="6"/>
                <c:pt idx="0">
                  <c:v>0.61077269251441868</c:v>
                </c:pt>
                <c:pt idx="1">
                  <c:v>0.24678710125481326</c:v>
                </c:pt>
                <c:pt idx="2">
                  <c:v>0.71996334642238968</c:v>
                </c:pt>
                <c:pt idx="3">
                  <c:v>0.28003665357760948</c:v>
                </c:pt>
                <c:pt idx="4">
                  <c:v>0.5280980994638188</c:v>
                </c:pt>
                <c:pt idx="5">
                  <c:v>0.43109842725259256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32-4166-8CCE-8FD987692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40830264"/>
        <c:axId val="540827640"/>
      </c:barChart>
      <c:catAx>
        <c:axId val="540830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0827640"/>
        <c:crosses val="autoZero"/>
        <c:auto val="1"/>
        <c:lblAlgn val="ctr"/>
        <c:lblOffset val="100"/>
        <c:noMultiLvlLbl val="0"/>
      </c:catAx>
      <c:valAx>
        <c:axId val="540827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40830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00D-4D1B-B1A7-DAD98E766DA4}"/>
              </c:ext>
            </c:extLst>
          </c:dPt>
          <c:cat>
            <c:strRef>
              <c:f>Hoja1!$A$2:$A$3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0D-4D1B-B1A7-DAD98E766DA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pictureOptions>
              <c:pictureFormat val="stackScale"/>
              <c:pictureStackUnit val="100"/>
            </c:pictureOptions>
            <c:extLst>
              <c:ext xmlns:c16="http://schemas.microsoft.com/office/drawing/2014/chart" uri="{C3380CC4-5D6E-409C-BE32-E72D297353CC}">
                <c16:uniqueId val="{00000004-000D-4D1B-B1A7-DAD98E766DA4}"/>
              </c:ext>
            </c:extLst>
          </c:dPt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pictureOptions>
              <c:pictureFormat val="stackScale"/>
              <c:pictureStackUnit val="100"/>
            </c:pictureOptions>
            <c:extLst>
              <c:ext xmlns:c16="http://schemas.microsoft.com/office/drawing/2014/chart" uri="{C3380CC4-5D6E-409C-BE32-E72D297353CC}">
                <c16:uniqueId val="{00000006-000D-4D1B-B1A7-DAD98E766DA4}"/>
              </c:ext>
            </c:extLst>
          </c:dPt>
          <c:cat>
            <c:strRef>
              <c:f>Hoja1!$A$2:$A$3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00D-4D1B-B1A7-DAD98E766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46957312"/>
        <c:axId val="958130432"/>
      </c:barChart>
      <c:catAx>
        <c:axId val="9469573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58130432"/>
        <c:crosses val="autoZero"/>
        <c:auto val="1"/>
        <c:lblAlgn val="ctr"/>
        <c:lblOffset val="100"/>
        <c:noMultiLvlLbl val="0"/>
      </c:catAx>
      <c:valAx>
        <c:axId val="95813043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946957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Estrato!$R$30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Estrato!$S$4:$X$4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Estrato!$S$30:$X$30</c:f>
              <c:numCache>
                <c:formatCode>###0%</c:formatCode>
                <c:ptCount val="6"/>
                <c:pt idx="0">
                  <c:v>0.51252388115423042</c:v>
                </c:pt>
                <c:pt idx="1">
                  <c:v>0.56381208557981777</c:v>
                </c:pt>
                <c:pt idx="2">
                  <c:v>0.62483890532558162</c:v>
                </c:pt>
                <c:pt idx="3">
                  <c:v>0.54562937570271652</c:v>
                </c:pt>
                <c:pt idx="4">
                  <c:v>0.71785535109698206</c:v>
                </c:pt>
                <c:pt idx="5">
                  <c:v>0.43873491928004016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B-4F6A-A41A-C41CC7CC49C6}"/>
            </c:ext>
          </c:extLst>
        </c:ser>
        <c:ser>
          <c:idx val="1"/>
          <c:order val="1"/>
          <c:tx>
            <c:strRef>
              <c:f>Estrato!$R$31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Estrato!$S$4:$X$4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Estrato!$S$31:$X$31</c:f>
              <c:numCache>
                <c:formatCode>###0%</c:formatCode>
                <c:ptCount val="6"/>
                <c:pt idx="0">
                  <c:v>0.34510711963545904</c:v>
                </c:pt>
                <c:pt idx="1">
                  <c:v>0.3117420831529244</c:v>
                </c:pt>
                <c:pt idx="2">
                  <c:v>0.29987703367137281</c:v>
                </c:pt>
                <c:pt idx="3">
                  <c:v>0.32517543008054356</c:v>
                </c:pt>
                <c:pt idx="4">
                  <c:v>0.26495197288342714</c:v>
                </c:pt>
                <c:pt idx="5">
                  <c:v>0.56126508071995973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B-4F6A-A41A-C41CC7CC49C6}"/>
            </c:ext>
          </c:extLst>
        </c:ser>
        <c:ser>
          <c:idx val="2"/>
          <c:order val="2"/>
          <c:tx>
            <c:strRef>
              <c:f>Estrato!$R$32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Estrato!$S$4:$X$4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Estrato!$S$32:$X$32</c:f>
              <c:numCache>
                <c:formatCode>###0%</c:formatCode>
                <c:ptCount val="6"/>
                <c:pt idx="0">
                  <c:v>7.785619749983716E-2</c:v>
                </c:pt>
                <c:pt idx="1">
                  <c:v>8.050226514604511E-2</c:v>
                </c:pt>
                <c:pt idx="2">
                  <c:v>4.6500528690332485E-2</c:v>
                </c:pt>
                <c:pt idx="3">
                  <c:v>0.11733573911498456</c:v>
                </c:pt>
                <c:pt idx="4">
                  <c:v>8.5963380097952846E-3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FB-4F6A-A41A-C41CC7CC49C6}"/>
            </c:ext>
          </c:extLst>
        </c:ser>
        <c:ser>
          <c:idx val="3"/>
          <c:order val="3"/>
          <c:tx>
            <c:strRef>
              <c:f>Estrato!$R$33</c:f>
              <c:strCache>
                <c:ptCount val="1"/>
                <c:pt idx="0">
                  <c:v>4 o más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Estrato!$S$4:$X$4</c:f>
              <c:strCache>
                <c:ptCount val="6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</c:strCache>
            </c:strRef>
          </c:cat>
          <c:val>
            <c:numRef>
              <c:f>Estrato!$S$33:$X$33</c:f>
              <c:numCache>
                <c:formatCode>###0%</c:formatCode>
                <c:ptCount val="6"/>
                <c:pt idx="0">
                  <c:v>6.4512801710470732E-2</c:v>
                </c:pt>
                <c:pt idx="1">
                  <c:v>4.3943566121212377E-2</c:v>
                </c:pt>
                <c:pt idx="2">
                  <c:v>2.8783532312713113E-2</c:v>
                </c:pt>
                <c:pt idx="3">
                  <c:v>1.1859455101755997E-2</c:v>
                </c:pt>
                <c:pt idx="4">
                  <c:v>8.5963380097952846E-3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FB-4F6A-A41A-C41CC7CC4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"/>
        <c:axId val="531578016"/>
        <c:axId val="531573096"/>
      </c:barChart>
      <c:catAx>
        <c:axId val="531578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573096"/>
        <c:crosses val="autoZero"/>
        <c:auto val="1"/>
        <c:lblAlgn val="ctr"/>
        <c:lblOffset val="100"/>
        <c:noMultiLvlLbl val="0"/>
      </c:catAx>
      <c:valAx>
        <c:axId val="531573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crossAx val="53157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E12F3-E9E0-41C3-9011-33429499D511}" type="datetimeFigureOut">
              <a:rPr lang="es-CO" smtClean="0"/>
              <a:t>27/04/2020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D9E65-49D1-492B-84BA-D9E4AB95BB9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15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7fd556541f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6" name="Google Shape;1106;g7fd556541f_1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7" name="Google Shape;1107;g7fd556541f_1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7752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4128445ba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84128445b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1035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4128445ba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84128445b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505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4128445ba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84128445b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089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4128445ba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84128445b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77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4128445ba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84128445b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855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4128445ba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84128445b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592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4128445ba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84128445b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58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4128445ba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84128445b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919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7fd556541f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6" name="Google Shape;1106;g7fd556541f_1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7" name="Google Shape;1107;g7fd556541f_1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85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4128445ba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84128445b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4128445ba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84128445b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05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4128445ba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84128445b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212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4128445ba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84128445b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3386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4128445ba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84128445b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9487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4128445ba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84128445b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749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4128445ba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84128445b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832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27/04/2020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200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27/04/2020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524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27/04/2020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888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6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66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95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4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97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71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2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27/04/2020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1688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78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02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24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2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17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7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1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09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71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5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27/04/2020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2978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09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69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24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77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1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16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68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82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65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9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27/04/2020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9581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65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23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92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9600" y="62567"/>
            <a:ext cx="10972800" cy="6679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88555" y="6356352"/>
            <a:ext cx="802877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6EF1B720-E72E-4AD0-BE5B-CB21A06FDED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16821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65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1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59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27/04/2020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1683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54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12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61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59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63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04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002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664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1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5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27/04/2020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89200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044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476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783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355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34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432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808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5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27/04/2020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729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27/04/2020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20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27/04/2020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48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7B3E1-E0E5-4229-8868-83E7CDB60073}" type="datetimeFigureOut">
              <a:rPr lang="es-CO" smtClean="0"/>
              <a:t>27/04/2020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16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 descr="Formato PPT 4.3_3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 descr="Formato PPT 4.3_2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4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 descr="Formato PPT 4.3_3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9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3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 descr="Formato PPT 4.3_3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27/04/2020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 descr="Formato PPT 4.3_3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5.png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61.xml"/><Relationship Id="rId4" Type="http://schemas.openxmlformats.org/officeDocument/2006/relationships/chart" Target="../charts/char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rmato PPT 4.3_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5"/>
            <a:ext cx="9144000" cy="6855715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761999" y="434874"/>
            <a:ext cx="6607629" cy="3145973"/>
            <a:chOff x="3178629" y="2329542"/>
            <a:chExt cx="5943600" cy="2754087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9" t="33968" r="5301" b="25873"/>
            <a:stretch/>
          </p:blipFill>
          <p:spPr>
            <a:xfrm>
              <a:off x="3178629" y="2329542"/>
              <a:ext cx="5910942" cy="27540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7892143" y="2329543"/>
              <a:ext cx="1230086" cy="185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3048000" y="4642205"/>
            <a:ext cx="6281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s-ES" sz="5400" b="1" i="0" u="none" strike="noStrike" dirty="0">
                <a:solidFill>
                  <a:srgbClr val="FF0024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Aprende en Casa</a:t>
            </a:r>
            <a:endParaRPr lang="es-ES" sz="5400" b="0" i="0" dirty="0">
              <a:solidFill>
                <a:srgbClr val="FF002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r" fontAlgn="base"/>
            <a:r>
              <a:rPr lang="es-ES" sz="3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Bogotá, abril 23 de 2020</a:t>
            </a:r>
            <a:endParaRPr lang="es-ES" sz="3600" b="0" i="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5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94000" y="1196752"/>
            <a:ext cx="730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 4. </a:t>
            </a:r>
            <a:r>
              <a:rPr lang="es-CO" dirty="0">
                <a:solidFill>
                  <a:prstClr val="black"/>
                </a:solidFill>
              </a:rPr>
              <a:t>Las personas que mencionó, </a:t>
            </a:r>
            <a:r>
              <a:rPr lang="es-CO" b="1" dirty="0">
                <a:solidFill>
                  <a:prstClr val="black"/>
                </a:solidFill>
              </a:rPr>
              <a:t>¿están actualmente estudiando desde la casa?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4908738" y="5711081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49318"/>
              </p:ext>
            </p:extLst>
          </p:nvPr>
        </p:nvGraphicFramePr>
        <p:xfrm>
          <a:off x="5044281" y="5732813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672389546"/>
              </p:ext>
            </p:extLst>
          </p:nvPr>
        </p:nvGraphicFramePr>
        <p:xfrm>
          <a:off x="4845146" y="2119795"/>
          <a:ext cx="2509514" cy="280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Elipse"/>
          <p:cNvSpPr/>
          <p:nvPr/>
        </p:nvSpPr>
        <p:spPr>
          <a:xfrm>
            <a:off x="5268119" y="2698896"/>
            <a:ext cx="1651344" cy="1651344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452052" y="3074007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Todas</a:t>
            </a:r>
          </a:p>
          <a:p>
            <a:pPr>
              <a:lnSpc>
                <a:spcPts val="3000"/>
              </a:lnSpc>
            </a:pPr>
            <a:r>
              <a:rPr lang="es-CO" sz="3600" dirty="0">
                <a:solidFill>
                  <a:srgbClr val="820000"/>
                </a:solidFill>
              </a:rPr>
              <a:t>91</a:t>
            </a:r>
            <a:r>
              <a:rPr lang="es-CO" sz="2000" dirty="0">
                <a:solidFill>
                  <a:srgbClr val="820000"/>
                </a:solidFill>
              </a:rPr>
              <a:t>%</a:t>
            </a:r>
          </a:p>
        </p:txBody>
      </p:sp>
      <p:sp>
        <p:nvSpPr>
          <p:cNvPr id="13" name="29 CuadroTexto">
            <a:extLst>
              <a:ext uri="{FF2B5EF4-FFF2-40B4-BE49-F238E27FC236}">
                <a16:creationId xmlns:a16="http://schemas.microsoft.com/office/drawing/2014/main" id="{8DF93B89-4000-4D32-9540-AC868BC91949}"/>
              </a:ext>
            </a:extLst>
          </p:cNvPr>
          <p:cNvSpPr txBox="1"/>
          <p:nvPr/>
        </p:nvSpPr>
        <p:spPr>
          <a:xfrm>
            <a:off x="4229117" y="1943353"/>
            <a:ext cx="148149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2000" dirty="0">
                <a:solidFill>
                  <a:prstClr val="white">
                    <a:lumMod val="50000"/>
                  </a:prstClr>
                </a:solidFill>
              </a:rPr>
              <a:t>Algunas </a:t>
            </a:r>
            <a:r>
              <a:rPr lang="es-CO" sz="3600" dirty="0">
                <a:solidFill>
                  <a:prstClr val="white">
                    <a:lumMod val="50000"/>
                  </a:prstClr>
                </a:solidFill>
              </a:rPr>
              <a:t>7</a:t>
            </a:r>
            <a:r>
              <a:rPr lang="es-CO" sz="2000" dirty="0">
                <a:solidFill>
                  <a:prstClr val="white">
                    <a:lumMod val="50000"/>
                  </a:prstClr>
                </a:solidFill>
              </a:rPr>
              <a:t>%</a:t>
            </a:r>
          </a:p>
        </p:txBody>
      </p:sp>
      <p:sp>
        <p:nvSpPr>
          <p:cNvPr id="14" name="29 CuadroTexto">
            <a:extLst>
              <a:ext uri="{FF2B5EF4-FFF2-40B4-BE49-F238E27FC236}">
                <a16:creationId xmlns:a16="http://schemas.microsoft.com/office/drawing/2014/main" id="{B5D51930-3F10-43DE-9CEC-931189F56499}"/>
              </a:ext>
            </a:extLst>
          </p:cNvPr>
          <p:cNvSpPr txBox="1"/>
          <p:nvPr/>
        </p:nvSpPr>
        <p:spPr>
          <a:xfrm>
            <a:off x="5865549" y="1969371"/>
            <a:ext cx="12570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Ninguna </a:t>
            </a:r>
            <a:r>
              <a:rPr lang="es-CO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</a:p>
        </p:txBody>
      </p:sp>
      <p:pic>
        <p:nvPicPr>
          <p:cNvPr id="16" name="Picture 2" descr="C:\Users\jramirez\Desktop\Andrés F. Cárdenas\MJ\Bogotá Tracking\graficos\Recurso 79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13" y="2972063"/>
            <a:ext cx="783474" cy="110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85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84128445ba_2_4"/>
          <p:cNvSpPr/>
          <p:nvPr/>
        </p:nvSpPr>
        <p:spPr>
          <a:xfrm>
            <a:off x="1878149" y="513286"/>
            <a:ext cx="84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000" dirty="0">
                <a:solidFill>
                  <a:schemeClr val="dk1"/>
                </a:solidFill>
                <a:latin typeface="Poppins"/>
                <a:cs typeface="Poppins"/>
              </a:rPr>
              <a:t>Las personas que mencionó, ¿están actualmente estudiando desde la casa?</a:t>
            </a:r>
          </a:p>
          <a:p>
            <a:pPr algn="ctr"/>
            <a:r>
              <a:rPr lang="es-CO" sz="2000" b="1" i="1" dirty="0">
                <a:solidFill>
                  <a:schemeClr val="dk1"/>
                </a:solidFill>
                <a:latin typeface="Poppins"/>
                <a:cs typeface="Poppins"/>
              </a:rPr>
              <a:t>Estratos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E09E040-ECB6-4D60-AE49-4941C524B554}"/>
              </a:ext>
            </a:extLst>
          </p:cNvPr>
          <p:cNvGraphicFramePr>
            <a:graphicFrameLocks/>
          </p:cNvGraphicFramePr>
          <p:nvPr/>
        </p:nvGraphicFramePr>
        <p:xfrm>
          <a:off x="996461" y="1842868"/>
          <a:ext cx="10199076" cy="4098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399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84128445ba_2_4"/>
          <p:cNvSpPr/>
          <p:nvPr/>
        </p:nvSpPr>
        <p:spPr>
          <a:xfrm>
            <a:off x="1878149" y="513286"/>
            <a:ext cx="84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000" dirty="0">
                <a:solidFill>
                  <a:schemeClr val="dk1"/>
                </a:solidFill>
                <a:latin typeface="Poppins"/>
                <a:cs typeface="Poppins"/>
              </a:rPr>
              <a:t>¿Por qué no están estudiando desde la casa?</a:t>
            </a:r>
          </a:p>
          <a:p>
            <a:pPr algn="ctr"/>
            <a:r>
              <a:rPr lang="es-CO" sz="2000" b="1" i="1" dirty="0">
                <a:solidFill>
                  <a:schemeClr val="dk1"/>
                </a:solidFill>
                <a:latin typeface="Poppins"/>
                <a:cs typeface="Poppins"/>
              </a:rPr>
              <a:t>Estrato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A1EA402-F6FC-405D-876F-4FEEC45A41C1}"/>
              </a:ext>
            </a:extLst>
          </p:cNvPr>
          <p:cNvGraphicFramePr>
            <a:graphicFrameLocks/>
          </p:cNvGraphicFramePr>
          <p:nvPr/>
        </p:nvGraphicFramePr>
        <p:xfrm>
          <a:off x="1878149" y="1448970"/>
          <a:ext cx="8435699" cy="461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15215AB-0C8F-4002-9F94-4AAF556C93F2}"/>
              </a:ext>
            </a:extLst>
          </p:cNvPr>
          <p:cNvSpPr txBox="1"/>
          <p:nvPr/>
        </p:nvSpPr>
        <p:spPr>
          <a:xfrm>
            <a:off x="689317" y="6550223"/>
            <a:ext cx="7457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* Aplica solo para los niños(as) y jóvenes en edad escolar que no están estudiando en casa</a:t>
            </a:r>
          </a:p>
        </p:txBody>
      </p:sp>
    </p:spTree>
    <p:extLst>
      <p:ext uri="{BB962C8B-B14F-4D97-AF65-F5344CB8AC3E}">
        <p14:creationId xmlns:p14="http://schemas.microsoft.com/office/powerpoint/2010/main" val="945644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84128445ba_2_4"/>
          <p:cNvSpPr/>
          <p:nvPr/>
        </p:nvSpPr>
        <p:spPr>
          <a:xfrm>
            <a:off x="1878149" y="513286"/>
            <a:ext cx="84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000" dirty="0">
                <a:solidFill>
                  <a:schemeClr val="dk1"/>
                </a:solidFill>
                <a:latin typeface="Poppins"/>
                <a:cs typeface="Poppins"/>
              </a:rPr>
              <a:t>¿Cuántas horas del día se dedican a estudiar?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0131AB8-2058-459E-991D-7F77BDC0647D}"/>
              </a:ext>
            </a:extLst>
          </p:cNvPr>
          <p:cNvGraphicFramePr>
            <a:graphicFrameLocks/>
          </p:cNvGraphicFramePr>
          <p:nvPr/>
        </p:nvGraphicFramePr>
        <p:xfrm>
          <a:off x="2215130" y="1508760"/>
          <a:ext cx="7761737" cy="428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225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84128445ba_2_4"/>
          <p:cNvSpPr/>
          <p:nvPr/>
        </p:nvSpPr>
        <p:spPr>
          <a:xfrm>
            <a:off x="1878149" y="513286"/>
            <a:ext cx="84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000" dirty="0">
                <a:solidFill>
                  <a:schemeClr val="dk1"/>
                </a:solidFill>
                <a:latin typeface="Poppins"/>
                <a:cs typeface="Poppins"/>
              </a:rPr>
              <a:t>¿Cuántas horas del día se dedican a estudiar?</a:t>
            </a:r>
          </a:p>
          <a:p>
            <a:pPr algn="ctr"/>
            <a:r>
              <a:rPr lang="es-CO" sz="2000" b="1" i="1" dirty="0">
                <a:solidFill>
                  <a:schemeClr val="dk1"/>
                </a:solidFill>
                <a:latin typeface="Poppins"/>
                <a:cs typeface="Poppins"/>
              </a:rPr>
              <a:t>Estrato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42EC46D-2D07-446E-B470-DBDAFD2273D1}"/>
              </a:ext>
            </a:extLst>
          </p:cNvPr>
          <p:cNvGraphicFramePr>
            <a:graphicFrameLocks/>
          </p:cNvGraphicFramePr>
          <p:nvPr/>
        </p:nvGraphicFramePr>
        <p:xfrm>
          <a:off x="2218739" y="1491178"/>
          <a:ext cx="7754522" cy="4445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920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84128445ba_2_4"/>
          <p:cNvSpPr/>
          <p:nvPr/>
        </p:nvSpPr>
        <p:spPr>
          <a:xfrm>
            <a:off x="1878149" y="513286"/>
            <a:ext cx="84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000" dirty="0">
                <a:solidFill>
                  <a:schemeClr val="dk1"/>
                </a:solidFill>
                <a:latin typeface="Poppins"/>
                <a:cs typeface="Poppins"/>
              </a:rPr>
              <a:t>¿Cuántas horas del día se dedican a estudiar?</a:t>
            </a:r>
          </a:p>
          <a:p>
            <a:pPr algn="ctr"/>
            <a:r>
              <a:rPr lang="es-CO" sz="2000" b="1" i="1" dirty="0">
                <a:solidFill>
                  <a:schemeClr val="dk1"/>
                </a:solidFill>
                <a:latin typeface="Poppins"/>
                <a:cs typeface="Poppins"/>
              </a:rPr>
              <a:t>Tipo de colegio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03759F3-B4B7-49D0-A18B-43EAE6C4C970}"/>
              </a:ext>
            </a:extLst>
          </p:cNvPr>
          <p:cNvGraphicFramePr>
            <a:graphicFrameLocks/>
          </p:cNvGraphicFramePr>
          <p:nvPr/>
        </p:nvGraphicFramePr>
        <p:xfrm>
          <a:off x="1960098" y="1645920"/>
          <a:ext cx="8271803" cy="410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014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6">
            <a:extLst>
              <a:ext uri="{FF2B5EF4-FFF2-40B4-BE49-F238E27FC236}">
                <a16:creationId xmlns:a16="http://schemas.microsoft.com/office/drawing/2014/main" id="{D5E9168D-3E8C-4636-AAC5-147234847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503322"/>
              </p:ext>
            </p:extLst>
          </p:nvPr>
        </p:nvGraphicFramePr>
        <p:xfrm>
          <a:off x="6414448" y="2338631"/>
          <a:ext cx="4334845" cy="1783072"/>
        </p:xfrm>
        <a:graphic>
          <a:graphicData uri="http://schemas.openxmlformats.org/drawingml/2006/table">
            <a:tbl>
              <a:tblPr/>
              <a:tblGrid>
                <a:gridCol w="2784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768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 contamos con los recursos para que estudien en casa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68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Están en vacaciones.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768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 colegio no nos ha dado indicaciones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68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Otros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10 Conector recto"/>
          <p:cNvCxnSpPr/>
          <p:nvPr/>
        </p:nvCxnSpPr>
        <p:spPr>
          <a:xfrm>
            <a:off x="6110575" y="1350236"/>
            <a:ext cx="0" cy="4932792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1009934" y="1082920"/>
            <a:ext cx="4449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4.3. </a:t>
            </a:r>
            <a:r>
              <a:rPr lang="es-CO" dirty="0">
                <a:solidFill>
                  <a:prstClr val="black"/>
                </a:solidFill>
              </a:rPr>
              <a:t>¿Qué materiales usan para estudiar?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782938" y="1509094"/>
            <a:ext cx="4761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4.4.</a:t>
            </a:r>
            <a:r>
              <a:rPr lang="es-CO" dirty="0">
                <a:solidFill>
                  <a:prstClr val="black"/>
                </a:solidFill>
              </a:rPr>
              <a:t> ¿Por qué no están estudiando desde la casa?</a:t>
            </a:r>
          </a:p>
        </p:txBody>
      </p:sp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val="1499064730"/>
              </p:ext>
            </p:extLst>
          </p:nvPr>
        </p:nvGraphicFramePr>
        <p:xfrm>
          <a:off x="9244637" y="2211334"/>
          <a:ext cx="2210099" cy="295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Group 6">
            <a:extLst>
              <a:ext uri="{FF2B5EF4-FFF2-40B4-BE49-F238E27FC236}">
                <a16:creationId xmlns:a16="http://schemas.microsoft.com/office/drawing/2014/main" id="{D5E9168D-3E8C-4636-AAC5-147234847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9458"/>
              </p:ext>
            </p:extLst>
          </p:nvPr>
        </p:nvGraphicFramePr>
        <p:xfrm>
          <a:off x="682389" y="1529031"/>
          <a:ext cx="4385955" cy="2990791"/>
        </p:xfrm>
        <a:graphic>
          <a:graphicData uri="http://schemas.openxmlformats.org/drawingml/2006/table">
            <a:tbl>
              <a:tblPr/>
              <a:tblGrid>
                <a:gridCol w="2542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514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 enviado por sus profesores de forma virtual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14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Sus cuadernos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514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Libros o textos escolares que hay en el hogar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514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 entregado por sus profesores de forma física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514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Internet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514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Guías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514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Computador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0" name="29 Gráfico"/>
          <p:cNvGraphicFramePr/>
          <p:nvPr>
            <p:extLst>
              <p:ext uri="{D42A27DB-BD31-4B8C-83A1-F6EECF244321}">
                <p14:modId xmlns:p14="http://schemas.microsoft.com/office/powerpoint/2010/main" val="2393937868"/>
              </p:ext>
            </p:extLst>
          </p:nvPr>
        </p:nvGraphicFramePr>
        <p:xfrm>
          <a:off x="3194768" y="1401734"/>
          <a:ext cx="2210099" cy="329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18 Rectángulo redondeado"/>
          <p:cNvSpPr/>
          <p:nvPr/>
        </p:nvSpPr>
        <p:spPr>
          <a:xfrm>
            <a:off x="2587114" y="6266059"/>
            <a:ext cx="1210216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84827"/>
              </p:ext>
            </p:extLst>
          </p:nvPr>
        </p:nvGraphicFramePr>
        <p:xfrm>
          <a:off x="2712393" y="6256362"/>
          <a:ext cx="1132523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*Base: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976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487808" y="4904249"/>
            <a:ext cx="44491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dirty="0"/>
              <a:t> *BASE: encuestados que respondieron que están estudiando desde la casa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8663658" y="4734841"/>
            <a:ext cx="1210216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05879"/>
              </p:ext>
            </p:extLst>
          </p:nvPr>
        </p:nvGraphicFramePr>
        <p:xfrm>
          <a:off x="8788937" y="4725144"/>
          <a:ext cx="1132523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*Base: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30 Rectángulo"/>
          <p:cNvSpPr/>
          <p:nvPr/>
        </p:nvSpPr>
        <p:spPr>
          <a:xfrm>
            <a:off x="7130614" y="5003650"/>
            <a:ext cx="44491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dirty="0"/>
              <a:t> *BASE: encuestados que respondieron que no están estudiando desde la casa</a:t>
            </a:r>
          </a:p>
        </p:txBody>
      </p:sp>
    </p:spTree>
    <p:extLst>
      <p:ext uri="{BB962C8B-B14F-4D97-AF65-F5344CB8AC3E}">
        <p14:creationId xmlns:p14="http://schemas.microsoft.com/office/powerpoint/2010/main" val="138486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A537E7-8383-49F1-B34D-B0C97DEA8C74}"/>
              </a:ext>
            </a:extLst>
          </p:cNvPr>
          <p:cNvSpPr txBox="1"/>
          <p:nvPr/>
        </p:nvSpPr>
        <p:spPr>
          <a:xfrm>
            <a:off x="2180248" y="584616"/>
            <a:ext cx="797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/>
              <a:t>Indicador de acceso por estrato y rango de ingresos del hogar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E25830-A854-427D-B29E-61D419C6C953}"/>
              </a:ext>
            </a:extLst>
          </p:cNvPr>
          <p:cNvSpPr txBox="1"/>
          <p:nvPr/>
        </p:nvSpPr>
        <p:spPr>
          <a:xfrm>
            <a:off x="946877" y="1558977"/>
            <a:ext cx="1029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Se plantea que un hogar con mayores ingresos, tiene mejor y mayor acceso a los materiales que se usan para el estudio de los niños, niñas y jóvenes que viven ahí.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58E4A6D-8D2D-4B52-8884-540C9D9CE1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408292"/>
              </p:ext>
            </p:extLst>
          </p:nvPr>
        </p:nvGraphicFramePr>
        <p:xfrm>
          <a:off x="617094" y="2578309"/>
          <a:ext cx="5199089" cy="306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74ACCCC2-3DAC-474C-A8A9-A0183F32C7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705725"/>
              </p:ext>
            </p:extLst>
          </p:nvPr>
        </p:nvGraphicFramePr>
        <p:xfrm>
          <a:off x="6375818" y="2578309"/>
          <a:ext cx="5466411" cy="3507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8488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6">
            <a:extLst>
              <a:ext uri="{FF2B5EF4-FFF2-40B4-BE49-F238E27FC236}">
                <a16:creationId xmlns:a16="http://schemas.microsoft.com/office/drawing/2014/main" id="{0DA119C3-05D3-4634-98DA-6F5B3E4A5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326920"/>
              </p:ext>
            </p:extLst>
          </p:nvPr>
        </p:nvGraphicFramePr>
        <p:xfrm>
          <a:off x="6802318" y="1785024"/>
          <a:ext cx="4857750" cy="3433584"/>
        </p:xfrm>
        <a:graphic>
          <a:graphicData uri="http://schemas.openxmlformats.org/drawingml/2006/table">
            <a:tbl>
              <a:tblPr/>
              <a:tblGrid>
                <a:gridCol w="2097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512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 la madre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12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 el(la) abuelo(a)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512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 el padre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512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Tío (a)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12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Hermano (a)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12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 el acudiente o cuidador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12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Primo (a)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6115050" y="1451610"/>
            <a:ext cx="0" cy="435483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/>
        </p:nvSpPr>
        <p:spPr>
          <a:xfrm>
            <a:off x="7828468" y="5651438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25742"/>
              </p:ext>
            </p:extLst>
          </p:nvPr>
        </p:nvGraphicFramePr>
        <p:xfrm>
          <a:off x="7964011" y="5676900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val="4121526856"/>
              </p:ext>
            </p:extLst>
          </p:nvPr>
        </p:nvGraphicFramePr>
        <p:xfrm>
          <a:off x="8760296" y="1634897"/>
          <a:ext cx="3974192" cy="370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586854" y="376272"/>
            <a:ext cx="5240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5. </a:t>
            </a:r>
            <a:r>
              <a:rPr lang="es-CO" dirty="0">
                <a:solidFill>
                  <a:prstClr val="black"/>
                </a:solidFill>
              </a:rPr>
              <a:t>En relación con la situación de estudiar desde la casa por parte de los niños, niñas y jóvenes que viven con usted, por favor indique si: 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782938" y="930270"/>
            <a:ext cx="4761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6.</a:t>
            </a:r>
            <a:r>
              <a:rPr lang="es-CO" dirty="0">
                <a:solidFill>
                  <a:prstClr val="black"/>
                </a:solidFill>
              </a:rPr>
              <a:t> ¿Cuál es su parentesco  con ellos?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263370" y="1608713"/>
            <a:ext cx="1258678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s-ES" sz="1400" b="1" dirty="0">
                <a:solidFill>
                  <a:srgbClr val="9B5107"/>
                </a:solidFill>
              </a:rPr>
              <a:t>Respondieron </a:t>
            </a:r>
          </a:p>
          <a:p>
            <a:pPr>
              <a:lnSpc>
                <a:spcPts val="1900"/>
              </a:lnSpc>
            </a:pPr>
            <a:r>
              <a:rPr lang="es-ES" sz="2000" b="1" dirty="0">
                <a:solidFill>
                  <a:srgbClr val="9B5107"/>
                </a:solidFill>
              </a:rPr>
              <a:t>Sí</a:t>
            </a:r>
            <a:endParaRPr lang="es-CO" sz="2000" b="1" dirty="0">
              <a:solidFill>
                <a:srgbClr val="9B5107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739397" y="1608713"/>
            <a:ext cx="1258678" cy="586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s-ES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Respondieron </a:t>
            </a:r>
          </a:p>
          <a:p>
            <a:pPr algn="r">
              <a:lnSpc>
                <a:spcPts val="1900"/>
              </a:lnSpc>
            </a:pPr>
            <a:r>
              <a:rPr lang="es-E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No</a:t>
            </a:r>
            <a:endParaRPr lang="es-CO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25" name="Group 6">
            <a:extLst>
              <a:ext uri="{FF2B5EF4-FFF2-40B4-BE49-F238E27FC236}">
                <a16:creationId xmlns:a16="http://schemas.microsoft.com/office/drawing/2014/main" id="{0DA119C3-05D3-4634-98DA-6F5B3E4A5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140397"/>
              </p:ext>
            </p:extLst>
          </p:nvPr>
        </p:nvGraphicFramePr>
        <p:xfrm>
          <a:off x="123825" y="2070449"/>
          <a:ext cx="6004020" cy="3187350"/>
        </p:xfrm>
        <a:graphic>
          <a:graphicData uri="http://schemas.openxmlformats.org/drawingml/2006/table">
            <a:tbl>
              <a:tblPr/>
              <a:tblGrid>
                <a:gridCol w="2960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3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225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a) Las tareas que se solicitan se pueden realizar desde la casa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25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d) Cuentan con acceso a internet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225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c) Usan un computador u otros dispositivos electrónicos para estudiar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225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f) Reciben apoyo e indicaciones claras por parte de los profesores/ colegio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225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e) El espacio físico de su casa facilita la concentración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225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b) Cuentan con un computador que funcione adecuadamente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859539057"/>
              </p:ext>
            </p:extLst>
          </p:nvPr>
        </p:nvGraphicFramePr>
        <p:xfrm>
          <a:off x="2988861" y="1882218"/>
          <a:ext cx="3107140" cy="5125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2 Rectángulo redondeado"/>
          <p:cNvSpPr/>
          <p:nvPr/>
        </p:nvSpPr>
        <p:spPr>
          <a:xfrm>
            <a:off x="2768089" y="5677029"/>
            <a:ext cx="1210216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013741"/>
              </p:ext>
            </p:extLst>
          </p:nvPr>
        </p:nvGraphicFramePr>
        <p:xfrm>
          <a:off x="2893368" y="5667332"/>
          <a:ext cx="1132523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*Base: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976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1009934" y="5945838"/>
            <a:ext cx="44491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dirty="0"/>
              <a:t> *BASE: encuestados que respondieron que están estudiando desde la casa</a:t>
            </a:r>
          </a:p>
        </p:txBody>
      </p:sp>
    </p:spTree>
    <p:extLst>
      <p:ext uri="{BB962C8B-B14F-4D97-AF65-F5344CB8AC3E}">
        <p14:creationId xmlns:p14="http://schemas.microsoft.com/office/powerpoint/2010/main" val="2981617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84128445ba_2_4"/>
          <p:cNvSpPr/>
          <p:nvPr/>
        </p:nvSpPr>
        <p:spPr>
          <a:xfrm>
            <a:off x="1878149" y="513286"/>
            <a:ext cx="84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000" dirty="0">
                <a:solidFill>
                  <a:schemeClr val="dk1"/>
                </a:solidFill>
                <a:latin typeface="Poppins"/>
                <a:cs typeface="Poppins"/>
              </a:rPr>
              <a:t>Proporción de hogares en los que respondieron afirmativamente las siguientes situaciones, según </a:t>
            </a:r>
            <a:r>
              <a:rPr lang="es-CO" sz="2000" b="1" i="1" dirty="0">
                <a:solidFill>
                  <a:schemeClr val="dk1"/>
                </a:solidFill>
                <a:latin typeface="Poppins"/>
                <a:cs typeface="Poppins"/>
              </a:rPr>
              <a:t>Estrato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33FF65F-73F4-4965-A422-A0960CFA6F7C}"/>
              </a:ext>
            </a:extLst>
          </p:cNvPr>
          <p:cNvGraphicFramePr>
            <a:graphicFrameLocks/>
          </p:cNvGraphicFramePr>
          <p:nvPr/>
        </p:nvGraphicFramePr>
        <p:xfrm>
          <a:off x="1055076" y="1589649"/>
          <a:ext cx="10114671" cy="3924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141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918980" y="2928255"/>
            <a:ext cx="43424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Ficha Técnica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37457" y="5845631"/>
            <a:ext cx="2833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5B02B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#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YoMeQuedoEnCasa</a:t>
            </a:r>
          </a:p>
        </p:txBody>
      </p:sp>
    </p:spTree>
    <p:extLst>
      <p:ext uri="{BB962C8B-B14F-4D97-AF65-F5344CB8AC3E}">
        <p14:creationId xmlns:p14="http://schemas.microsoft.com/office/powerpoint/2010/main" val="15601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88555" y="6356352"/>
            <a:ext cx="802877" cy="365125"/>
          </a:xfrm>
        </p:spPr>
        <p:txBody>
          <a:bodyPr/>
          <a:lstStyle/>
          <a:p>
            <a:fld id="{6EF1B720-E72E-4AD0-BE5B-CB21A06FDED7}" type="slidenum">
              <a:rPr lang="es-CO" smtClean="0"/>
              <a:pPr/>
              <a:t>20</a:t>
            </a:fld>
            <a:endParaRPr lang="es-CO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920459"/>
              </p:ext>
            </p:extLst>
          </p:nvPr>
        </p:nvGraphicFramePr>
        <p:xfrm>
          <a:off x="3002692" y="2241725"/>
          <a:ext cx="3953284" cy="2685817"/>
        </p:xfrm>
        <a:graphic>
          <a:graphicData uri="http://schemas.openxmlformats.org/drawingml/2006/table">
            <a:tbl>
              <a:tblPr/>
              <a:tblGrid>
                <a:gridCol w="3034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935">
                <a:tc>
                  <a:txBody>
                    <a:bodyPr/>
                    <a:lstStyle/>
                    <a:p>
                      <a:pPr algn="r" fontAlgn="ctr"/>
                      <a:endParaRPr lang="es-CO" sz="1800" b="1" i="0" u="none" strike="noStrike" dirty="0"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809" marR="9809" marT="9809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800" b="1" i="0" u="none" strike="noStrike" dirty="0"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809" marR="9809" marT="980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809" marR="9809" marT="9809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F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84"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Base: Total Encuestados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549"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 la madre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549"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 el(la) abuelo(a)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549"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 el padre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549"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Tío (a)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549"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Hermano (a)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549"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 el acudiente o cuidador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549"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Primo (a)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176092"/>
                  </a:ext>
                </a:extLst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706363" y="1187445"/>
            <a:ext cx="4761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6.</a:t>
            </a:r>
            <a:r>
              <a:rPr lang="es-CO" dirty="0">
                <a:solidFill>
                  <a:prstClr val="black"/>
                </a:solidFill>
              </a:rPr>
              <a:t> ¿Cuál es su parentesco  con ellos?</a:t>
            </a:r>
          </a:p>
        </p:txBody>
      </p:sp>
    </p:spTree>
    <p:extLst>
      <p:ext uri="{BB962C8B-B14F-4D97-AF65-F5344CB8AC3E}">
        <p14:creationId xmlns:p14="http://schemas.microsoft.com/office/powerpoint/2010/main" val="1010506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812131" y="5190026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947674" y="5215488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1" name="30 Conector recto"/>
          <p:cNvCxnSpPr/>
          <p:nvPr/>
        </p:nvCxnSpPr>
        <p:spPr>
          <a:xfrm>
            <a:off x="3931481" y="1350236"/>
            <a:ext cx="0" cy="4932792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Rectángulo"/>
          <p:cNvSpPr/>
          <p:nvPr/>
        </p:nvSpPr>
        <p:spPr>
          <a:xfrm>
            <a:off x="357839" y="688007"/>
            <a:ext cx="3573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7. </a:t>
            </a:r>
            <a:r>
              <a:rPr lang="es-CO" dirty="0">
                <a:solidFill>
                  <a:prstClr val="black"/>
                </a:solidFill>
              </a:rPr>
              <a:t>¿Los profesores les han facilitado herramientas de estudio?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3931481" y="688007"/>
            <a:ext cx="4329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7.1.</a:t>
            </a:r>
            <a:r>
              <a:rPr lang="es-CO" dirty="0">
                <a:solidFill>
                  <a:prstClr val="black"/>
                </a:solidFill>
              </a:rPr>
              <a:t> ¿Qué tipo de material (herramientas) les han facilitado?</a:t>
            </a:r>
          </a:p>
        </p:txBody>
      </p:sp>
      <p:cxnSp>
        <p:nvCxnSpPr>
          <p:cNvPr id="45" name="44 Conector recto"/>
          <p:cNvCxnSpPr/>
          <p:nvPr/>
        </p:nvCxnSpPr>
        <p:spPr>
          <a:xfrm>
            <a:off x="8260898" y="1350236"/>
            <a:ext cx="0" cy="364086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Rectángulo"/>
          <p:cNvSpPr/>
          <p:nvPr/>
        </p:nvSpPr>
        <p:spPr>
          <a:xfrm>
            <a:off x="8260898" y="549507"/>
            <a:ext cx="3604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7.2.</a:t>
            </a:r>
            <a:r>
              <a:rPr lang="es-CO" dirty="0">
                <a:solidFill>
                  <a:prstClr val="black"/>
                </a:solidFill>
              </a:rPr>
              <a:t> ¿Cree que este material (herramientas) les ha sido útil para aprender?</a:t>
            </a:r>
          </a:p>
        </p:txBody>
      </p:sp>
      <p:graphicFrame>
        <p:nvGraphicFramePr>
          <p:cNvPr id="53" name="52 Gráfico"/>
          <p:cNvGraphicFramePr/>
          <p:nvPr/>
        </p:nvGraphicFramePr>
        <p:xfrm>
          <a:off x="1063916" y="2411960"/>
          <a:ext cx="1940897" cy="217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53 Elipse"/>
          <p:cNvSpPr/>
          <p:nvPr/>
        </p:nvSpPr>
        <p:spPr>
          <a:xfrm>
            <a:off x="1389664" y="2861748"/>
            <a:ext cx="1277178" cy="1277178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2862442" y="3047880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Sí</a:t>
            </a:r>
          </a:p>
          <a:p>
            <a:pPr>
              <a:lnSpc>
                <a:spcPts val="3000"/>
              </a:lnSpc>
            </a:pPr>
            <a:r>
              <a:rPr lang="es-CO" sz="3600" dirty="0">
                <a:solidFill>
                  <a:srgbClr val="820000"/>
                </a:solidFill>
              </a:rPr>
              <a:t>80</a:t>
            </a:r>
            <a:r>
              <a:rPr lang="es-CO" sz="2000" dirty="0">
                <a:solidFill>
                  <a:srgbClr val="820000"/>
                </a:solidFill>
              </a:rPr>
              <a:t>%</a:t>
            </a:r>
          </a:p>
        </p:txBody>
      </p:sp>
      <p:sp>
        <p:nvSpPr>
          <p:cNvPr id="56" name="29 CuadroTexto">
            <a:extLst>
              <a:ext uri="{FF2B5EF4-FFF2-40B4-BE49-F238E27FC236}">
                <a16:creationId xmlns:a16="http://schemas.microsoft.com/office/drawing/2014/main" id="{8DF93B89-4000-4D32-9540-AC868BC91949}"/>
              </a:ext>
            </a:extLst>
          </p:cNvPr>
          <p:cNvSpPr txBox="1"/>
          <p:nvPr/>
        </p:nvSpPr>
        <p:spPr>
          <a:xfrm>
            <a:off x="812131" y="2015663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2000" dirty="0">
                <a:solidFill>
                  <a:prstClr val="white">
                    <a:lumMod val="50000"/>
                  </a:prstClr>
                </a:solidFill>
              </a:rPr>
              <a:t>No</a:t>
            </a:r>
          </a:p>
          <a:p>
            <a:pPr algn="r">
              <a:lnSpc>
                <a:spcPts val="3000"/>
              </a:lnSpc>
            </a:pPr>
            <a:r>
              <a:rPr lang="es-CO" sz="3600" dirty="0">
                <a:solidFill>
                  <a:prstClr val="white">
                    <a:lumMod val="50000"/>
                  </a:prstClr>
                </a:solidFill>
              </a:rPr>
              <a:t>19</a:t>
            </a:r>
            <a:r>
              <a:rPr lang="es-CO" sz="2000" dirty="0">
                <a:solidFill>
                  <a:prstClr val="white">
                    <a:lumMod val="50000"/>
                  </a:prstClr>
                </a:solidFill>
              </a:rPr>
              <a:t>%</a:t>
            </a:r>
          </a:p>
        </p:txBody>
      </p:sp>
      <p:sp>
        <p:nvSpPr>
          <p:cNvPr id="57" name="29 CuadroTexto">
            <a:extLst>
              <a:ext uri="{FF2B5EF4-FFF2-40B4-BE49-F238E27FC236}">
                <a16:creationId xmlns:a16="http://schemas.microsoft.com/office/drawing/2014/main" id="{B5D51930-3F10-43DE-9CEC-931189F56499}"/>
              </a:ext>
            </a:extLst>
          </p:cNvPr>
          <p:cNvSpPr txBox="1"/>
          <p:nvPr/>
        </p:nvSpPr>
        <p:spPr>
          <a:xfrm>
            <a:off x="2022347" y="2222258"/>
            <a:ext cx="832279" cy="448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Ns</a:t>
            </a: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/</a:t>
            </a:r>
            <a:r>
              <a:rPr lang="es-CO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Nr</a:t>
            </a: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C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</a:p>
        </p:txBody>
      </p:sp>
      <p:graphicFrame>
        <p:nvGraphicFramePr>
          <p:cNvPr id="58" name="57 Gráfico"/>
          <p:cNvGraphicFramePr/>
          <p:nvPr/>
        </p:nvGraphicFramePr>
        <p:xfrm>
          <a:off x="9159614" y="2411960"/>
          <a:ext cx="1940897" cy="217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58 Elipse"/>
          <p:cNvSpPr/>
          <p:nvPr/>
        </p:nvSpPr>
        <p:spPr>
          <a:xfrm>
            <a:off x="9485362" y="2861748"/>
            <a:ext cx="1277178" cy="1277178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10958140" y="3047880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Sí</a:t>
            </a:r>
          </a:p>
          <a:p>
            <a:pPr>
              <a:lnSpc>
                <a:spcPts val="3000"/>
              </a:lnSpc>
            </a:pPr>
            <a:r>
              <a:rPr lang="es-CO" sz="3600" dirty="0">
                <a:solidFill>
                  <a:srgbClr val="820000"/>
                </a:solidFill>
              </a:rPr>
              <a:t>84</a:t>
            </a:r>
            <a:r>
              <a:rPr lang="es-CO" sz="2000" dirty="0">
                <a:solidFill>
                  <a:srgbClr val="820000"/>
                </a:solidFill>
              </a:rPr>
              <a:t>%</a:t>
            </a:r>
          </a:p>
        </p:txBody>
      </p:sp>
      <p:sp>
        <p:nvSpPr>
          <p:cNvPr id="61" name="29 CuadroTexto">
            <a:extLst>
              <a:ext uri="{FF2B5EF4-FFF2-40B4-BE49-F238E27FC236}">
                <a16:creationId xmlns:a16="http://schemas.microsoft.com/office/drawing/2014/main" id="{8DF93B89-4000-4D32-9540-AC868BC91949}"/>
              </a:ext>
            </a:extLst>
          </p:cNvPr>
          <p:cNvSpPr txBox="1"/>
          <p:nvPr/>
        </p:nvSpPr>
        <p:spPr>
          <a:xfrm>
            <a:off x="8907829" y="2015663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2000" dirty="0">
                <a:solidFill>
                  <a:prstClr val="white">
                    <a:lumMod val="50000"/>
                  </a:prstClr>
                </a:solidFill>
              </a:rPr>
              <a:t>No</a:t>
            </a:r>
          </a:p>
          <a:p>
            <a:pPr algn="r">
              <a:lnSpc>
                <a:spcPts val="3000"/>
              </a:lnSpc>
            </a:pPr>
            <a:r>
              <a:rPr lang="es-CO" sz="3600" dirty="0">
                <a:solidFill>
                  <a:prstClr val="white">
                    <a:lumMod val="50000"/>
                  </a:prstClr>
                </a:solidFill>
              </a:rPr>
              <a:t>15</a:t>
            </a:r>
            <a:r>
              <a:rPr lang="es-CO" sz="2000" dirty="0">
                <a:solidFill>
                  <a:prstClr val="white">
                    <a:lumMod val="50000"/>
                  </a:prstClr>
                </a:solidFill>
              </a:rPr>
              <a:t>%</a:t>
            </a:r>
          </a:p>
        </p:txBody>
      </p:sp>
      <p:sp>
        <p:nvSpPr>
          <p:cNvPr id="62" name="29 CuadroTexto">
            <a:extLst>
              <a:ext uri="{FF2B5EF4-FFF2-40B4-BE49-F238E27FC236}">
                <a16:creationId xmlns:a16="http://schemas.microsoft.com/office/drawing/2014/main" id="{B5D51930-3F10-43DE-9CEC-931189F56499}"/>
              </a:ext>
            </a:extLst>
          </p:cNvPr>
          <p:cNvSpPr txBox="1"/>
          <p:nvPr/>
        </p:nvSpPr>
        <p:spPr>
          <a:xfrm>
            <a:off x="10118045" y="2222258"/>
            <a:ext cx="832279" cy="448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Ns</a:t>
            </a: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/</a:t>
            </a:r>
            <a:r>
              <a:rPr lang="es-CO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Nr</a:t>
            </a: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C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</a:p>
        </p:txBody>
      </p:sp>
      <p:graphicFrame>
        <p:nvGraphicFramePr>
          <p:cNvPr id="63" name="Group 6">
            <a:extLst>
              <a:ext uri="{FF2B5EF4-FFF2-40B4-BE49-F238E27FC236}">
                <a16:creationId xmlns:a16="http://schemas.microsoft.com/office/drawing/2014/main" id="{D5E9168D-3E8C-4636-AAC5-147234847238}"/>
              </a:ext>
            </a:extLst>
          </p:cNvPr>
          <p:cNvGraphicFramePr>
            <a:graphicFrameLocks noGrp="1"/>
          </p:cNvGraphicFramePr>
          <p:nvPr/>
        </p:nvGraphicFramePr>
        <p:xfrm>
          <a:off x="4333875" y="1742110"/>
          <a:ext cx="3392075" cy="3246684"/>
        </p:xfrm>
        <a:graphic>
          <a:graphicData uri="http://schemas.openxmlformats.org/drawingml/2006/table">
            <a:tbl>
              <a:tblPr/>
              <a:tblGrid>
                <a:gridCol w="154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812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Guías o talleres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12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Videos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812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Audios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812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Textos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812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Páginas web / link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812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Video conferencias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812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Whatsapp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4" name="63 Gráfico"/>
          <p:cNvGraphicFramePr/>
          <p:nvPr/>
        </p:nvGraphicFramePr>
        <p:xfrm>
          <a:off x="5866593" y="1614812"/>
          <a:ext cx="2516090" cy="349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77" y="3003796"/>
            <a:ext cx="900541" cy="901964"/>
          </a:xfrm>
          <a:prstGeom prst="rect">
            <a:avLst/>
          </a:prstGeom>
        </p:spPr>
      </p:pic>
      <p:pic>
        <p:nvPicPr>
          <p:cNvPr id="65" name="64 Imagen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80" y="3072747"/>
            <a:ext cx="900541" cy="900541"/>
          </a:xfrm>
          <a:prstGeom prst="rect">
            <a:avLst/>
          </a:prstGeom>
        </p:spPr>
      </p:pic>
      <p:sp>
        <p:nvSpPr>
          <p:cNvPr id="23" name="22 Rectángulo redondeado"/>
          <p:cNvSpPr/>
          <p:nvPr/>
        </p:nvSpPr>
        <p:spPr>
          <a:xfrm>
            <a:off x="7689110" y="5244167"/>
            <a:ext cx="1210216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24" name="23 Tabla"/>
          <p:cNvGraphicFramePr>
            <a:graphicFrameLocks noGrp="1"/>
          </p:cNvGraphicFramePr>
          <p:nvPr/>
        </p:nvGraphicFramePr>
        <p:xfrm>
          <a:off x="7814389" y="5234470"/>
          <a:ext cx="1132523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*Base: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797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608518" y="5512976"/>
            <a:ext cx="56720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dirty="0"/>
              <a:t> *BASE:  Encuestados que respondieron que los profesores les han facilitado herramientas de estudio</a:t>
            </a:r>
          </a:p>
        </p:txBody>
      </p:sp>
    </p:spTree>
    <p:extLst>
      <p:ext uri="{BB962C8B-B14F-4D97-AF65-F5344CB8AC3E}">
        <p14:creationId xmlns:p14="http://schemas.microsoft.com/office/powerpoint/2010/main" val="3305869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84128445ba_2_4"/>
          <p:cNvSpPr/>
          <p:nvPr/>
        </p:nvSpPr>
        <p:spPr>
          <a:xfrm>
            <a:off x="1878149" y="513286"/>
            <a:ext cx="84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000" dirty="0">
                <a:solidFill>
                  <a:schemeClr val="dk1"/>
                </a:solidFill>
                <a:latin typeface="Poppins"/>
                <a:cs typeface="Poppins"/>
              </a:rPr>
              <a:t>¿Los profesores les han facilitado herramientas de estudio? </a:t>
            </a:r>
            <a:r>
              <a:rPr lang="es-CO" sz="2000" b="1" i="1" dirty="0">
                <a:solidFill>
                  <a:schemeClr val="dk1"/>
                </a:solidFill>
                <a:latin typeface="Poppins"/>
                <a:cs typeface="Poppins"/>
              </a:rPr>
              <a:t>Estrato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022FF7D-CE84-49EF-B41C-1672A4484A33}"/>
              </a:ext>
            </a:extLst>
          </p:cNvPr>
          <p:cNvGraphicFramePr>
            <a:graphicFrameLocks/>
          </p:cNvGraphicFramePr>
          <p:nvPr/>
        </p:nvGraphicFramePr>
        <p:xfrm>
          <a:off x="1930848" y="1772529"/>
          <a:ext cx="8330303" cy="392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8558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6">
            <a:extLst>
              <a:ext uri="{FF2B5EF4-FFF2-40B4-BE49-F238E27FC236}">
                <a16:creationId xmlns:a16="http://schemas.microsoft.com/office/drawing/2014/main" id="{0DA119C3-05D3-4634-98DA-6F5B3E4A5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30466"/>
              </p:ext>
            </p:extLst>
          </p:nvPr>
        </p:nvGraphicFramePr>
        <p:xfrm>
          <a:off x="2006221" y="1484470"/>
          <a:ext cx="6321169" cy="3660041"/>
        </p:xfrm>
        <a:graphic>
          <a:graphicData uri="http://schemas.openxmlformats.org/drawingml/2006/table">
            <a:tbl>
              <a:tblPr/>
              <a:tblGrid>
                <a:gridCol w="3454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863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Correo electrónico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863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Whatsapp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863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Video llamada (zoom, meet, teams)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863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Aulas virtuales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863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Teléfono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863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Redes sociales (P. ej. Facebook, Twitter e Instagram)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863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Encuentros presenciales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3429000" y="46907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8. </a:t>
            </a:r>
            <a:r>
              <a:rPr lang="es-CO" dirty="0">
                <a:solidFill>
                  <a:prstClr val="black"/>
                </a:solidFill>
              </a:rPr>
              <a:t>¿A través de qué medios se comunican con los profesores?</a:t>
            </a: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4247338299"/>
              </p:ext>
            </p:extLst>
          </p:nvPr>
        </p:nvGraphicFramePr>
        <p:xfrm>
          <a:off x="5427618" y="1375295"/>
          <a:ext cx="3974192" cy="444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 redondeado"/>
          <p:cNvSpPr/>
          <p:nvPr/>
        </p:nvSpPr>
        <p:spPr>
          <a:xfrm>
            <a:off x="4883338" y="6220761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36477"/>
              </p:ext>
            </p:extLst>
          </p:nvPr>
        </p:nvGraphicFramePr>
        <p:xfrm>
          <a:off x="5018881" y="6246223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C:\Users\jramirez\Desktop\Andrés F. Cárdenas\MJ\Bogotá Tracking\megafono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693" y="2628484"/>
            <a:ext cx="1601032" cy="160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88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84128445ba_2_4"/>
          <p:cNvSpPr/>
          <p:nvPr/>
        </p:nvSpPr>
        <p:spPr>
          <a:xfrm>
            <a:off x="1878149" y="513286"/>
            <a:ext cx="84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000" dirty="0">
                <a:solidFill>
                  <a:schemeClr val="dk1"/>
                </a:solidFill>
                <a:latin typeface="Poppins"/>
                <a:cs typeface="Poppins"/>
              </a:rPr>
              <a:t>¿A través de qué medios se comunican con los profesores? </a:t>
            </a:r>
            <a:r>
              <a:rPr lang="es-CO" sz="2000" b="1" i="1" dirty="0">
                <a:solidFill>
                  <a:schemeClr val="dk1"/>
                </a:solidFill>
                <a:latin typeface="Poppins"/>
                <a:cs typeface="Poppins"/>
              </a:rPr>
              <a:t>Estrato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853FA47-2A6F-490A-AF07-F0626B813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17867"/>
              </p:ext>
            </p:extLst>
          </p:nvPr>
        </p:nvGraphicFramePr>
        <p:xfrm>
          <a:off x="225083" y="1477108"/>
          <a:ext cx="11760591" cy="500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9843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4894768" y="6021288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030311" y="6046750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2416092" y="563728"/>
            <a:ext cx="5942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prstClr val="black"/>
                </a:solidFill>
              </a:rPr>
              <a:t>9. </a:t>
            </a:r>
            <a:r>
              <a:rPr lang="es-CO" sz="2400" dirty="0">
                <a:solidFill>
                  <a:prstClr val="black"/>
                </a:solidFill>
              </a:rPr>
              <a:t>¿Los niños, niñas y jóvenes de su casa ven los programas educativos de Canal Capital?</a:t>
            </a:r>
          </a:p>
        </p:txBody>
      </p:sp>
      <p:graphicFrame>
        <p:nvGraphicFramePr>
          <p:cNvPr id="25" name="24 Gráfico"/>
          <p:cNvGraphicFramePr/>
          <p:nvPr>
            <p:extLst>
              <p:ext uri="{D42A27DB-BD31-4B8C-83A1-F6EECF244321}">
                <p14:modId xmlns:p14="http://schemas.microsoft.com/office/powerpoint/2010/main" val="1105881640"/>
              </p:ext>
            </p:extLst>
          </p:nvPr>
        </p:nvGraphicFramePr>
        <p:xfrm>
          <a:off x="3861864" y="2119795"/>
          <a:ext cx="3051445" cy="332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30 Elipse"/>
          <p:cNvSpPr/>
          <p:nvPr/>
        </p:nvSpPr>
        <p:spPr>
          <a:xfrm>
            <a:off x="4390853" y="2831415"/>
            <a:ext cx="2007953" cy="1955439"/>
          </a:xfrm>
          <a:prstGeom prst="ellipse">
            <a:avLst/>
          </a:prstGeom>
          <a:solidFill>
            <a:schemeClr val="bg1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221561" y="1455828"/>
            <a:ext cx="731330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Sí</a:t>
            </a:r>
          </a:p>
          <a:p>
            <a:pPr>
              <a:lnSpc>
                <a:spcPts val="3000"/>
              </a:lnSpc>
            </a:pPr>
            <a:r>
              <a:rPr lang="es-CO" sz="3600" dirty="0">
                <a:solidFill>
                  <a:srgbClr val="820000"/>
                </a:solidFill>
              </a:rPr>
              <a:t>7</a:t>
            </a:r>
            <a:r>
              <a:rPr lang="es-CO" sz="2000" dirty="0">
                <a:solidFill>
                  <a:srgbClr val="820000"/>
                </a:solidFill>
              </a:rPr>
              <a:t>%</a:t>
            </a:r>
          </a:p>
        </p:txBody>
      </p:sp>
      <p:sp>
        <p:nvSpPr>
          <p:cNvPr id="33" name="29 CuadroTexto">
            <a:extLst>
              <a:ext uri="{FF2B5EF4-FFF2-40B4-BE49-F238E27FC236}">
                <a16:creationId xmlns:a16="http://schemas.microsoft.com/office/drawing/2014/main" id="{8DF93B89-4000-4D32-9540-AC868BC91949}"/>
              </a:ext>
            </a:extLst>
          </p:cNvPr>
          <p:cNvSpPr txBox="1"/>
          <p:nvPr/>
        </p:nvSpPr>
        <p:spPr>
          <a:xfrm>
            <a:off x="2928990" y="3057219"/>
            <a:ext cx="1015908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2000" dirty="0">
                <a:solidFill>
                  <a:prstClr val="white">
                    <a:lumMod val="50000"/>
                  </a:prstClr>
                </a:solidFill>
              </a:rPr>
              <a:t>No</a:t>
            </a:r>
          </a:p>
          <a:p>
            <a:pPr algn="r">
              <a:lnSpc>
                <a:spcPts val="3000"/>
              </a:lnSpc>
            </a:pPr>
            <a:r>
              <a:rPr lang="es-CO" sz="3600" dirty="0">
                <a:solidFill>
                  <a:prstClr val="white">
                    <a:lumMod val="50000"/>
                  </a:prstClr>
                </a:solidFill>
              </a:rPr>
              <a:t>69</a:t>
            </a:r>
            <a:r>
              <a:rPr lang="es-CO" sz="2000" dirty="0">
                <a:solidFill>
                  <a:prstClr val="white">
                    <a:lumMod val="50000"/>
                  </a:prstClr>
                </a:solidFill>
              </a:rPr>
              <a:t>%</a:t>
            </a:r>
          </a:p>
        </p:txBody>
      </p:sp>
      <p:sp>
        <p:nvSpPr>
          <p:cNvPr id="34" name="29 CuadroTexto">
            <a:extLst>
              <a:ext uri="{FF2B5EF4-FFF2-40B4-BE49-F238E27FC236}">
                <a16:creationId xmlns:a16="http://schemas.microsoft.com/office/drawing/2014/main" id="{B5D51930-3F10-43DE-9CEC-931189F56499}"/>
              </a:ext>
            </a:extLst>
          </p:cNvPr>
          <p:cNvSpPr txBox="1"/>
          <p:nvPr/>
        </p:nvSpPr>
        <p:spPr>
          <a:xfrm>
            <a:off x="4162007" y="1969370"/>
            <a:ext cx="12868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Ns</a:t>
            </a:r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/</a:t>
            </a:r>
            <a:r>
              <a:rPr lang="es-CO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Nr</a:t>
            </a:r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CO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</a:p>
        </p:txBody>
      </p:sp>
      <p:pic>
        <p:nvPicPr>
          <p:cNvPr id="35" name="3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87" y="3130426"/>
            <a:ext cx="1340471" cy="1229080"/>
          </a:xfrm>
          <a:prstGeom prst="rect">
            <a:avLst/>
          </a:prstGeom>
        </p:spPr>
      </p:pic>
      <p:sp>
        <p:nvSpPr>
          <p:cNvPr id="36" name="29 CuadroTexto">
            <a:extLst>
              <a:ext uri="{FF2B5EF4-FFF2-40B4-BE49-F238E27FC236}">
                <a16:creationId xmlns:a16="http://schemas.microsoft.com/office/drawing/2014/main" id="{8DF93B89-4000-4D32-9540-AC868BC91949}"/>
              </a:ext>
            </a:extLst>
          </p:cNvPr>
          <p:cNvSpPr txBox="1"/>
          <p:nvPr/>
        </p:nvSpPr>
        <p:spPr>
          <a:xfrm>
            <a:off x="6142527" y="2317602"/>
            <a:ext cx="1180497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2000" dirty="0">
                <a:solidFill>
                  <a:prstClr val="white">
                    <a:lumMod val="50000"/>
                  </a:prstClr>
                </a:solidFill>
              </a:rPr>
              <a:t>A veces</a:t>
            </a:r>
          </a:p>
          <a:p>
            <a:pPr algn="r">
              <a:lnSpc>
                <a:spcPts val="3000"/>
              </a:lnSpc>
            </a:pPr>
            <a:r>
              <a:rPr lang="es-CO" sz="3600" dirty="0">
                <a:solidFill>
                  <a:prstClr val="white">
                    <a:lumMod val="50000"/>
                  </a:prstClr>
                </a:solidFill>
              </a:rPr>
              <a:t>23</a:t>
            </a:r>
            <a:r>
              <a:rPr lang="es-CO" sz="2000" dirty="0">
                <a:solidFill>
                  <a:prstClr val="white">
                    <a:lumMod val="50000"/>
                  </a:prstClr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050681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84128445ba_2_4"/>
          <p:cNvSpPr/>
          <p:nvPr/>
        </p:nvSpPr>
        <p:spPr>
          <a:xfrm>
            <a:off x="1878149" y="513286"/>
            <a:ext cx="84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000" dirty="0">
                <a:solidFill>
                  <a:schemeClr val="dk1"/>
                </a:solidFill>
                <a:latin typeface="Poppins"/>
                <a:cs typeface="Poppins"/>
              </a:rPr>
              <a:t>¿Los niños, niñas y jóvenes de su casa ven los programas educativos de Canal Capital?</a:t>
            </a:r>
          </a:p>
          <a:p>
            <a:pPr algn="ctr"/>
            <a:r>
              <a:rPr lang="es-CO" sz="2000" b="1" i="1" dirty="0">
                <a:solidFill>
                  <a:schemeClr val="dk1"/>
                </a:solidFill>
                <a:latin typeface="Poppins"/>
                <a:cs typeface="Poppins"/>
              </a:rPr>
              <a:t>Estrato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F6A7D5B-4B6F-41A4-B7C5-D7AAF0C5C8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087634"/>
              </p:ext>
            </p:extLst>
          </p:nvPr>
        </p:nvGraphicFramePr>
        <p:xfrm>
          <a:off x="2378765" y="1991139"/>
          <a:ext cx="7434469" cy="3892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6035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84128445ba_2_4"/>
          <p:cNvSpPr/>
          <p:nvPr/>
        </p:nvSpPr>
        <p:spPr>
          <a:xfrm>
            <a:off x="1878149" y="513286"/>
            <a:ext cx="84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000" dirty="0">
                <a:solidFill>
                  <a:schemeClr val="dk1"/>
                </a:solidFill>
                <a:latin typeface="Poppins"/>
                <a:cs typeface="Poppins"/>
              </a:rPr>
              <a:t>¿Los niños, niñas y jóvenes de su casa ven los programas educativos de Canal Capital?</a:t>
            </a:r>
          </a:p>
          <a:p>
            <a:pPr algn="ctr"/>
            <a:r>
              <a:rPr lang="es-CO" sz="2000" b="1" i="1" dirty="0">
                <a:solidFill>
                  <a:schemeClr val="dk1"/>
                </a:solidFill>
                <a:latin typeface="Poppins"/>
                <a:cs typeface="Poppins"/>
              </a:rPr>
              <a:t>Tipo de colegio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D711B81-86C7-44E7-86B9-3162B7F43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077247"/>
              </p:ext>
            </p:extLst>
          </p:nvPr>
        </p:nvGraphicFramePr>
        <p:xfrm>
          <a:off x="2544417" y="2014330"/>
          <a:ext cx="7103166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8861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4894768" y="6021288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030311" y="6046750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17 Rectángulo"/>
          <p:cNvSpPr/>
          <p:nvPr/>
        </p:nvSpPr>
        <p:spPr>
          <a:xfrm>
            <a:off x="2612383" y="549538"/>
            <a:ext cx="6957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prstClr val="black"/>
                </a:solidFill>
              </a:rPr>
              <a:t>10.</a:t>
            </a:r>
            <a:r>
              <a:rPr lang="es-CO" sz="2400" dirty="0">
                <a:solidFill>
                  <a:prstClr val="black"/>
                </a:solidFill>
              </a:rPr>
              <a:t> ¿</a:t>
            </a:r>
            <a:r>
              <a:rPr lang="es-CO" sz="2400" dirty="0">
                <a:latin typeface="Franklin Gothic Book" panose="020B0503020102020204" pitchFamily="34" charset="0"/>
              </a:rPr>
              <a:t>Está familiarizado con la estrategia Aprende en Casa de la Secretaría de Educación</a:t>
            </a:r>
            <a:r>
              <a:rPr lang="es-CO" sz="2400" dirty="0">
                <a:solidFill>
                  <a:prstClr val="black"/>
                </a:solidFill>
              </a:rPr>
              <a:t>?</a:t>
            </a:r>
          </a:p>
        </p:txBody>
      </p:sp>
      <p:graphicFrame>
        <p:nvGraphicFramePr>
          <p:cNvPr id="21" name="20 Gráfico"/>
          <p:cNvGraphicFramePr/>
          <p:nvPr>
            <p:extLst>
              <p:ext uri="{D42A27DB-BD31-4B8C-83A1-F6EECF244321}">
                <p14:modId xmlns:p14="http://schemas.microsoft.com/office/powerpoint/2010/main" val="2569413205"/>
              </p:ext>
            </p:extLst>
          </p:nvPr>
        </p:nvGraphicFramePr>
        <p:xfrm>
          <a:off x="4647550" y="2146852"/>
          <a:ext cx="2887056" cy="302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25 Elipse"/>
          <p:cNvSpPr/>
          <p:nvPr/>
        </p:nvSpPr>
        <p:spPr>
          <a:xfrm>
            <a:off x="5136782" y="2786627"/>
            <a:ext cx="1899779" cy="1775647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534606" y="3091106"/>
            <a:ext cx="961179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Sí</a:t>
            </a:r>
          </a:p>
          <a:p>
            <a:pPr>
              <a:lnSpc>
                <a:spcPts val="3000"/>
              </a:lnSpc>
            </a:pPr>
            <a:r>
              <a:rPr lang="es-CO" sz="3600" dirty="0">
                <a:solidFill>
                  <a:srgbClr val="820000"/>
                </a:solidFill>
              </a:rPr>
              <a:t>39</a:t>
            </a:r>
            <a:r>
              <a:rPr lang="es-CO" sz="2000" dirty="0">
                <a:solidFill>
                  <a:srgbClr val="820000"/>
                </a:solidFill>
              </a:rPr>
              <a:t>%</a:t>
            </a:r>
          </a:p>
        </p:txBody>
      </p:sp>
      <p:sp>
        <p:nvSpPr>
          <p:cNvPr id="28" name="29 CuadroTexto">
            <a:extLst>
              <a:ext uri="{FF2B5EF4-FFF2-40B4-BE49-F238E27FC236}">
                <a16:creationId xmlns:a16="http://schemas.microsoft.com/office/drawing/2014/main" id="{8DF93B89-4000-4D32-9540-AC868BC91949}"/>
              </a:ext>
            </a:extLst>
          </p:cNvPr>
          <p:cNvSpPr txBox="1"/>
          <p:nvPr/>
        </p:nvSpPr>
        <p:spPr>
          <a:xfrm>
            <a:off x="3714675" y="3230888"/>
            <a:ext cx="961179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2000" dirty="0">
                <a:solidFill>
                  <a:prstClr val="white">
                    <a:lumMod val="50000"/>
                  </a:prstClr>
                </a:solidFill>
              </a:rPr>
              <a:t>No</a:t>
            </a:r>
          </a:p>
          <a:p>
            <a:pPr algn="r">
              <a:lnSpc>
                <a:spcPts val="3000"/>
              </a:lnSpc>
            </a:pPr>
            <a:r>
              <a:rPr lang="es-CO" sz="3600" dirty="0">
                <a:solidFill>
                  <a:prstClr val="white">
                    <a:lumMod val="50000"/>
                  </a:prstClr>
                </a:solidFill>
              </a:rPr>
              <a:t>60</a:t>
            </a:r>
            <a:r>
              <a:rPr lang="es-CO" sz="2000" dirty="0">
                <a:solidFill>
                  <a:prstClr val="white">
                    <a:lumMod val="50000"/>
                  </a:prstClr>
                </a:solidFill>
              </a:rPr>
              <a:t>%</a:t>
            </a:r>
          </a:p>
        </p:txBody>
      </p:sp>
      <p:sp>
        <p:nvSpPr>
          <p:cNvPr id="29" name="29 CuadroTexto">
            <a:extLst>
              <a:ext uri="{FF2B5EF4-FFF2-40B4-BE49-F238E27FC236}">
                <a16:creationId xmlns:a16="http://schemas.microsoft.com/office/drawing/2014/main" id="{B5D51930-3F10-43DE-9CEC-931189F56499}"/>
              </a:ext>
            </a:extLst>
          </p:cNvPr>
          <p:cNvSpPr txBox="1"/>
          <p:nvPr/>
        </p:nvSpPr>
        <p:spPr>
          <a:xfrm>
            <a:off x="5136782" y="1841909"/>
            <a:ext cx="12175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Ns</a:t>
            </a:r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/</a:t>
            </a:r>
            <a:r>
              <a:rPr lang="es-CO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Nr</a:t>
            </a:r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CO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64" y="3057871"/>
            <a:ext cx="1268257" cy="11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43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84128445ba_2_4"/>
          <p:cNvSpPr/>
          <p:nvPr/>
        </p:nvSpPr>
        <p:spPr>
          <a:xfrm>
            <a:off x="1878149" y="513286"/>
            <a:ext cx="84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000" dirty="0">
                <a:solidFill>
                  <a:schemeClr val="dk1"/>
                </a:solidFill>
                <a:latin typeface="Poppins"/>
                <a:cs typeface="Poppins"/>
              </a:rPr>
              <a:t>¿Está familiarizado con la estrategia «Aprende en casa» de la Secretaría de Educación?</a:t>
            </a:r>
          </a:p>
          <a:p>
            <a:pPr algn="ctr"/>
            <a:r>
              <a:rPr lang="es-CO" sz="2000" b="1" i="1" dirty="0">
                <a:solidFill>
                  <a:schemeClr val="dk1"/>
                </a:solidFill>
                <a:latin typeface="Poppins"/>
                <a:cs typeface="Poppins"/>
              </a:rPr>
              <a:t>Tipo de colegio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F25D31C-5A71-4DD9-A9BB-3F0F19F3BA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019116"/>
              </p:ext>
            </p:extLst>
          </p:nvPr>
        </p:nvGraphicFramePr>
        <p:xfrm>
          <a:off x="2504661" y="1953718"/>
          <a:ext cx="7195930" cy="421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336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C4FCC24-7AFA-44C7-99A3-0391DD2D9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1028"/>
              </p:ext>
            </p:extLst>
          </p:nvPr>
        </p:nvGraphicFramePr>
        <p:xfrm>
          <a:off x="771524" y="1038224"/>
          <a:ext cx="10648952" cy="4857830"/>
        </p:xfrm>
        <a:graphic>
          <a:graphicData uri="http://schemas.openxmlformats.org/drawingml/2006/table">
            <a:tbl>
              <a:tblPr firstRow="1" firstCol="1" bandRow="1"/>
              <a:tblGrid>
                <a:gridCol w="3561178">
                  <a:extLst>
                    <a:ext uri="{9D8B030D-6E8A-4147-A177-3AD203B41FA5}">
                      <a16:colId xmlns:a16="http://schemas.microsoft.com/office/drawing/2014/main" val="1348513304"/>
                    </a:ext>
                  </a:extLst>
                </a:gridCol>
                <a:gridCol w="7087774">
                  <a:extLst>
                    <a:ext uri="{9D8B030D-6E8A-4147-A177-3AD203B41FA5}">
                      <a16:colId xmlns:a16="http://schemas.microsoft.com/office/drawing/2014/main" val="1218103941"/>
                    </a:ext>
                  </a:extLst>
                </a:gridCol>
              </a:tblGrid>
              <a:tr h="2481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PERSONA NATURAL O JURÍDICA QUE LA REALIZÓ:</a:t>
                      </a:r>
                      <a:endParaRPr lang="es-CO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Centro Nacional de Consultoría S.A.</a:t>
                      </a:r>
                      <a:endParaRPr lang="es-CO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19223"/>
                  </a:ext>
                </a:extLst>
              </a:tr>
              <a:tr h="2481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PERSONA NATURAL O JURÍDICA QUE LA ENCOMENDÓ:</a:t>
                      </a:r>
                      <a:endParaRPr lang="es-CO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Open </a:t>
                      </a:r>
                      <a:r>
                        <a:rPr lang="es-CO" sz="12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Society</a:t>
                      </a: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- Colombia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FUENTE DE FINANCIACIÓN:</a:t>
                      </a:r>
                      <a:endParaRPr lang="es-CO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Open </a:t>
                      </a:r>
                      <a:r>
                        <a:rPr lang="es-CO" sz="12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Society</a:t>
                      </a: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- Colombia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1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UNIVERSO EN ESTUDIO:</a:t>
                      </a:r>
                      <a:endParaRPr lang="es-CO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Mujeres y hombres mayores de 18 años, de hogares con al menos un niño, niña, adolescente o joven en edad escolar, residentes en viviendas de todos los niveles socioeconómicos en Bogotá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523109"/>
                  </a:ext>
                </a:extLst>
              </a:tr>
              <a:tr h="11889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DISEÑO DE MUESTREO:</a:t>
                      </a:r>
                      <a:endParaRPr lang="es-CO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Muestreo probabilístico y estratificado con selección de personas por muestreo aleatorio simple. La principal variable de estratificación fue el nivel socioeconómico de las viviendas de los encuestados; también se consideraron las subredes de salud en la conformación de los estratos estadísticos. Las subredes de salud se conformaron a partir de la unión de localidades de la siguiente manera: </a:t>
                      </a:r>
                      <a:r>
                        <a:rPr lang="es-CO" sz="105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Centro-oriente</a:t>
                      </a:r>
                      <a:r>
                        <a:rPr lang="es-CO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: San Cristóbal, Rafael Uribe </a:t>
                      </a:r>
                      <a:r>
                        <a:rPr lang="es-CO" sz="105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Uribe</a:t>
                      </a:r>
                      <a:r>
                        <a:rPr lang="es-CO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, Antonio Nariño, Los Mártires, Santafé, La Candelaria; </a:t>
                      </a:r>
                      <a:r>
                        <a:rPr lang="es-CO" sz="105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Norte</a:t>
                      </a:r>
                      <a:r>
                        <a:rPr lang="es-CO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: Suba, Engativá, Usaquén, Barrios Unidos, Teusaquillo, Chapinero; </a:t>
                      </a:r>
                      <a:r>
                        <a:rPr lang="es-CO" sz="105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Sur</a:t>
                      </a:r>
                      <a:r>
                        <a:rPr lang="es-CO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: Ciudad Bolívar, Tunjuelito, Usme; </a:t>
                      </a:r>
                      <a:r>
                        <a:rPr lang="es-CO" sz="105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Suroccidente</a:t>
                      </a:r>
                      <a:r>
                        <a:rPr lang="es-CO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: Kennedy, Bosa, Fontibón, Puente Aranda. </a:t>
                      </a:r>
                      <a:endParaRPr lang="es-CO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544745"/>
                  </a:ext>
                </a:extLst>
              </a:tr>
              <a:tr h="32409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TAMAÑO DE MUESTRA:</a:t>
                      </a:r>
                      <a:endParaRPr lang="es-CO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1.004 encuestas</a:t>
                      </a:r>
                      <a:endParaRPr lang="es-CO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634942"/>
                  </a:ext>
                </a:extLst>
              </a:tr>
              <a:tr h="3869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MARGEN DE ERROR Y NIVEL DE CONFIANZA:</a:t>
                      </a:r>
                      <a:endParaRPr lang="es-CO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Margen de error de muestreo de 3,1% y 95% de confianza</a:t>
                      </a:r>
                      <a:endParaRPr lang="es-CO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91734"/>
                  </a:ext>
                </a:extLst>
              </a:tr>
              <a:tr h="7786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TEMAS A LOS QUE SE REFIERE:</a:t>
                      </a:r>
                      <a:endParaRPr lang="es-CO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Percepción ciudadana frente al proceso de aprendizaje y situaciones que están viviendo los estudiantes de Bogotá y sus familias en el hogar, dadas las medidas tomadas por el Gobierno Distrital para hacerle frente a la emergencia sanitaria actual</a:t>
                      </a:r>
                      <a:endParaRPr lang="es-CO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178732"/>
                  </a:ext>
                </a:extLst>
              </a:tr>
              <a:tr h="2481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PREGUNTAS QUE SE FORMULARON:</a:t>
                      </a:r>
                      <a:endParaRPr lang="es-CO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25 preguntas</a:t>
                      </a:r>
                      <a:endParaRPr lang="es-CO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289871"/>
                  </a:ext>
                </a:extLst>
              </a:tr>
              <a:tr h="2481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PERIODO TRABAJO DE CAMPO:</a:t>
                      </a:r>
                      <a:endParaRPr lang="es-CO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 a 22 de abril de 2020</a:t>
                      </a:r>
                      <a:endParaRPr lang="es-CO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375596"/>
                  </a:ext>
                </a:extLst>
              </a:tr>
              <a:tr h="2481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TECNICA DE RECOLECCIÓN:</a:t>
                      </a:r>
                      <a:endParaRPr lang="es-CO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Encuesta telefónica en hogares</a:t>
                      </a:r>
                      <a:endParaRPr lang="es-CO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844386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02775987-6630-4671-B801-2EECF8B2FDAB}"/>
              </a:ext>
            </a:extLst>
          </p:cNvPr>
          <p:cNvSpPr/>
          <p:nvPr/>
        </p:nvSpPr>
        <p:spPr>
          <a:xfrm>
            <a:off x="771524" y="6143623"/>
            <a:ext cx="6096000" cy="29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1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Nota</a:t>
            </a:r>
            <a:r>
              <a:rPr lang="es-CO" sz="1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200" i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Este informe atiende los lineamientos de la norma ISO 20252:2012</a:t>
            </a:r>
            <a:endParaRPr lang="es-ES" sz="20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76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84128445ba_2_4"/>
          <p:cNvSpPr/>
          <p:nvPr/>
        </p:nvSpPr>
        <p:spPr>
          <a:xfrm>
            <a:off x="1893139" y="513286"/>
            <a:ext cx="84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000" dirty="0">
                <a:solidFill>
                  <a:schemeClr val="dk1"/>
                </a:solidFill>
                <a:latin typeface="Poppins"/>
                <a:cs typeface="Poppins"/>
              </a:rPr>
              <a:t>Caracterización de quienes conocen la estrategia «Aprende en casa» de la Secretaría de Educación</a:t>
            </a:r>
            <a:endParaRPr lang="es-CO" sz="2000" b="1" i="1" dirty="0">
              <a:solidFill>
                <a:schemeClr val="dk1"/>
              </a:solidFill>
              <a:latin typeface="Poppins"/>
              <a:cs typeface="Poppins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76E2C1B-403A-4DCA-9AE0-8F5933CB9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825580"/>
              </p:ext>
            </p:extLst>
          </p:nvPr>
        </p:nvGraphicFramePr>
        <p:xfrm>
          <a:off x="1098663" y="2288892"/>
          <a:ext cx="4211106" cy="3337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115A0FE-E2F0-40A8-9C28-4C15C9343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724907"/>
              </p:ext>
            </p:extLst>
          </p:nvPr>
        </p:nvGraphicFramePr>
        <p:xfrm>
          <a:off x="6400800" y="1979340"/>
          <a:ext cx="4831830" cy="468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A40DA8B-2F66-4185-945E-0C7FC34BF9D0}"/>
              </a:ext>
            </a:extLst>
          </p:cNvPr>
          <p:cNvSpPr txBox="1"/>
          <p:nvPr/>
        </p:nvSpPr>
        <p:spPr>
          <a:xfrm>
            <a:off x="1229193" y="1658248"/>
            <a:ext cx="122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chemeClr val="accent6">
                    <a:lumMod val="50000"/>
                  </a:schemeClr>
                </a:solidFill>
              </a:rPr>
              <a:t>Hogares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60E309-F548-4FAA-98C5-247C89EE7D75}"/>
              </a:ext>
            </a:extLst>
          </p:cNvPr>
          <p:cNvSpPr txBox="1"/>
          <p:nvPr/>
        </p:nvSpPr>
        <p:spPr>
          <a:xfrm>
            <a:off x="6733082" y="1517675"/>
            <a:ext cx="41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chemeClr val="accent6">
                    <a:lumMod val="50000"/>
                  </a:schemeClr>
                </a:solidFill>
              </a:rPr>
              <a:t>Cuidadores de los(as) menores</a:t>
            </a:r>
          </a:p>
        </p:txBody>
      </p:sp>
    </p:spTree>
    <p:extLst>
      <p:ext uri="{BB962C8B-B14F-4D97-AF65-F5344CB8AC3E}">
        <p14:creationId xmlns:p14="http://schemas.microsoft.com/office/powerpoint/2010/main" val="348501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84128445ba_2_4"/>
          <p:cNvSpPr/>
          <p:nvPr/>
        </p:nvSpPr>
        <p:spPr>
          <a:xfrm>
            <a:off x="1893139" y="513286"/>
            <a:ext cx="84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000" dirty="0">
                <a:solidFill>
                  <a:schemeClr val="dk1"/>
                </a:solidFill>
                <a:latin typeface="Poppins"/>
                <a:cs typeface="Poppins"/>
              </a:rPr>
              <a:t>Caracterización de quienes conocen la estrategia «Aprende en casa» de la Secretaría de Educación</a:t>
            </a:r>
            <a:endParaRPr lang="es-CO" sz="2000" b="1" i="1" dirty="0">
              <a:solidFill>
                <a:schemeClr val="dk1"/>
              </a:solidFill>
              <a:latin typeface="Poppins"/>
              <a:cs typeface="Poppin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40DA8B-2F66-4185-945E-0C7FC34BF9D0}"/>
              </a:ext>
            </a:extLst>
          </p:cNvPr>
          <p:cNvSpPr txBox="1"/>
          <p:nvPr/>
        </p:nvSpPr>
        <p:spPr>
          <a:xfrm>
            <a:off x="571571" y="1463695"/>
            <a:ext cx="2420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chemeClr val="accent6">
                    <a:lumMod val="50000"/>
                  </a:schemeClr>
                </a:solidFill>
              </a:rPr>
              <a:t>Menores de edad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FB63B17-5152-4BC7-82DC-90B240D93D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428458"/>
              </p:ext>
            </p:extLst>
          </p:nvPr>
        </p:nvGraphicFramePr>
        <p:xfrm>
          <a:off x="167390" y="2263514"/>
          <a:ext cx="3790013" cy="341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FA3EFE1-409B-49A1-8E7D-BC9C39E5B9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4428"/>
              </p:ext>
            </p:extLst>
          </p:nvPr>
        </p:nvGraphicFramePr>
        <p:xfrm>
          <a:off x="4271646" y="1925360"/>
          <a:ext cx="4052888" cy="4475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7CF76AA-3626-43CB-AC08-C96C40189F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691957"/>
              </p:ext>
            </p:extLst>
          </p:nvPr>
        </p:nvGraphicFramePr>
        <p:xfrm>
          <a:off x="8264574" y="2263513"/>
          <a:ext cx="3760035" cy="311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0268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84128445ba_2_4"/>
          <p:cNvSpPr/>
          <p:nvPr/>
        </p:nvSpPr>
        <p:spPr>
          <a:xfrm>
            <a:off x="1893139" y="513286"/>
            <a:ext cx="84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000" dirty="0">
                <a:solidFill>
                  <a:schemeClr val="dk1"/>
                </a:solidFill>
                <a:latin typeface="Poppins"/>
                <a:cs typeface="Poppins"/>
              </a:rPr>
              <a:t>Caracterización de quienes </a:t>
            </a:r>
            <a:r>
              <a:rPr lang="es-CO" sz="2000" b="1" dirty="0">
                <a:solidFill>
                  <a:schemeClr val="dk1"/>
                </a:solidFill>
                <a:latin typeface="Poppins"/>
                <a:cs typeface="Poppins"/>
              </a:rPr>
              <a:t>NO</a:t>
            </a:r>
            <a:r>
              <a:rPr lang="es-CO" sz="2000" dirty="0">
                <a:solidFill>
                  <a:schemeClr val="dk1"/>
                </a:solidFill>
                <a:latin typeface="Poppins"/>
                <a:cs typeface="Poppins"/>
              </a:rPr>
              <a:t> conocen la estrategia «Aprende en casa» de la Secretaría de Educación</a:t>
            </a:r>
            <a:endParaRPr lang="es-CO" sz="2000" b="1" i="1" dirty="0">
              <a:solidFill>
                <a:schemeClr val="dk1"/>
              </a:solidFill>
              <a:latin typeface="Poppins"/>
              <a:cs typeface="Poppin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40DA8B-2F66-4185-945E-0C7FC34BF9D0}"/>
              </a:ext>
            </a:extLst>
          </p:cNvPr>
          <p:cNvSpPr txBox="1"/>
          <p:nvPr/>
        </p:nvSpPr>
        <p:spPr>
          <a:xfrm>
            <a:off x="1229193" y="1658248"/>
            <a:ext cx="122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chemeClr val="accent6">
                    <a:lumMod val="50000"/>
                  </a:schemeClr>
                </a:solidFill>
              </a:rPr>
              <a:t>Hogares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60E309-F548-4FAA-98C5-247C89EE7D75}"/>
              </a:ext>
            </a:extLst>
          </p:cNvPr>
          <p:cNvSpPr txBox="1"/>
          <p:nvPr/>
        </p:nvSpPr>
        <p:spPr>
          <a:xfrm>
            <a:off x="6733082" y="1517675"/>
            <a:ext cx="2420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chemeClr val="accent6">
                    <a:lumMod val="50000"/>
                  </a:schemeClr>
                </a:solidFill>
              </a:rPr>
              <a:t>Menores de edad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2632819-F64E-48EF-BB02-4F5E2AECA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436071"/>
              </p:ext>
            </p:extLst>
          </p:nvPr>
        </p:nvGraphicFramePr>
        <p:xfrm>
          <a:off x="492713" y="2496033"/>
          <a:ext cx="4394079" cy="305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F6C9386-99DD-4C6C-9D28-F24B7DAD5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963443"/>
              </p:ext>
            </p:extLst>
          </p:nvPr>
        </p:nvGraphicFramePr>
        <p:xfrm>
          <a:off x="6096000" y="2187539"/>
          <a:ext cx="4052888" cy="3848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0359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3094746195"/>
              </p:ext>
            </p:extLst>
          </p:nvPr>
        </p:nvGraphicFramePr>
        <p:xfrm>
          <a:off x="3279853" y="1256102"/>
          <a:ext cx="1940897" cy="217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Elipse"/>
          <p:cNvSpPr/>
          <p:nvPr/>
        </p:nvSpPr>
        <p:spPr>
          <a:xfrm>
            <a:off x="3605601" y="1678594"/>
            <a:ext cx="1277178" cy="127717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5078379" y="1892022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Sí</a:t>
            </a:r>
          </a:p>
          <a:p>
            <a:pPr>
              <a:lnSpc>
                <a:spcPts val="3000"/>
              </a:lnSpc>
            </a:pPr>
            <a:r>
              <a:rPr lang="es-CO" sz="3600" dirty="0">
                <a:solidFill>
                  <a:srgbClr val="F79646"/>
                </a:solidFill>
              </a:rPr>
              <a:t>88</a:t>
            </a:r>
            <a:r>
              <a:rPr lang="es-CO" sz="2000" dirty="0">
                <a:solidFill>
                  <a:srgbClr val="F79646"/>
                </a:solidFill>
              </a:rPr>
              <a:t>%</a:t>
            </a:r>
          </a:p>
        </p:txBody>
      </p:sp>
      <p:sp>
        <p:nvSpPr>
          <p:cNvPr id="6" name="29 CuadroTexto">
            <a:extLst>
              <a:ext uri="{FF2B5EF4-FFF2-40B4-BE49-F238E27FC236}">
                <a16:creationId xmlns:a16="http://schemas.microsoft.com/office/drawing/2014/main" id="{8DF93B89-4000-4D32-9540-AC868BC91949}"/>
              </a:ext>
            </a:extLst>
          </p:cNvPr>
          <p:cNvSpPr txBox="1"/>
          <p:nvPr/>
        </p:nvSpPr>
        <p:spPr>
          <a:xfrm>
            <a:off x="2991519" y="813367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No</a:t>
            </a:r>
          </a:p>
          <a:p>
            <a:pPr algn="r">
              <a:lnSpc>
                <a:spcPts val="3000"/>
              </a:lnSpc>
            </a:pPr>
            <a:r>
              <a:rPr lang="es-CO" sz="3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7" name="29 CuadroTexto">
            <a:extLst>
              <a:ext uri="{FF2B5EF4-FFF2-40B4-BE49-F238E27FC236}">
                <a16:creationId xmlns:a16="http://schemas.microsoft.com/office/drawing/2014/main" id="{B5D51930-3F10-43DE-9CEC-931189F56499}"/>
              </a:ext>
            </a:extLst>
          </p:cNvPr>
          <p:cNvSpPr txBox="1"/>
          <p:nvPr/>
        </p:nvSpPr>
        <p:spPr>
          <a:xfrm>
            <a:off x="3854315" y="1066400"/>
            <a:ext cx="10583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Ns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s-CO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Nr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62138315"/>
              </p:ext>
            </p:extLst>
          </p:nvPr>
        </p:nvGraphicFramePr>
        <p:xfrm>
          <a:off x="3279853" y="3861048"/>
          <a:ext cx="1940897" cy="217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Elipse"/>
          <p:cNvSpPr/>
          <p:nvPr/>
        </p:nvSpPr>
        <p:spPr>
          <a:xfrm>
            <a:off x="3605601" y="4323296"/>
            <a:ext cx="1277178" cy="1277178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CuadroTexto"/>
          <p:cNvSpPr txBox="1"/>
          <p:nvPr/>
        </p:nvSpPr>
        <p:spPr>
          <a:xfrm>
            <a:off x="4878157" y="3764786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Sí</a:t>
            </a:r>
          </a:p>
          <a:p>
            <a:pPr>
              <a:lnSpc>
                <a:spcPts val="3000"/>
              </a:lnSpc>
            </a:pPr>
            <a:r>
              <a:rPr lang="es-CO" sz="3600" dirty="0">
                <a:solidFill>
                  <a:srgbClr val="820000"/>
                </a:solidFill>
              </a:rPr>
              <a:t>21</a:t>
            </a:r>
            <a:r>
              <a:rPr lang="es-CO" sz="2000" dirty="0">
                <a:solidFill>
                  <a:srgbClr val="820000"/>
                </a:solidFill>
              </a:rPr>
              <a:t>%</a:t>
            </a:r>
          </a:p>
        </p:txBody>
      </p:sp>
      <p:sp>
        <p:nvSpPr>
          <p:cNvPr id="17" name="29 CuadroTexto">
            <a:extLst>
              <a:ext uri="{FF2B5EF4-FFF2-40B4-BE49-F238E27FC236}">
                <a16:creationId xmlns:a16="http://schemas.microsoft.com/office/drawing/2014/main" id="{8DF93B89-4000-4D32-9540-AC868BC91949}"/>
              </a:ext>
            </a:extLst>
          </p:cNvPr>
          <p:cNvSpPr txBox="1"/>
          <p:nvPr/>
        </p:nvSpPr>
        <p:spPr>
          <a:xfrm>
            <a:off x="2573777" y="4480180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No</a:t>
            </a:r>
          </a:p>
          <a:p>
            <a:pPr algn="r">
              <a:lnSpc>
                <a:spcPts val="3000"/>
              </a:lnSpc>
            </a:pPr>
            <a:r>
              <a:rPr lang="es-CO" sz="3600" dirty="0">
                <a:solidFill>
                  <a:schemeClr val="bg1">
                    <a:lumMod val="50000"/>
                  </a:schemeClr>
                </a:solidFill>
              </a:rPr>
              <a:t>78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18" name="29 CuadroTexto">
            <a:extLst>
              <a:ext uri="{FF2B5EF4-FFF2-40B4-BE49-F238E27FC236}">
                <a16:creationId xmlns:a16="http://schemas.microsoft.com/office/drawing/2014/main" id="{B5D51930-3F10-43DE-9CEC-931189F56499}"/>
              </a:ext>
            </a:extLst>
          </p:cNvPr>
          <p:cNvSpPr txBox="1"/>
          <p:nvPr/>
        </p:nvSpPr>
        <p:spPr>
          <a:xfrm>
            <a:off x="3605601" y="3671346"/>
            <a:ext cx="10583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Ns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s-CO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Nr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val="837442515"/>
              </p:ext>
            </p:extLst>
          </p:nvPr>
        </p:nvGraphicFramePr>
        <p:xfrm>
          <a:off x="9128720" y="1256102"/>
          <a:ext cx="1940897" cy="217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19 Elipse"/>
          <p:cNvSpPr/>
          <p:nvPr/>
        </p:nvSpPr>
        <p:spPr>
          <a:xfrm>
            <a:off x="9454468" y="1691846"/>
            <a:ext cx="1277178" cy="1277178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CuadroTexto"/>
          <p:cNvSpPr txBox="1"/>
          <p:nvPr/>
        </p:nvSpPr>
        <p:spPr>
          <a:xfrm>
            <a:off x="10927246" y="1892022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Sí</a:t>
            </a:r>
          </a:p>
          <a:p>
            <a:pPr>
              <a:lnSpc>
                <a:spcPts val="3000"/>
              </a:lnSpc>
            </a:pPr>
            <a:r>
              <a:rPr lang="es-CO" sz="3600" dirty="0">
                <a:solidFill>
                  <a:srgbClr val="820000"/>
                </a:solidFill>
              </a:rPr>
              <a:t>97</a:t>
            </a:r>
            <a:r>
              <a:rPr lang="es-CO" sz="2000" dirty="0">
                <a:solidFill>
                  <a:srgbClr val="820000"/>
                </a:solidFill>
              </a:rPr>
              <a:t>%</a:t>
            </a:r>
          </a:p>
        </p:txBody>
      </p:sp>
      <p:sp>
        <p:nvSpPr>
          <p:cNvPr id="22" name="29 CuadroTexto">
            <a:extLst>
              <a:ext uri="{FF2B5EF4-FFF2-40B4-BE49-F238E27FC236}">
                <a16:creationId xmlns:a16="http://schemas.microsoft.com/office/drawing/2014/main" id="{8DF93B89-4000-4D32-9540-AC868BC91949}"/>
              </a:ext>
            </a:extLst>
          </p:cNvPr>
          <p:cNvSpPr txBox="1"/>
          <p:nvPr/>
        </p:nvSpPr>
        <p:spPr>
          <a:xfrm>
            <a:off x="9258129" y="690014"/>
            <a:ext cx="6014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No</a:t>
            </a:r>
          </a:p>
          <a:p>
            <a:pPr algn="r">
              <a:lnSpc>
                <a:spcPts val="3000"/>
              </a:lnSpc>
            </a:pPr>
            <a:r>
              <a:rPr lang="es-CO" sz="3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23" name="29 CuadroTexto">
            <a:extLst>
              <a:ext uri="{FF2B5EF4-FFF2-40B4-BE49-F238E27FC236}">
                <a16:creationId xmlns:a16="http://schemas.microsoft.com/office/drawing/2014/main" id="{B5D51930-3F10-43DE-9CEC-931189F56499}"/>
              </a:ext>
            </a:extLst>
          </p:cNvPr>
          <p:cNvSpPr txBox="1"/>
          <p:nvPr/>
        </p:nvSpPr>
        <p:spPr>
          <a:xfrm>
            <a:off x="9839879" y="1066400"/>
            <a:ext cx="10583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Ns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s-CO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Nr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4277530794"/>
              </p:ext>
            </p:extLst>
          </p:nvPr>
        </p:nvGraphicFramePr>
        <p:xfrm>
          <a:off x="9128720" y="3861048"/>
          <a:ext cx="1940897" cy="217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24 Elipse"/>
          <p:cNvSpPr/>
          <p:nvPr/>
        </p:nvSpPr>
        <p:spPr>
          <a:xfrm>
            <a:off x="9454468" y="4310044"/>
            <a:ext cx="1277178" cy="127717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CuadroTexto"/>
          <p:cNvSpPr txBox="1"/>
          <p:nvPr/>
        </p:nvSpPr>
        <p:spPr>
          <a:xfrm>
            <a:off x="10927246" y="4496968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Sí</a:t>
            </a:r>
          </a:p>
          <a:p>
            <a:pPr>
              <a:lnSpc>
                <a:spcPts val="3000"/>
              </a:lnSpc>
            </a:pPr>
            <a:r>
              <a:rPr lang="es-CO" sz="3600" dirty="0">
                <a:solidFill>
                  <a:srgbClr val="F79646"/>
                </a:solidFill>
              </a:rPr>
              <a:t>93</a:t>
            </a:r>
            <a:r>
              <a:rPr lang="es-CO" sz="2000" dirty="0">
                <a:solidFill>
                  <a:srgbClr val="F79646"/>
                </a:solidFill>
              </a:rPr>
              <a:t>%</a:t>
            </a:r>
          </a:p>
        </p:txBody>
      </p:sp>
      <p:sp>
        <p:nvSpPr>
          <p:cNvPr id="27" name="29 CuadroTexto">
            <a:extLst>
              <a:ext uri="{FF2B5EF4-FFF2-40B4-BE49-F238E27FC236}">
                <a16:creationId xmlns:a16="http://schemas.microsoft.com/office/drawing/2014/main" id="{8DF93B89-4000-4D32-9540-AC868BC91949}"/>
              </a:ext>
            </a:extLst>
          </p:cNvPr>
          <p:cNvSpPr txBox="1"/>
          <p:nvPr/>
        </p:nvSpPr>
        <p:spPr>
          <a:xfrm>
            <a:off x="9372981" y="3468660"/>
            <a:ext cx="6014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No</a:t>
            </a:r>
          </a:p>
          <a:p>
            <a:pPr algn="r">
              <a:lnSpc>
                <a:spcPts val="3000"/>
              </a:lnSpc>
            </a:pPr>
            <a:r>
              <a:rPr lang="es-CO" sz="3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%</a:t>
            </a:r>
          </a:p>
        </p:txBody>
      </p:sp>
      <p:cxnSp>
        <p:nvCxnSpPr>
          <p:cNvPr id="29" name="28 Conector recto"/>
          <p:cNvCxnSpPr/>
          <p:nvPr/>
        </p:nvCxnSpPr>
        <p:spPr>
          <a:xfrm>
            <a:off x="6084558" y="1197836"/>
            <a:ext cx="0" cy="137391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171575" y="3507861"/>
            <a:ext cx="412432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6867525" y="3507861"/>
            <a:ext cx="495540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163988" y="1717018"/>
            <a:ext cx="2209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>
                <a:solidFill>
                  <a:srgbClr val="000000"/>
                </a:solidFill>
                <a:ea typeface="Calibri"/>
              </a:rPr>
              <a:t>10.1</a:t>
            </a:r>
            <a:r>
              <a:rPr lang="es-CO" dirty="0">
                <a:solidFill>
                  <a:srgbClr val="000000"/>
                </a:solidFill>
                <a:ea typeface="Calibri"/>
              </a:rPr>
              <a:t> ¿Esta estrategia ha sido útil para apoyar el aprendizaje en casa?</a:t>
            </a:r>
            <a:endParaRPr lang="es-CO" dirty="0"/>
          </a:p>
        </p:txBody>
      </p:sp>
      <p:sp>
        <p:nvSpPr>
          <p:cNvPr id="37" name="36 Rectángulo"/>
          <p:cNvSpPr/>
          <p:nvPr/>
        </p:nvSpPr>
        <p:spPr>
          <a:xfrm>
            <a:off x="163988" y="4026396"/>
            <a:ext cx="22097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>
                <a:solidFill>
                  <a:srgbClr val="000000"/>
                </a:solidFill>
                <a:ea typeface="Calibri"/>
              </a:rPr>
              <a:t>10.2</a:t>
            </a:r>
            <a:r>
              <a:rPr lang="es-CO" dirty="0">
                <a:solidFill>
                  <a:srgbClr val="000000"/>
                </a:solidFill>
                <a:ea typeface="Calibri"/>
              </a:rPr>
              <a:t> </a:t>
            </a:r>
            <a:r>
              <a:rPr lang="es-CO" dirty="0"/>
              <a:t>¿Ha consultado la información para familias o cuidadores que se encuentra en la página web de «Aprende en Casa»? 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6168008" y="1717018"/>
            <a:ext cx="2209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>
                <a:solidFill>
                  <a:srgbClr val="000000"/>
                </a:solidFill>
                <a:ea typeface="Calibri"/>
              </a:rPr>
              <a:t>10.3</a:t>
            </a:r>
            <a:r>
              <a:rPr lang="es-CO" dirty="0">
                <a:solidFill>
                  <a:srgbClr val="000000"/>
                </a:solidFill>
                <a:ea typeface="Calibri"/>
              </a:rPr>
              <a:t> </a:t>
            </a:r>
            <a:r>
              <a:rPr lang="es-CO" dirty="0"/>
              <a:t>¿Ha sido útil la información para familias o cuidadores que encuentra allí? 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6168008" y="4026396"/>
            <a:ext cx="2209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>
                <a:solidFill>
                  <a:srgbClr val="000000"/>
                </a:solidFill>
                <a:ea typeface="Calibri"/>
              </a:rPr>
              <a:t>10.4</a:t>
            </a:r>
            <a:r>
              <a:rPr lang="es-CO" dirty="0">
                <a:solidFill>
                  <a:srgbClr val="000000"/>
                </a:solidFill>
                <a:ea typeface="Calibri"/>
              </a:rPr>
              <a:t> </a:t>
            </a:r>
            <a:r>
              <a:rPr lang="es-CO" dirty="0"/>
              <a:t>¿Ha podido acceder a la información fácilmente? </a:t>
            </a:r>
          </a:p>
        </p:txBody>
      </p:sp>
      <p:pic>
        <p:nvPicPr>
          <p:cNvPr id="8194" name="Picture 2" descr="C:\Users\fangulo\OneDrive - Centro Nacional de Consultoria\!!Felipe_Teletrabajo\Bogota-Aprende en casa\Iconos\tabl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5" y="2852935"/>
            <a:ext cx="1152130" cy="11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44 Conector recto"/>
          <p:cNvCxnSpPr/>
          <p:nvPr/>
        </p:nvCxnSpPr>
        <p:spPr>
          <a:xfrm>
            <a:off x="6084558" y="4307954"/>
            <a:ext cx="0" cy="242541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Rectángulo redondeado"/>
          <p:cNvSpPr/>
          <p:nvPr/>
        </p:nvSpPr>
        <p:spPr>
          <a:xfrm>
            <a:off x="2608326" y="5951066"/>
            <a:ext cx="1371953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7" name="4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7983"/>
              </p:ext>
            </p:extLst>
          </p:nvPr>
        </p:nvGraphicFramePr>
        <p:xfrm>
          <a:off x="2743869" y="5976528"/>
          <a:ext cx="1132522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*Base: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396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447406" y="6201400"/>
            <a:ext cx="3712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00" b="1" dirty="0"/>
              <a:t> *Base: Encuestados que respondieron que están familiarizados con la estrategia Aprende en Casa</a:t>
            </a:r>
          </a:p>
        </p:txBody>
      </p:sp>
      <p:sp>
        <p:nvSpPr>
          <p:cNvPr id="42" name="41 Rectángulo redondeado"/>
          <p:cNvSpPr/>
          <p:nvPr/>
        </p:nvSpPr>
        <p:spPr>
          <a:xfrm>
            <a:off x="8264713" y="5951066"/>
            <a:ext cx="1371953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3" name="4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696890"/>
              </p:ext>
            </p:extLst>
          </p:nvPr>
        </p:nvGraphicFramePr>
        <p:xfrm>
          <a:off x="8400256" y="5976528"/>
          <a:ext cx="1132522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*Base: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6172572" y="6200140"/>
            <a:ext cx="3855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00" b="1" dirty="0"/>
              <a:t> *Base: Encuestados que respondieron que están familiarizados con la estrategia Aprende </a:t>
            </a:r>
            <a:r>
              <a:rPr lang="es-CO" sz="1000" b="1"/>
              <a:t>en Casa y </a:t>
            </a:r>
            <a:r>
              <a:rPr lang="es-CO" sz="1000" b="1" dirty="0"/>
              <a:t>han consultado en la </a:t>
            </a:r>
            <a:r>
              <a:rPr lang="es-CO" sz="1000" b="1"/>
              <a:t>página web</a:t>
            </a:r>
            <a:endParaRPr lang="es-CO" sz="1000" b="1" dirty="0"/>
          </a:p>
        </p:txBody>
      </p:sp>
    </p:spTree>
    <p:extLst>
      <p:ext uri="{BB962C8B-B14F-4D97-AF65-F5344CB8AC3E}">
        <p14:creationId xmlns:p14="http://schemas.microsoft.com/office/powerpoint/2010/main" val="2093920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2584" y="356645"/>
            <a:ext cx="926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11. </a:t>
            </a:r>
            <a:r>
              <a:rPr lang="es-CO" dirty="0">
                <a:solidFill>
                  <a:prstClr val="black"/>
                </a:solidFill>
              </a:rPr>
              <a:t>Pensando en la dinámica de la última semana de los niños, niñas y jóvenes que viven con usted, cuénteme </a:t>
            </a:r>
            <a:r>
              <a:rPr lang="es-CO" b="1" dirty="0">
                <a:solidFill>
                  <a:prstClr val="black"/>
                </a:solidFill>
              </a:rPr>
              <a:t>¿cuántos días aproximadamente han realizado las siguientes actividades?: </a:t>
            </a:r>
          </a:p>
        </p:txBody>
      </p:sp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3123150155"/>
              </p:ext>
            </p:extLst>
          </p:nvPr>
        </p:nvGraphicFramePr>
        <p:xfrm>
          <a:off x="5519936" y="1555622"/>
          <a:ext cx="6164436" cy="470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24129"/>
              </p:ext>
            </p:extLst>
          </p:nvPr>
        </p:nvGraphicFramePr>
        <p:xfrm>
          <a:off x="2882084" y="1303000"/>
          <a:ext cx="6350748" cy="222885"/>
        </p:xfrm>
        <a:graphic>
          <a:graphicData uri="http://schemas.openxmlformats.org/drawingml/2006/table">
            <a:tbl>
              <a:tblPr/>
              <a:tblGrid>
                <a:gridCol w="23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0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8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01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1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01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3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– Ningún</a:t>
                      </a:r>
                      <a:r>
                        <a:rPr lang="es-CO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día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  <a:r>
                        <a:rPr lang="es-CO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– 2 días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3-4 días</a:t>
                      </a: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o más días</a:t>
                      </a: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N.A.</a:t>
                      </a: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737184"/>
              </p:ext>
            </p:extLst>
          </p:nvPr>
        </p:nvGraphicFramePr>
        <p:xfrm>
          <a:off x="286439" y="1772816"/>
          <a:ext cx="11138053" cy="4306775"/>
        </p:xfrm>
        <a:graphic>
          <a:graphicData uri="http://schemas.openxmlformats.org/drawingml/2006/table">
            <a:tbl>
              <a:tblPr/>
              <a:tblGrid>
                <a:gridCol w="5188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9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069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k) Salir de casa para actividades de esparcimiento. </a:t>
                      </a: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69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j) Salir de la casa para producir dinero y apoyar el sustento de la familia </a:t>
                      </a: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069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h) Apoyo en los emprendimientos o negocios familiares </a:t>
                      </a: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069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c) Videojuegos </a:t>
                      </a: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069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a) Ejercicio físico </a:t>
                      </a: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069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d) Actividades lúdicas y recreativas </a:t>
                      </a: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(como artes, manualidades, música). </a:t>
                      </a: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069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f) Oficios del hogar </a:t>
                      </a: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069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i) Navegar en internet </a:t>
                      </a: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069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b) Estudiar </a:t>
                      </a: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069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e) Televisión </a:t>
                      </a: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069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g) Tener tiempo de calidad con padres, hermanos y otros miembros del hogar </a:t>
                      </a: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10 Rectángulo redondeado"/>
          <p:cNvSpPr/>
          <p:nvPr/>
        </p:nvSpPr>
        <p:spPr>
          <a:xfrm>
            <a:off x="4883338" y="6283858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95191"/>
              </p:ext>
            </p:extLst>
          </p:nvPr>
        </p:nvGraphicFramePr>
        <p:xfrm>
          <a:off x="5018881" y="6309320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986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52464" y="521535"/>
            <a:ext cx="9268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11. </a:t>
            </a:r>
            <a:r>
              <a:rPr lang="es-CO" dirty="0">
                <a:solidFill>
                  <a:prstClr val="black"/>
                </a:solidFill>
              </a:rPr>
              <a:t>Pensando en la dinámica de la última semana de los niños, niñas y jóvenes que viven con usted, cuénteme </a:t>
            </a:r>
            <a:r>
              <a:rPr lang="es-CO" b="1" dirty="0">
                <a:solidFill>
                  <a:prstClr val="black"/>
                </a:solidFill>
              </a:rPr>
              <a:t>¿cuántos días aproximadamente han realizado las siguientes actividades?</a:t>
            </a:r>
          </a:p>
          <a:p>
            <a:pPr algn="ctr"/>
            <a:r>
              <a:rPr lang="es-CO" b="1" i="1" dirty="0">
                <a:solidFill>
                  <a:prstClr val="black"/>
                </a:solidFill>
              </a:rPr>
              <a:t>Por estratos</a:t>
            </a:r>
            <a:r>
              <a:rPr lang="es-CO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883338" y="6283858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C47870A-2A9D-46EC-B608-484F85FF9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555194"/>
              </p:ext>
            </p:extLst>
          </p:nvPr>
        </p:nvGraphicFramePr>
        <p:xfrm>
          <a:off x="780815" y="1876268"/>
          <a:ext cx="10686660" cy="4269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5903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52464" y="521535"/>
            <a:ext cx="9268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11. </a:t>
            </a:r>
            <a:r>
              <a:rPr lang="es-CO" dirty="0">
                <a:solidFill>
                  <a:prstClr val="black"/>
                </a:solidFill>
              </a:rPr>
              <a:t>Pensando en la dinámica de la última semana de los niños, niñas y jóvenes que viven con usted, cuénteme </a:t>
            </a:r>
            <a:r>
              <a:rPr lang="es-CO" b="1" dirty="0">
                <a:solidFill>
                  <a:prstClr val="black"/>
                </a:solidFill>
              </a:rPr>
              <a:t>¿cuántos días aproximadamente han realizado las siguientes actividades?</a:t>
            </a:r>
          </a:p>
          <a:p>
            <a:pPr algn="ctr"/>
            <a:r>
              <a:rPr lang="es-CO" b="1" i="1" dirty="0">
                <a:solidFill>
                  <a:prstClr val="black"/>
                </a:solidFill>
              </a:rPr>
              <a:t>Por estratos</a:t>
            </a:r>
            <a:r>
              <a:rPr lang="es-CO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883338" y="6283858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DCA95A2-E17A-4349-8285-993EB756E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976320"/>
              </p:ext>
            </p:extLst>
          </p:nvPr>
        </p:nvGraphicFramePr>
        <p:xfrm>
          <a:off x="1049312" y="1828800"/>
          <a:ext cx="10088380" cy="445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6868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52464" y="521535"/>
            <a:ext cx="9268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11. </a:t>
            </a:r>
            <a:r>
              <a:rPr lang="es-CO" dirty="0">
                <a:solidFill>
                  <a:prstClr val="black"/>
                </a:solidFill>
              </a:rPr>
              <a:t>Pensando en la dinámica de la última semana de los niños, niñas y jóvenes que viven con usted, cuénteme </a:t>
            </a:r>
            <a:r>
              <a:rPr lang="es-CO" b="1" dirty="0">
                <a:solidFill>
                  <a:prstClr val="black"/>
                </a:solidFill>
              </a:rPr>
              <a:t>¿cuántos días aproximadamente han realizado las siguientes actividades?</a:t>
            </a:r>
          </a:p>
          <a:p>
            <a:pPr algn="ctr"/>
            <a:r>
              <a:rPr lang="es-CO" b="1" i="1" dirty="0">
                <a:solidFill>
                  <a:prstClr val="black"/>
                </a:solidFill>
              </a:rPr>
              <a:t>Por estratos</a:t>
            </a:r>
            <a:r>
              <a:rPr lang="es-CO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883338" y="6283858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E743D3E-DE2F-4D98-AF6E-A568AF3AAB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721165"/>
              </p:ext>
            </p:extLst>
          </p:nvPr>
        </p:nvGraphicFramePr>
        <p:xfrm>
          <a:off x="989351" y="1783831"/>
          <a:ext cx="10253272" cy="4317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3241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52464" y="521535"/>
            <a:ext cx="9268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11. </a:t>
            </a:r>
            <a:r>
              <a:rPr lang="es-CO" dirty="0">
                <a:solidFill>
                  <a:prstClr val="black"/>
                </a:solidFill>
              </a:rPr>
              <a:t>Pensando en la dinámica de la última semana de los niños, niñas y jóvenes que viven con usted, cuénteme </a:t>
            </a:r>
            <a:r>
              <a:rPr lang="es-CO" b="1" dirty="0">
                <a:solidFill>
                  <a:prstClr val="black"/>
                </a:solidFill>
              </a:rPr>
              <a:t>¿cuántos días aproximadamente han realizado las siguientes actividades?</a:t>
            </a:r>
          </a:p>
          <a:p>
            <a:pPr algn="ctr"/>
            <a:r>
              <a:rPr lang="es-CO" b="1" i="1" dirty="0">
                <a:solidFill>
                  <a:prstClr val="black"/>
                </a:solidFill>
              </a:rPr>
              <a:t>Por estratos</a:t>
            </a:r>
            <a:r>
              <a:rPr lang="es-CO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883338" y="6283858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FC2AE2E-C6EF-4B58-9AA8-7AC30F0B0D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15736"/>
              </p:ext>
            </p:extLst>
          </p:nvPr>
        </p:nvGraphicFramePr>
        <p:xfrm>
          <a:off x="1184223" y="1843400"/>
          <a:ext cx="9848537" cy="4326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1921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6">
            <a:extLst>
              <a:ext uri="{FF2B5EF4-FFF2-40B4-BE49-F238E27FC236}">
                <a16:creationId xmlns:a16="http://schemas.microsoft.com/office/drawing/2014/main" id="{0DA119C3-05D3-4634-98DA-6F5B3E4A5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61965"/>
              </p:ext>
            </p:extLst>
          </p:nvPr>
        </p:nvGraphicFramePr>
        <p:xfrm>
          <a:off x="3759200" y="1840724"/>
          <a:ext cx="4568190" cy="3391674"/>
        </p:xfrm>
        <a:graphic>
          <a:graphicData uri="http://schemas.openxmlformats.org/drawingml/2006/table">
            <a:tbl>
              <a:tblPr/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279"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Tranquilidad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279"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Angustia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79"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Satisfacción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279"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Molestia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279"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Rabia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279"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NS/NR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998832" y="389852"/>
            <a:ext cx="8189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prstClr val="black"/>
                </a:solidFill>
              </a:rPr>
              <a:t>12. </a:t>
            </a:r>
            <a:r>
              <a:rPr lang="es-CO" sz="2400" dirty="0">
                <a:solidFill>
                  <a:prstClr val="black"/>
                </a:solidFill>
              </a:rPr>
              <a:t>La actual situación de estudio desde casa por parte de los niños, niñas y jóvenes de su hogar, le genera un sentimiento de:</a:t>
            </a: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232290765"/>
              </p:ext>
            </p:extLst>
          </p:nvPr>
        </p:nvGraphicFramePr>
        <p:xfrm>
          <a:off x="5427618" y="1690597"/>
          <a:ext cx="3974192" cy="370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 redondeado"/>
          <p:cNvSpPr/>
          <p:nvPr/>
        </p:nvSpPr>
        <p:spPr>
          <a:xfrm>
            <a:off x="4883338" y="5702146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637204"/>
              </p:ext>
            </p:extLst>
          </p:nvPr>
        </p:nvGraphicFramePr>
        <p:xfrm>
          <a:off x="5018881" y="5727608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2" descr="C:\Users\fangulo\OneDrive - Centro Nacional de Consultoria\!!Felipe_Teletrabajo\Bogota-Aprende en casa\Iconos\book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83" y="259143"/>
            <a:ext cx="1092414" cy="10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0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885626" y="2928257"/>
            <a:ext cx="3188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Hallazgos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37457" y="5845631"/>
            <a:ext cx="2833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5B02B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YoMeQuedoEnCasa</a:t>
            </a:r>
          </a:p>
        </p:txBody>
      </p:sp>
    </p:spTree>
    <p:extLst>
      <p:ext uri="{BB962C8B-B14F-4D97-AF65-F5344CB8AC3E}">
        <p14:creationId xmlns:p14="http://schemas.microsoft.com/office/powerpoint/2010/main" val="720478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23591" y="716310"/>
            <a:ext cx="8264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prstClr val="black"/>
                </a:solidFill>
              </a:rPr>
              <a:t>12. </a:t>
            </a:r>
            <a:r>
              <a:rPr lang="es-CO" sz="2400" dirty="0">
                <a:solidFill>
                  <a:prstClr val="black"/>
                </a:solidFill>
              </a:rPr>
              <a:t>La actual situación de estudio desde casa por parte de los niños, niñas y jóvenes de su hogar, le genera un sentimiento de: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4883338" y="5702146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12" name="Picture 2" descr="C:\Users\fangulo\OneDrive - Centro Nacional de Consultoria\!!Felipe_Teletrabajo\Bogota-Aprende en casa\Iconos\book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79" y="706718"/>
            <a:ext cx="1092414" cy="10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858232A-7DA1-44E0-B3BA-7A1D0FB89D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244444"/>
              </p:ext>
            </p:extLst>
          </p:nvPr>
        </p:nvGraphicFramePr>
        <p:xfrm>
          <a:off x="808383" y="1983889"/>
          <a:ext cx="10588487" cy="389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1136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6">
            <a:extLst>
              <a:ext uri="{FF2B5EF4-FFF2-40B4-BE49-F238E27FC236}">
                <a16:creationId xmlns:a16="http://schemas.microsoft.com/office/drawing/2014/main" id="{0DA119C3-05D3-4634-98DA-6F5B3E4A5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355461"/>
              </p:ext>
            </p:extLst>
          </p:nvPr>
        </p:nvGraphicFramePr>
        <p:xfrm>
          <a:off x="2819400" y="1957834"/>
          <a:ext cx="6206490" cy="3950480"/>
        </p:xfrm>
        <a:graphic>
          <a:graphicData uri="http://schemas.openxmlformats.org/drawingml/2006/table">
            <a:tbl>
              <a:tblPr/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810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Contar con computador e internet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810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Tener una alimentación adecuada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810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Tener un espacio adecuado para estudiar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810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Contar con los recursos económicos para los materiales de estudio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10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Poder realizar actividades de recreación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10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 tener tantas distracciones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810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Apoyo / acompañamiento de sus familiares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810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Mayor acompañamiento de los docentes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495600" y="791260"/>
            <a:ext cx="7181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13. </a:t>
            </a:r>
            <a:r>
              <a:rPr lang="es-CO" dirty="0">
                <a:solidFill>
                  <a:prstClr val="black"/>
                </a:solidFill>
              </a:rPr>
              <a:t>De las siguientes opciones. dígame por favor las tres que considera que más le ayudaría a los niños, niñas, adolescentes y jóvenes de su hogar para continuar con su proceso de aprendizaje en casa</a:t>
            </a: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141145506"/>
              </p:ext>
            </p:extLst>
          </p:nvPr>
        </p:nvGraphicFramePr>
        <p:xfrm>
          <a:off x="6126118" y="1769607"/>
          <a:ext cx="3974192" cy="431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 redondeado"/>
          <p:cNvSpPr/>
          <p:nvPr/>
        </p:nvSpPr>
        <p:spPr>
          <a:xfrm>
            <a:off x="4883338" y="6199802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34902"/>
              </p:ext>
            </p:extLst>
          </p:nvPr>
        </p:nvGraphicFramePr>
        <p:xfrm>
          <a:off x="5018881" y="6225264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0" name="Picture 2" descr="C:\Users\fangulo\OneDrive - Centro Nacional de Consultoria\!!Felipe_Teletrabajo\Bogota-Aprende en casa\Iconos\checklis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03" y="298899"/>
            <a:ext cx="1008110" cy="100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92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4756797" y="2510367"/>
            <a:ext cx="2664080" cy="266407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462387204"/>
              </p:ext>
            </p:extLst>
          </p:nvPr>
        </p:nvGraphicFramePr>
        <p:xfrm>
          <a:off x="4696414" y="2281984"/>
          <a:ext cx="2786192" cy="311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Elipse"/>
          <p:cNvSpPr/>
          <p:nvPr/>
        </p:nvSpPr>
        <p:spPr>
          <a:xfrm>
            <a:off x="5175905" y="2943558"/>
            <a:ext cx="1833412" cy="1833412"/>
          </a:xfrm>
          <a:prstGeom prst="ellipse">
            <a:avLst/>
          </a:prstGeom>
          <a:solidFill>
            <a:schemeClr val="bg1"/>
          </a:solidFill>
          <a:ln>
            <a:solidFill>
              <a:srgbClr val="9B5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69700" y="1930524"/>
            <a:ext cx="2067554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CO" sz="2400" dirty="0">
                <a:solidFill>
                  <a:prstClr val="black"/>
                </a:solidFill>
              </a:rPr>
              <a:t>Muy satisfecho</a:t>
            </a:r>
            <a:endParaRPr lang="es-CO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3800"/>
              </a:lnSpc>
            </a:pPr>
            <a:r>
              <a:rPr lang="es-CO" sz="4800" dirty="0">
                <a:solidFill>
                  <a:srgbClr val="820000"/>
                </a:solidFill>
              </a:rPr>
              <a:t>6</a:t>
            </a:r>
            <a:r>
              <a:rPr lang="es-CO" sz="3200" dirty="0">
                <a:solidFill>
                  <a:srgbClr val="820000"/>
                </a:solidFill>
              </a:rPr>
              <a:t>%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933950" y="2269898"/>
            <a:ext cx="1356359" cy="28212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ts val="2200"/>
              </a:lnSpc>
            </a:pPr>
            <a:r>
              <a:rPr lang="es-CO" sz="1600" dirty="0" err="1">
                <a:solidFill>
                  <a:prstClr val="black">
                    <a:lumMod val="75000"/>
                  </a:prstClr>
                </a:solidFill>
              </a:rPr>
              <a:t>Ns</a:t>
            </a:r>
            <a:r>
              <a:rPr lang="es-CO" sz="1600" dirty="0">
                <a:solidFill>
                  <a:prstClr val="black">
                    <a:lumMod val="75000"/>
                  </a:prstClr>
                </a:solidFill>
              </a:rPr>
              <a:t>/</a:t>
            </a:r>
            <a:r>
              <a:rPr lang="es-CO" sz="1600" dirty="0" err="1">
                <a:solidFill>
                  <a:prstClr val="black">
                    <a:lumMod val="75000"/>
                  </a:prstClr>
                </a:solidFill>
              </a:rPr>
              <a:t>Nr</a:t>
            </a:r>
            <a:r>
              <a:rPr lang="es-CO" sz="1600" dirty="0">
                <a:solidFill>
                  <a:prstClr val="black">
                    <a:lumMod val="75000"/>
                  </a:prstClr>
                </a:solidFill>
              </a:rPr>
              <a:t>: </a:t>
            </a:r>
            <a:r>
              <a:rPr lang="es-CO" sz="2800" dirty="0">
                <a:solidFill>
                  <a:prstClr val="black">
                    <a:lumMod val="75000"/>
                  </a:prstClr>
                </a:solidFill>
              </a:rPr>
              <a:t>1</a:t>
            </a:r>
            <a:r>
              <a:rPr lang="es-CO" sz="1400" dirty="0">
                <a:solidFill>
                  <a:prstClr val="black">
                    <a:lumMod val="75000"/>
                  </a:prstClr>
                </a:solidFill>
              </a:rPr>
              <a:t>%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587670" y="854125"/>
            <a:ext cx="6748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prstClr val="black"/>
                </a:solidFill>
              </a:rPr>
              <a:t>14. </a:t>
            </a:r>
            <a:r>
              <a:rPr lang="es-CO" dirty="0">
                <a:solidFill>
                  <a:prstClr val="black"/>
                </a:solidFill>
              </a:rPr>
              <a:t>En general, </a:t>
            </a:r>
            <a:r>
              <a:rPr lang="es-CO" b="1" dirty="0">
                <a:solidFill>
                  <a:prstClr val="black"/>
                </a:solidFill>
              </a:rPr>
              <a:t>¿cómo se siente con la experiencia de estudio desde casa de los niños, niñas y/o jóvenes que viven con usted? 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869368" y="5564088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710734"/>
              </p:ext>
            </p:extLst>
          </p:nvPr>
        </p:nvGraphicFramePr>
        <p:xfrm>
          <a:off x="5004911" y="5589550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499900" y="3568824"/>
            <a:ext cx="1455207" cy="1107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CO" sz="2400" dirty="0">
                <a:solidFill>
                  <a:prstClr val="black"/>
                </a:solidFill>
              </a:rPr>
              <a:t>Satisfecho</a:t>
            </a:r>
          </a:p>
          <a:p>
            <a:pPr>
              <a:lnSpc>
                <a:spcPts val="3800"/>
              </a:lnSpc>
            </a:pPr>
            <a:r>
              <a:rPr lang="es-CO" sz="4800" dirty="0">
                <a:solidFill>
                  <a:srgbClr val="F5B02B"/>
                </a:solidFill>
              </a:rPr>
              <a:t>65</a:t>
            </a:r>
            <a:r>
              <a:rPr lang="es-CO" sz="3200" dirty="0">
                <a:solidFill>
                  <a:srgbClr val="F5B02B"/>
                </a:solidFill>
              </a:rPr>
              <a:t>%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537520" y="3491135"/>
            <a:ext cx="1673215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es-CO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Insatisfecho</a:t>
            </a:r>
          </a:p>
          <a:p>
            <a:pPr algn="r">
              <a:lnSpc>
                <a:spcPts val="3800"/>
              </a:lnSpc>
            </a:pPr>
            <a:r>
              <a:rPr lang="es-CO" sz="4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23</a:t>
            </a:r>
            <a:r>
              <a:rPr lang="es-CO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424996" y="2326310"/>
            <a:ext cx="2306401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es-CO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Muy insatisfecho</a:t>
            </a:r>
          </a:p>
          <a:p>
            <a:pPr algn="r">
              <a:lnSpc>
                <a:spcPts val="3800"/>
              </a:lnSpc>
            </a:pPr>
            <a:r>
              <a:rPr lang="es-CO" sz="4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5</a:t>
            </a:r>
            <a:r>
              <a:rPr lang="es-CO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</a:p>
        </p:txBody>
      </p:sp>
      <p:pic>
        <p:nvPicPr>
          <p:cNvPr id="6146" name="Picture 2" descr="C:\Users\fangulo\OneDrive - Centro Nacional de Consultoria\!!Felipe_Teletrabajo\Bogota-Aprende en casa\Iconos\book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04" y="3296198"/>
            <a:ext cx="1092414" cy="10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17 Conector recto de flecha"/>
          <p:cNvCxnSpPr/>
          <p:nvPr/>
        </p:nvCxnSpPr>
        <p:spPr>
          <a:xfrm>
            <a:off x="6489700" y="2641600"/>
            <a:ext cx="6858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4737100" y="2692400"/>
            <a:ext cx="9017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4191000" y="3835648"/>
            <a:ext cx="6350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046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721655" y="294045"/>
            <a:ext cx="6748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prstClr val="black"/>
                </a:solidFill>
              </a:rPr>
              <a:t>Relación entre la satisfacción con la experiencia de estudio desde casa y el acceso a condiciones adecuadas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A4B0021-FEE3-4735-8A88-8E618CB4C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247926"/>
              </p:ext>
            </p:extLst>
          </p:nvPr>
        </p:nvGraphicFramePr>
        <p:xfrm>
          <a:off x="331305" y="1722783"/>
          <a:ext cx="11489634" cy="469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098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238825" y="2928255"/>
            <a:ext cx="4678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cuarentena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37457" y="5845631"/>
            <a:ext cx="2833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5B02B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YoMeQuedoEnCasa</a:t>
            </a:r>
          </a:p>
        </p:txBody>
      </p:sp>
    </p:spTree>
    <p:extLst>
      <p:ext uri="{BB962C8B-B14F-4D97-AF65-F5344CB8AC3E}">
        <p14:creationId xmlns:p14="http://schemas.microsoft.com/office/powerpoint/2010/main" val="3734253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4756797" y="2649271"/>
            <a:ext cx="2664080" cy="266407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668790790"/>
              </p:ext>
            </p:extLst>
          </p:nvPr>
        </p:nvGraphicFramePr>
        <p:xfrm>
          <a:off x="4696414" y="2420888"/>
          <a:ext cx="2786192" cy="311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Elipse"/>
          <p:cNvSpPr/>
          <p:nvPr/>
        </p:nvSpPr>
        <p:spPr>
          <a:xfrm>
            <a:off x="5175905" y="3082462"/>
            <a:ext cx="1833412" cy="1833412"/>
          </a:xfrm>
          <a:prstGeom prst="ellipse">
            <a:avLst/>
          </a:prstGeom>
          <a:solidFill>
            <a:schemeClr val="bg1"/>
          </a:solidFill>
          <a:ln>
            <a:solidFill>
              <a:srgbClr val="9B5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75900" y="1713828"/>
            <a:ext cx="2314031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CO" sz="2400" dirty="0">
                <a:solidFill>
                  <a:prstClr val="black"/>
                </a:solidFill>
              </a:rPr>
              <a:t>Nada de acuerdo</a:t>
            </a:r>
            <a:endParaRPr lang="es-CO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3800"/>
              </a:lnSpc>
            </a:pPr>
            <a:r>
              <a:rPr lang="es-CO" sz="4800" dirty="0">
                <a:solidFill>
                  <a:srgbClr val="820000"/>
                </a:solidFill>
              </a:rPr>
              <a:t>2</a:t>
            </a:r>
            <a:r>
              <a:rPr lang="es-CO" sz="3200" dirty="0">
                <a:solidFill>
                  <a:srgbClr val="820000"/>
                </a:solidFill>
              </a:rPr>
              <a:t>%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692650" y="2434202"/>
            <a:ext cx="1356359" cy="28212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ts val="2200"/>
              </a:lnSpc>
            </a:pPr>
            <a:r>
              <a:rPr lang="es-CO" sz="1600" dirty="0" err="1">
                <a:solidFill>
                  <a:prstClr val="black">
                    <a:lumMod val="75000"/>
                  </a:prstClr>
                </a:solidFill>
              </a:rPr>
              <a:t>Ns</a:t>
            </a:r>
            <a:r>
              <a:rPr lang="es-CO" sz="1600" dirty="0">
                <a:solidFill>
                  <a:prstClr val="black">
                    <a:lumMod val="75000"/>
                  </a:prstClr>
                </a:solidFill>
              </a:rPr>
              <a:t>/</a:t>
            </a:r>
            <a:r>
              <a:rPr lang="es-CO" sz="1600" dirty="0" err="1">
                <a:solidFill>
                  <a:prstClr val="black">
                    <a:lumMod val="75000"/>
                  </a:prstClr>
                </a:solidFill>
              </a:rPr>
              <a:t>Nr</a:t>
            </a:r>
            <a:r>
              <a:rPr lang="es-CO" sz="1600" dirty="0">
                <a:solidFill>
                  <a:prstClr val="black">
                    <a:lumMod val="75000"/>
                  </a:prstClr>
                </a:solidFill>
              </a:rPr>
              <a:t>: </a:t>
            </a:r>
            <a:r>
              <a:rPr lang="es-CO" sz="2800" dirty="0">
                <a:solidFill>
                  <a:prstClr val="black">
                    <a:lumMod val="75000"/>
                  </a:prstClr>
                </a:solidFill>
              </a:rPr>
              <a:t>1</a:t>
            </a:r>
            <a:r>
              <a:rPr lang="es-CO" sz="1400" dirty="0">
                <a:solidFill>
                  <a:prstClr val="black">
                    <a:lumMod val="75000"/>
                  </a:prstClr>
                </a:solidFill>
              </a:rPr>
              <a:t>%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868930" y="892225"/>
            <a:ext cx="617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15. </a:t>
            </a:r>
            <a:r>
              <a:rPr lang="es-CO" dirty="0">
                <a:solidFill>
                  <a:prstClr val="black"/>
                </a:solidFill>
              </a:rPr>
              <a:t>¿Qué tan de acuerdo está usted con la medida de aislamiento en la casa?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869368" y="5995826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251780"/>
              </p:ext>
            </p:extLst>
          </p:nvPr>
        </p:nvGraphicFramePr>
        <p:xfrm>
          <a:off x="5004911" y="6021288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309400" y="2628228"/>
            <a:ext cx="3290581" cy="1107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CO" sz="2400" dirty="0">
                <a:solidFill>
                  <a:prstClr val="black"/>
                </a:solidFill>
              </a:rPr>
              <a:t>Parcialmente de acuerdo</a:t>
            </a:r>
          </a:p>
          <a:p>
            <a:pPr>
              <a:lnSpc>
                <a:spcPts val="3800"/>
              </a:lnSpc>
            </a:pPr>
            <a:r>
              <a:rPr lang="es-CO" sz="4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16</a:t>
            </a:r>
            <a:r>
              <a:rPr lang="es-CO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%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447771" y="3555328"/>
            <a:ext cx="2222660" cy="1107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es-CO" sz="2400" dirty="0">
                <a:solidFill>
                  <a:prstClr val="black"/>
                </a:solidFill>
              </a:rPr>
              <a:t>Muy de acuerdo</a:t>
            </a:r>
          </a:p>
          <a:p>
            <a:pPr algn="r">
              <a:lnSpc>
                <a:spcPts val="3800"/>
              </a:lnSpc>
            </a:pPr>
            <a:r>
              <a:rPr lang="es-CO" sz="4800" dirty="0">
                <a:solidFill>
                  <a:srgbClr val="9B5107"/>
                </a:solidFill>
              </a:rPr>
              <a:t>81</a:t>
            </a:r>
            <a:r>
              <a:rPr lang="es-CO" sz="3200" dirty="0">
                <a:solidFill>
                  <a:srgbClr val="9B5107"/>
                </a:solidFill>
              </a:rPr>
              <a:t>%</a:t>
            </a:r>
          </a:p>
        </p:txBody>
      </p:sp>
      <p:pic>
        <p:nvPicPr>
          <p:cNvPr id="5122" name="Picture 2" descr="C:\Users\fangulo\OneDrive - Centro Nacional de Consultoria\!!Felipe_Teletrabajo\Bogota-Aprende en casa\Iconos\family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79" y="3424534"/>
            <a:ext cx="1152126" cy="115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>
            <a:off x="6908800" y="3225800"/>
            <a:ext cx="4826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64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84637"/>
              </p:ext>
            </p:extLst>
          </p:nvPr>
        </p:nvGraphicFramePr>
        <p:xfrm>
          <a:off x="782320" y="2205196"/>
          <a:ext cx="10252710" cy="3069072"/>
        </p:xfrm>
        <a:graphic>
          <a:graphicData uri="http://schemas.openxmlformats.org/drawingml/2006/table">
            <a:tbl>
              <a:tblPr/>
              <a:tblGrid>
                <a:gridCol w="414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7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512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c) Mantener una buena relación con sus hijos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700"/>
                        </a:lnSpc>
                      </a:pP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512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b) Mantener una buena relación con su pareja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700"/>
                        </a:lnSpc>
                      </a:pP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512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e) Realizar actividades de ocio o recreación en familia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700"/>
                        </a:lnSpc>
                      </a:pP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512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d) Realizar tareas escolares con sus hijos/hijas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700"/>
                        </a:lnSpc>
                      </a:pP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512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a) Mantener su trabajo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700"/>
                        </a:lnSpc>
                      </a:pP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512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f) Responder con sus obligaciones económicas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700"/>
                        </a:lnSpc>
                      </a:pP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3429000" y="620688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16. </a:t>
            </a:r>
            <a:r>
              <a:rPr lang="es-CO" dirty="0">
                <a:solidFill>
                  <a:prstClr val="black"/>
                </a:solidFill>
              </a:rPr>
              <a:t>Por favor dígame si para usted ha sido muy fácil, fácil, difícil o muy difícil durante el aislamiento:... </a:t>
            </a:r>
          </a:p>
        </p:txBody>
      </p:sp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4242881090"/>
              </p:ext>
            </p:extLst>
          </p:nvPr>
        </p:nvGraphicFramePr>
        <p:xfrm>
          <a:off x="4983624" y="2049372"/>
          <a:ext cx="6164436" cy="440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5062"/>
              </p:ext>
            </p:extLst>
          </p:nvPr>
        </p:nvGraphicFramePr>
        <p:xfrm>
          <a:off x="3791744" y="1529239"/>
          <a:ext cx="4692587" cy="222885"/>
        </p:xfrm>
        <a:graphic>
          <a:graphicData uri="http://schemas.openxmlformats.org/drawingml/2006/table">
            <a:tbl>
              <a:tblPr/>
              <a:tblGrid>
                <a:gridCol w="23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0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4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01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56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Muy fácil</a:t>
                      </a: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Fácil</a:t>
                      </a: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Difícil</a:t>
                      </a: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Muy difícil</a:t>
                      </a: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N.A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8" name="Picture 2" descr="C:\Users\fangulo\OneDrive - Centro Nacional de Consultoria\!!Felipe_Teletrabajo\Bogota-Aprende en casa\Iconos\home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78" y="214340"/>
            <a:ext cx="793634" cy="79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4451538" y="6141566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644750"/>
              </p:ext>
            </p:extLst>
          </p:nvPr>
        </p:nvGraphicFramePr>
        <p:xfrm>
          <a:off x="4587081" y="6167028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82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70116" y="2056879"/>
          <a:ext cx="10806430" cy="4092096"/>
        </p:xfrm>
        <a:graphic>
          <a:graphicData uri="http://schemas.openxmlformats.org/drawingml/2006/table">
            <a:tbl>
              <a:tblPr/>
              <a:tblGrid>
                <a:gridCol w="469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7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512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a) Que el nivel de ingresos totales en su familia disminuya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700"/>
                        </a:lnSpc>
                      </a:pP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512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b) Que no pueda pagar el mercado para que usted y su familia consuman lo que necesitan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700"/>
                        </a:lnSpc>
                      </a:pP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512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c) No poder pagar por los servicios de educación de las personas a cargo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700"/>
                        </a:lnSpc>
                      </a:pP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512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g) Que vivan en un lugar donde compartan 3 o más personas un cuarto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700"/>
                        </a:lnSpc>
                      </a:pP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512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d) No poder pagar los servicios de salud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700"/>
                        </a:lnSpc>
                      </a:pP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512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e) Corten los servicios públicos del hogar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700"/>
                        </a:lnSpc>
                      </a:pP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512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f) Que las personas entre 12 y 17 anos de su hogar tengan que trabajar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700"/>
                        </a:lnSpc>
                      </a:pP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512">
                <a:tc>
                  <a:txBody>
                    <a:bodyPr/>
                    <a:lstStyle/>
                    <a:p>
                      <a:pPr algn="r" fontAlgn="ctr">
                        <a:lnSpc>
                          <a:spcPts val="1600"/>
                        </a:lnSpc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h) Que deban abandonar la vivienda donde habitan actualmente por no poder pagar los gastos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700"/>
                        </a:lnSpc>
                      </a:pP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3429000" y="620688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17. </a:t>
            </a:r>
            <a:r>
              <a:rPr lang="es-CO" dirty="0">
                <a:solidFill>
                  <a:prstClr val="black"/>
                </a:solidFill>
              </a:rPr>
              <a:t>¿Qué tan probable considera usted que suceda lo siguiente en el próximo mes (una vez pase la cuarentena)?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4451538" y="6309320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587081" y="6334782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12 Gráfico"/>
          <p:cNvGraphicFramePr/>
          <p:nvPr/>
        </p:nvGraphicFramePr>
        <p:xfrm>
          <a:off x="5125140" y="1901055"/>
          <a:ext cx="6164436" cy="440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158591" y="1386364"/>
          <a:ext cx="5836717" cy="374015"/>
        </p:xfrm>
        <a:graphic>
          <a:graphicData uri="http://schemas.openxmlformats.org/drawingml/2006/table">
            <a:tbl>
              <a:tblPr/>
              <a:tblGrid>
                <a:gridCol w="23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0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4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01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1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01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3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 sucede</a:t>
                      </a: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Muy Probable</a:t>
                      </a: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Poco </a:t>
                      </a:r>
                    </a:p>
                    <a:p>
                      <a:pPr algn="l" fontAlgn="ctr">
                        <a:lnSpc>
                          <a:spcPts val="1400"/>
                        </a:lnSpc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probable</a:t>
                      </a: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Nada</a:t>
                      </a:r>
                    </a:p>
                    <a:p>
                      <a:pPr algn="l" fontAlgn="ctr">
                        <a:lnSpc>
                          <a:spcPts val="1400"/>
                        </a:lnSpc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Probable</a:t>
                      </a: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N.A.</a:t>
                      </a: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</a:pP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 descr="C:\Users\fangulo\OneDrive - Centro Nacional de Consultoria\!!Felipe_Teletrabajo\Bogota-Aprende en casa\Iconos\timetable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79" y="216027"/>
            <a:ext cx="809321" cy="8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644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091179" y="2394870"/>
            <a:ext cx="5988947" cy="206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1445" algn="ctr">
              <a:lnSpc>
                <a:spcPct val="107000"/>
              </a:lnSpc>
            </a:pPr>
            <a:r>
              <a:rPr lang="es-CO" sz="6000" b="1" dirty="0">
                <a:solidFill>
                  <a:prstClr val="white"/>
                </a:solidFill>
                <a:ea typeface="Calibri"/>
                <a:cs typeface="Calibri"/>
              </a:rPr>
              <a:t>Caracterización</a:t>
            </a:r>
          </a:p>
          <a:p>
            <a:pPr marL="131445" algn="ctr">
              <a:lnSpc>
                <a:spcPct val="107000"/>
              </a:lnSpc>
            </a:pPr>
            <a:r>
              <a:rPr lang="es-CO" sz="6000" b="1" dirty="0">
                <a:solidFill>
                  <a:prstClr val="white"/>
                </a:solidFill>
                <a:ea typeface="Calibri"/>
                <a:cs typeface="Calibri"/>
              </a:rPr>
              <a:t>Sociodemográfica</a:t>
            </a:r>
            <a:endParaRPr lang="es-CO" sz="7200" dirty="0">
              <a:solidFill>
                <a:prstClr val="white"/>
              </a:solidFill>
              <a:ea typeface="Calibri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37457" y="5845631"/>
            <a:ext cx="2833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5B02B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YoMeQuedoEnCasa</a:t>
            </a:r>
          </a:p>
        </p:txBody>
      </p:sp>
    </p:spTree>
    <p:extLst>
      <p:ext uri="{BB962C8B-B14F-4D97-AF65-F5344CB8AC3E}">
        <p14:creationId xmlns:p14="http://schemas.microsoft.com/office/powerpoint/2010/main" val="2159014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fangulo\Documents\!!FelipeAngulo!!\Gobernación de Boyaca\2019\Junio\Gráficas\Recurso 8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240" y="1226146"/>
            <a:ext cx="3259634" cy="20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1B720-E72E-4AD0-BE5B-CB21A06FDED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97081" y="885615"/>
            <a:ext cx="3054484" cy="33855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>
              <a:defRPr/>
            </a:pPr>
            <a:r>
              <a:rPr lang="es-CO" sz="1400" dirty="0">
                <a:solidFill>
                  <a:srgbClr val="333333"/>
                </a:solidFill>
              </a:rPr>
              <a:t>  ¿Con qué género se identifica usted? </a:t>
            </a:r>
            <a:endParaRPr lang="es-CO" sz="2000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05227" y="3157147"/>
            <a:ext cx="1076764" cy="36932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r" fontAlgn="ctr">
              <a:defRPr/>
            </a:pPr>
            <a:r>
              <a:rPr lang="es-CO" sz="1600" dirty="0">
                <a:solidFill>
                  <a:srgbClr val="333333"/>
                </a:solidFill>
              </a:rPr>
              <a:t>Femenino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616458" y="3157147"/>
            <a:ext cx="1102219" cy="36932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r" fontAlgn="ctr">
              <a:defRPr/>
            </a:pPr>
            <a:r>
              <a:rPr lang="es-CO" sz="1600" dirty="0">
                <a:solidFill>
                  <a:srgbClr val="333333"/>
                </a:solidFill>
              </a:rPr>
              <a:t>Masculino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49938" y="1743997"/>
            <a:ext cx="938713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es-CO" sz="3600" b="1" dirty="0">
                <a:solidFill>
                  <a:srgbClr val="9B5107"/>
                </a:solidFill>
              </a:rPr>
              <a:t>70</a:t>
            </a:r>
            <a:r>
              <a:rPr lang="es-CO" sz="2400" b="1" dirty="0">
                <a:solidFill>
                  <a:srgbClr val="9B5107"/>
                </a:solidFill>
              </a:rPr>
              <a:t>%</a:t>
            </a:r>
            <a:endParaRPr lang="es-CO" sz="3600" b="1" dirty="0">
              <a:solidFill>
                <a:srgbClr val="9B5107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99922" y="1743997"/>
            <a:ext cx="938713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es-CO" sz="3600" b="1" dirty="0">
                <a:solidFill>
                  <a:srgbClr val="9B5107"/>
                </a:solidFill>
              </a:rPr>
              <a:t>30</a:t>
            </a:r>
            <a:r>
              <a:rPr lang="es-CO" sz="2400" b="1" dirty="0">
                <a:solidFill>
                  <a:srgbClr val="9B5107"/>
                </a:solidFill>
              </a:rPr>
              <a:t>%</a:t>
            </a:r>
            <a:endParaRPr lang="es-CO" sz="3600" b="1" dirty="0">
              <a:solidFill>
                <a:srgbClr val="9B5107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336691" y="3923784"/>
            <a:ext cx="4375267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es-CO" sz="1400" dirty="0">
                <a:solidFill>
                  <a:srgbClr val="333333"/>
                </a:solidFill>
              </a:rPr>
              <a:t> Por favor dígame ¿con cuál estrato le llega el servicio de energía  eléctrica donde usted reside? </a:t>
            </a:r>
            <a:endParaRPr lang="es-CO" sz="2000" dirty="0">
              <a:solidFill>
                <a:prstClr val="black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908904" y="4481394"/>
            <a:ext cx="858563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es-CO" sz="3200" b="1" dirty="0">
                <a:solidFill>
                  <a:srgbClr val="820000"/>
                </a:solidFill>
              </a:rPr>
              <a:t>21</a:t>
            </a:r>
            <a:r>
              <a:rPr lang="es-CO" sz="2100" b="1" dirty="0">
                <a:solidFill>
                  <a:srgbClr val="820000"/>
                </a:solidFill>
              </a:rPr>
              <a:t>%</a:t>
            </a:r>
            <a:endParaRPr lang="es-CO" sz="3200" b="1" dirty="0">
              <a:solidFill>
                <a:srgbClr val="82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927648" y="4489861"/>
            <a:ext cx="858563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es-CO" sz="3200" b="1" dirty="0">
                <a:solidFill>
                  <a:srgbClr val="820000"/>
                </a:solidFill>
              </a:rPr>
              <a:t>31</a:t>
            </a:r>
            <a:r>
              <a:rPr lang="es-CO" sz="2100" b="1" dirty="0">
                <a:solidFill>
                  <a:srgbClr val="820000"/>
                </a:solidFill>
              </a:rPr>
              <a:t>%</a:t>
            </a:r>
            <a:endParaRPr lang="es-CO" sz="3200" b="1" dirty="0">
              <a:solidFill>
                <a:srgbClr val="82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791744" y="4489861"/>
            <a:ext cx="858563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es-CO" sz="3200" b="1" dirty="0">
                <a:solidFill>
                  <a:srgbClr val="820000"/>
                </a:solidFill>
              </a:rPr>
              <a:t>48</a:t>
            </a:r>
            <a:r>
              <a:rPr lang="es-CO" sz="2100" b="1" dirty="0">
                <a:solidFill>
                  <a:srgbClr val="820000"/>
                </a:solidFill>
              </a:rPr>
              <a:t>%</a:t>
            </a:r>
            <a:endParaRPr lang="es-CO" sz="3200" b="1" dirty="0">
              <a:solidFill>
                <a:srgbClr val="820000"/>
              </a:solidFill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752600" y="6110529"/>
          <a:ext cx="2844801" cy="228600"/>
        </p:xfrm>
        <a:graphic>
          <a:graphicData uri="http://schemas.openxmlformats.org/drawingml/2006/table">
            <a:tbl>
              <a:tblPr/>
              <a:tblGrid>
                <a:gridCol w="948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Alto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Medio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Bajo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20 Rectángulo"/>
          <p:cNvSpPr/>
          <p:nvPr/>
        </p:nvSpPr>
        <p:spPr>
          <a:xfrm>
            <a:off x="7135019" y="726789"/>
            <a:ext cx="4375267" cy="33855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es-CO" sz="1400" dirty="0">
                <a:solidFill>
                  <a:srgbClr val="333333"/>
                </a:solidFill>
              </a:rPr>
              <a:t> ¿En qué grupo de edad se encuentra usted? </a:t>
            </a:r>
            <a:endParaRPr lang="es-CO" sz="2000" dirty="0">
              <a:solidFill>
                <a:prstClr val="black"/>
              </a:solidFill>
            </a:endParaRPr>
          </a:p>
        </p:txBody>
      </p:sp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val="2318029955"/>
              </p:ext>
            </p:extLst>
          </p:nvPr>
        </p:nvGraphicFramePr>
        <p:xfrm>
          <a:off x="6620245" y="1487051"/>
          <a:ext cx="5094235" cy="255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7168215" y="1962351"/>
            <a:ext cx="858563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es-CO" sz="3200" b="1" dirty="0">
                <a:solidFill>
                  <a:srgbClr val="9B5107"/>
                </a:solidFill>
              </a:rPr>
              <a:t>11</a:t>
            </a:r>
            <a:r>
              <a:rPr lang="es-CO" sz="2100" b="1" dirty="0">
                <a:solidFill>
                  <a:srgbClr val="9B5107"/>
                </a:solidFill>
              </a:rPr>
              <a:t>%</a:t>
            </a:r>
            <a:endParaRPr lang="es-CO" sz="3200" b="1" dirty="0">
              <a:solidFill>
                <a:srgbClr val="9B5107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18451" y="1749826"/>
            <a:ext cx="858563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es-CO" sz="3200" b="1" dirty="0">
                <a:solidFill>
                  <a:srgbClr val="9B5107"/>
                </a:solidFill>
              </a:rPr>
              <a:t>23</a:t>
            </a:r>
            <a:r>
              <a:rPr lang="es-CO" sz="2100" b="1" dirty="0">
                <a:solidFill>
                  <a:srgbClr val="9B5107"/>
                </a:solidFill>
              </a:rPr>
              <a:t>%</a:t>
            </a:r>
            <a:endParaRPr lang="es-CO" sz="3200" b="1" dirty="0">
              <a:solidFill>
                <a:srgbClr val="9B5107"/>
              </a:solidFill>
            </a:endParaRPr>
          </a:p>
        </p:txBody>
      </p:sp>
      <p:cxnSp>
        <p:nvCxnSpPr>
          <p:cNvPr id="34" name="33 Conector recto"/>
          <p:cNvCxnSpPr/>
          <p:nvPr/>
        </p:nvCxnSpPr>
        <p:spPr>
          <a:xfrm>
            <a:off x="6246363" y="1003300"/>
            <a:ext cx="0" cy="536176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H="1">
            <a:off x="646896" y="3832787"/>
            <a:ext cx="530043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8292999" y="1436222"/>
            <a:ext cx="858563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es-CO" sz="3200" b="1" dirty="0">
                <a:solidFill>
                  <a:srgbClr val="9B5107"/>
                </a:solidFill>
              </a:rPr>
              <a:t>41</a:t>
            </a:r>
            <a:r>
              <a:rPr lang="es-CO" sz="2100" b="1" dirty="0">
                <a:solidFill>
                  <a:srgbClr val="9B5107"/>
                </a:solidFill>
              </a:rPr>
              <a:t>%</a:t>
            </a:r>
            <a:endParaRPr lang="es-CO" sz="3200" b="1" dirty="0">
              <a:solidFill>
                <a:srgbClr val="9B5107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0544228" y="1712669"/>
            <a:ext cx="858563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es-CO" sz="3200" b="1" dirty="0">
                <a:solidFill>
                  <a:srgbClr val="9B5107"/>
                </a:solidFill>
              </a:rPr>
              <a:t>25</a:t>
            </a:r>
            <a:r>
              <a:rPr lang="es-CO" sz="2100" b="1" dirty="0">
                <a:solidFill>
                  <a:srgbClr val="9B5107"/>
                </a:solidFill>
              </a:rPr>
              <a:t>%</a:t>
            </a:r>
            <a:endParaRPr lang="es-CO" sz="3200" b="1" dirty="0">
              <a:solidFill>
                <a:srgbClr val="9B5107"/>
              </a:solidFill>
            </a:endParaRPr>
          </a:p>
        </p:txBody>
      </p:sp>
      <p:graphicFrame>
        <p:nvGraphicFramePr>
          <p:cNvPr id="7" name="6 Gráfico"/>
          <p:cNvGraphicFramePr/>
          <p:nvPr/>
        </p:nvGraphicFramePr>
        <p:xfrm>
          <a:off x="2265680" y="1116984"/>
          <a:ext cx="2759880" cy="215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41 Gráfico"/>
          <p:cNvGraphicFramePr/>
          <p:nvPr/>
        </p:nvGraphicFramePr>
        <p:xfrm>
          <a:off x="1734344" y="4815947"/>
          <a:ext cx="4031456" cy="138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27 Tabla"/>
          <p:cNvGraphicFramePr>
            <a:graphicFrameLocks noGrp="1"/>
          </p:cNvGraphicFramePr>
          <p:nvPr/>
        </p:nvGraphicFramePr>
        <p:xfrm>
          <a:off x="5285581" y="6457858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Estudiantes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1.598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6" name="35 Conector recto"/>
          <p:cNvCxnSpPr/>
          <p:nvPr/>
        </p:nvCxnSpPr>
        <p:spPr>
          <a:xfrm flipH="1">
            <a:off x="6494987" y="3356992"/>
            <a:ext cx="530043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0" y="813498"/>
            <a:ext cx="133669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36 Rectángulo"/>
          <p:cNvSpPr/>
          <p:nvPr/>
        </p:nvSpPr>
        <p:spPr>
          <a:xfrm>
            <a:off x="-100127" y="423714"/>
            <a:ext cx="1411599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r" fontAlgn="ctr">
              <a:defRPr/>
            </a:pP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Informantes</a:t>
            </a:r>
          </a:p>
        </p:txBody>
      </p:sp>
    </p:spTree>
    <p:extLst>
      <p:ext uri="{BB962C8B-B14F-4D97-AF65-F5344CB8AC3E}">
        <p14:creationId xmlns:p14="http://schemas.microsoft.com/office/powerpoint/2010/main" val="193874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88890" y="869200"/>
            <a:ext cx="3888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b="1" dirty="0">
                <a:solidFill>
                  <a:prstClr val="black"/>
                </a:solidFill>
              </a:rPr>
              <a:t>1. </a:t>
            </a:r>
            <a:r>
              <a:rPr lang="es-ES_tradnl" dirty="0">
                <a:solidFill>
                  <a:prstClr val="black"/>
                </a:solidFill>
              </a:rPr>
              <a:t>Dígame por favor, </a:t>
            </a:r>
            <a:r>
              <a:rPr lang="es-ES_tradnl" b="1" dirty="0">
                <a:solidFill>
                  <a:prstClr val="black"/>
                </a:solidFill>
              </a:rPr>
              <a:t>¿Cuántas personas viven en el hogar? 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56188" y="1849890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724535" y="2470404"/>
            <a:ext cx="1081976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7523424" y="932798"/>
            <a:ext cx="1698985" cy="89254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O" sz="4800" b="1" dirty="0">
                <a:solidFill>
                  <a:srgbClr val="C00000"/>
                </a:solidFill>
              </a:rPr>
              <a:t>5</a:t>
            </a:r>
          </a:p>
          <a:p>
            <a:pPr>
              <a:lnSpc>
                <a:spcPts val="3000"/>
              </a:lnSpc>
            </a:pPr>
            <a:r>
              <a:rPr lang="es-CO" sz="2800" b="1" dirty="0">
                <a:solidFill>
                  <a:srgbClr val="C00000"/>
                </a:solidFill>
              </a:rPr>
              <a:t>Promedio</a:t>
            </a:r>
            <a:endParaRPr lang="es-CO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43398903"/>
              </p:ext>
            </p:extLst>
          </p:nvPr>
        </p:nvGraphicFramePr>
        <p:xfrm>
          <a:off x="6134417" y="415266"/>
          <a:ext cx="1559517" cy="140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2188890" y="3066490"/>
            <a:ext cx="3888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b="1" dirty="0">
                <a:solidFill>
                  <a:prstClr val="black"/>
                </a:solidFill>
              </a:rPr>
              <a:t>2. </a:t>
            </a:r>
            <a:r>
              <a:rPr lang="es-CO" b="1" dirty="0">
                <a:solidFill>
                  <a:prstClr val="black"/>
                </a:solidFill>
              </a:rPr>
              <a:t>¿Cuántos niños, niñas, adolescentes y jóvenes en edad escolar</a:t>
            </a:r>
            <a:r>
              <a:rPr lang="es-CO" dirty="0">
                <a:solidFill>
                  <a:prstClr val="black"/>
                </a:solidFill>
              </a:rPr>
              <a:t> viven en su hogar?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3556188" y="4047180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cxnSp>
        <p:nvCxnSpPr>
          <p:cNvPr id="39" name="38 Conector recto"/>
          <p:cNvCxnSpPr/>
          <p:nvPr/>
        </p:nvCxnSpPr>
        <p:spPr>
          <a:xfrm>
            <a:off x="724535" y="4667694"/>
            <a:ext cx="1081976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7523424" y="3130088"/>
            <a:ext cx="1698985" cy="89254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O" sz="4800" b="1" dirty="0">
                <a:solidFill>
                  <a:srgbClr val="F79646"/>
                </a:solidFill>
              </a:rPr>
              <a:t>1,7</a:t>
            </a:r>
          </a:p>
          <a:p>
            <a:pPr>
              <a:lnSpc>
                <a:spcPts val="3000"/>
              </a:lnSpc>
            </a:pPr>
            <a:r>
              <a:rPr lang="es-CO" sz="2800" b="1" dirty="0">
                <a:solidFill>
                  <a:srgbClr val="F79646"/>
                </a:solidFill>
              </a:rPr>
              <a:t>Promedio</a:t>
            </a:r>
            <a:endParaRPr lang="es-CO" sz="4800" b="1" dirty="0">
              <a:solidFill>
                <a:srgbClr val="F79646"/>
              </a:solidFill>
            </a:endParaRPr>
          </a:p>
        </p:txBody>
      </p:sp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860207995"/>
              </p:ext>
            </p:extLst>
          </p:nvPr>
        </p:nvGraphicFramePr>
        <p:xfrm>
          <a:off x="6134417" y="2612556"/>
          <a:ext cx="1559517" cy="140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43 Rectángulo"/>
          <p:cNvSpPr/>
          <p:nvPr/>
        </p:nvSpPr>
        <p:spPr>
          <a:xfrm>
            <a:off x="2153285" y="5075051"/>
            <a:ext cx="392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b="1" dirty="0">
                <a:solidFill>
                  <a:prstClr val="black"/>
                </a:solidFill>
              </a:rPr>
              <a:t>3</a:t>
            </a:r>
            <a:r>
              <a:rPr lang="es-ES_tradnl" dirty="0">
                <a:solidFill>
                  <a:prstClr val="black"/>
                </a:solidFill>
              </a:rPr>
              <a:t>. </a:t>
            </a:r>
            <a:r>
              <a:rPr lang="es-CO" b="1" dirty="0">
                <a:solidFill>
                  <a:prstClr val="black"/>
                </a:solidFill>
              </a:rPr>
              <a:t>¿Cuántos de ellos están matriculados </a:t>
            </a:r>
            <a:r>
              <a:rPr lang="es-CO" dirty="0">
                <a:solidFill>
                  <a:prstClr val="black"/>
                </a:solidFill>
              </a:rPr>
              <a:t>y asisten regularmente a una institución educativa? 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556188" y="6055741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46" name="4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641343"/>
              </p:ext>
            </p:extLst>
          </p:nvPr>
        </p:nvGraphicFramePr>
        <p:xfrm>
          <a:off x="3691731" y="6081203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46 CuadroTexto"/>
          <p:cNvSpPr txBox="1"/>
          <p:nvPr/>
        </p:nvSpPr>
        <p:spPr>
          <a:xfrm>
            <a:off x="7523424" y="5138649"/>
            <a:ext cx="1698985" cy="89254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O" sz="4800" b="1" dirty="0">
                <a:solidFill>
                  <a:srgbClr val="C00000"/>
                </a:solidFill>
              </a:rPr>
              <a:t>1,6</a:t>
            </a:r>
          </a:p>
          <a:p>
            <a:pPr>
              <a:lnSpc>
                <a:spcPts val="3000"/>
              </a:lnSpc>
            </a:pPr>
            <a:r>
              <a:rPr lang="es-CO" sz="2800" b="1" dirty="0">
                <a:solidFill>
                  <a:srgbClr val="C00000"/>
                </a:solidFill>
              </a:rPr>
              <a:t>Promedio</a:t>
            </a:r>
            <a:endParaRPr lang="es-CO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48" name="47 Gráfico"/>
          <p:cNvGraphicFramePr/>
          <p:nvPr>
            <p:extLst>
              <p:ext uri="{D42A27DB-BD31-4B8C-83A1-F6EECF244321}">
                <p14:modId xmlns:p14="http://schemas.microsoft.com/office/powerpoint/2010/main" val="2751568308"/>
              </p:ext>
            </p:extLst>
          </p:nvPr>
        </p:nvGraphicFramePr>
        <p:xfrm>
          <a:off x="6134417" y="4621117"/>
          <a:ext cx="1559517" cy="140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4811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6">
            <a:extLst>
              <a:ext uri="{FF2B5EF4-FFF2-40B4-BE49-F238E27FC236}">
                <a16:creationId xmlns:a16="http://schemas.microsoft.com/office/drawing/2014/main" id="{0DA119C3-05D3-4634-98DA-6F5B3E4A5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17158"/>
              </p:ext>
            </p:extLst>
          </p:nvPr>
        </p:nvGraphicFramePr>
        <p:xfrm>
          <a:off x="843915" y="2331579"/>
          <a:ext cx="4857750" cy="2268996"/>
        </p:xfrm>
        <a:graphic>
          <a:graphicData uri="http://schemas.openxmlformats.org/drawingml/2006/table">
            <a:tbl>
              <a:tblPr/>
              <a:tblGrid>
                <a:gridCol w="2097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607"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Entre 0 y $830.000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175"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Entre $831.000 y $1.500.000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07"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Más de $1´500.000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07"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NS/NR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004689" y="701725"/>
            <a:ext cx="4515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19. </a:t>
            </a:r>
            <a:r>
              <a:rPr lang="es-CO" dirty="0">
                <a:solidFill>
                  <a:prstClr val="black"/>
                </a:solidFill>
              </a:rPr>
              <a:t>El rango de ingresos que recibieron  en su hogar el mes pasado se encuentra: </a:t>
            </a:r>
            <a:endParaRPr lang="es-CO" sz="1400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6115050" y="1451610"/>
            <a:ext cx="0" cy="435483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/>
        </p:nvSpPr>
        <p:spPr>
          <a:xfrm>
            <a:off x="4894768" y="6021288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13193"/>
              </p:ext>
            </p:extLst>
          </p:nvPr>
        </p:nvGraphicFramePr>
        <p:xfrm>
          <a:off x="5030311" y="6046750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1154551474"/>
              </p:ext>
            </p:extLst>
          </p:nvPr>
        </p:nvGraphicFramePr>
        <p:xfrm>
          <a:off x="2801893" y="1612378"/>
          <a:ext cx="3974192" cy="370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17 Rectángulo"/>
          <p:cNvSpPr/>
          <p:nvPr/>
        </p:nvSpPr>
        <p:spPr>
          <a:xfrm>
            <a:off x="6456040" y="701725"/>
            <a:ext cx="5267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20. </a:t>
            </a:r>
            <a:r>
              <a:rPr lang="es-CO" dirty="0">
                <a:solidFill>
                  <a:prstClr val="black"/>
                </a:solidFill>
              </a:rPr>
              <a:t>El rango de ingresos que estiman recibir en su hogar el próximo mes se encuentra: </a:t>
            </a:r>
            <a:endParaRPr lang="es-CO" sz="1400" dirty="0">
              <a:solidFill>
                <a:prstClr val="black"/>
              </a:solidFill>
            </a:endParaRPr>
          </a:p>
        </p:txBody>
      </p:sp>
      <p:graphicFrame>
        <p:nvGraphicFramePr>
          <p:cNvPr id="19" name="Group 6">
            <a:extLst>
              <a:ext uri="{FF2B5EF4-FFF2-40B4-BE49-F238E27FC236}">
                <a16:creationId xmlns:a16="http://schemas.microsoft.com/office/drawing/2014/main" id="{0DA119C3-05D3-4634-98DA-6F5B3E4A5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00624"/>
              </p:ext>
            </p:extLst>
          </p:nvPr>
        </p:nvGraphicFramePr>
        <p:xfrm>
          <a:off x="6672064" y="2331579"/>
          <a:ext cx="4857750" cy="2268996"/>
        </p:xfrm>
        <a:graphic>
          <a:graphicData uri="http://schemas.openxmlformats.org/drawingml/2006/table">
            <a:tbl>
              <a:tblPr/>
              <a:tblGrid>
                <a:gridCol w="2097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607"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Entre 0 y $830.000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175"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Entre $831.000 y $1.500.000.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07"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Más de $1´500.000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07"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NS/NR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19 Gráfico"/>
          <p:cNvGraphicFramePr/>
          <p:nvPr>
            <p:extLst>
              <p:ext uri="{D42A27DB-BD31-4B8C-83A1-F6EECF244321}">
                <p14:modId xmlns:p14="http://schemas.microsoft.com/office/powerpoint/2010/main" val="4289281845"/>
              </p:ext>
            </p:extLst>
          </p:nvPr>
        </p:nvGraphicFramePr>
        <p:xfrm>
          <a:off x="8630042" y="1612378"/>
          <a:ext cx="3974192" cy="370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fangulo\OneDrive - Centro Nacional de Consultoria\!!Felipe_Teletrabajo\Bogota-Aprende en casa\Iconos\money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18" y="1340768"/>
            <a:ext cx="1014164" cy="10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3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838376" y="507538"/>
            <a:ext cx="4515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prstClr val="black"/>
                </a:solidFill>
              </a:rPr>
              <a:t>19. </a:t>
            </a:r>
            <a:r>
              <a:rPr lang="es-CO" sz="2000" dirty="0">
                <a:solidFill>
                  <a:prstClr val="black"/>
                </a:solidFill>
              </a:rPr>
              <a:t>El rango de ingresos que recibieron  en su hogar el mes pasado se encuentra: </a:t>
            </a:r>
            <a:endParaRPr lang="es-CO" sz="1600" dirty="0">
              <a:solidFill>
                <a:prstClr val="black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894768" y="6021288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812779"/>
              </p:ext>
            </p:extLst>
          </p:nvPr>
        </p:nvGraphicFramePr>
        <p:xfrm>
          <a:off x="5044216" y="6164875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fangulo\OneDrive - Centro Nacional de Consultoria\!!Felipe_Teletrabajo\Bogota-Aprende en casa\Iconos\money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46" y="403784"/>
            <a:ext cx="1014164" cy="10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F0636DD-3957-441D-9F43-0448248C4E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929610"/>
              </p:ext>
            </p:extLst>
          </p:nvPr>
        </p:nvGraphicFramePr>
        <p:xfrm>
          <a:off x="1458033" y="1766249"/>
          <a:ext cx="9293900" cy="406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90486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4869368" y="5564088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953772"/>
              </p:ext>
            </p:extLst>
          </p:nvPr>
        </p:nvGraphicFramePr>
        <p:xfrm>
          <a:off x="5004911" y="5589550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1988240" y="892225"/>
            <a:ext cx="8201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18. </a:t>
            </a:r>
            <a:r>
              <a:rPr lang="es-CO" dirty="0">
                <a:solidFill>
                  <a:prstClr val="black"/>
                </a:solidFill>
              </a:rPr>
              <a:t>Usted </a:t>
            </a:r>
            <a:r>
              <a:rPr lang="es-CO" b="1" dirty="0">
                <a:solidFill>
                  <a:prstClr val="black"/>
                </a:solidFill>
              </a:rPr>
              <a:t>¿A qué se dedica? 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159618"/>
              </p:ext>
            </p:extLst>
          </p:nvPr>
        </p:nvGraphicFramePr>
        <p:xfrm>
          <a:off x="-1362" y="2206172"/>
          <a:ext cx="10544175" cy="238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93094"/>
              </p:ext>
            </p:extLst>
          </p:nvPr>
        </p:nvGraphicFramePr>
        <p:xfrm>
          <a:off x="1619318" y="4595173"/>
          <a:ext cx="8896284" cy="437654"/>
        </p:xfrm>
        <a:graphic>
          <a:graphicData uri="http://schemas.openxmlformats.org/drawingml/2006/table">
            <a:tbl>
              <a:tblPr/>
              <a:tblGrid>
                <a:gridCol w="1482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2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2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6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Trabajar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Exclusivamente al hogar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Trabajar y estudiar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Estudiar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Desempleado (a)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Pensionado (a)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C:\Users\fangulo\OneDrive - Centro Nacional de Consultoria\!!Felipe_Teletrabajo\Bogota-Aprende en casa\Iconos\suitcas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47" y="1338875"/>
            <a:ext cx="1023392" cy="10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141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995420"/>
              </p:ext>
            </p:extLst>
          </p:nvPr>
        </p:nvGraphicFramePr>
        <p:xfrm>
          <a:off x="2567608" y="2120901"/>
          <a:ext cx="6994979" cy="238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9491"/>
              </p:ext>
            </p:extLst>
          </p:nvPr>
        </p:nvGraphicFramePr>
        <p:xfrm>
          <a:off x="2809950" y="4495388"/>
          <a:ext cx="6435652" cy="497205"/>
        </p:xfrm>
        <a:graphic>
          <a:graphicData uri="http://schemas.openxmlformats.org/drawingml/2006/table">
            <a:tbl>
              <a:tblPr/>
              <a:tblGrid>
                <a:gridCol w="160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6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Mulato(a), (afrodescendiente)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Indígena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Negro(a)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Ninguno de los anteriores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4869368" y="5564088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61895"/>
              </p:ext>
            </p:extLst>
          </p:nvPr>
        </p:nvGraphicFramePr>
        <p:xfrm>
          <a:off x="5004911" y="5589550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Encuestados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1995225" y="564326"/>
            <a:ext cx="8201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21. </a:t>
            </a:r>
            <a:r>
              <a:rPr lang="es-CO" dirty="0">
                <a:solidFill>
                  <a:prstClr val="black"/>
                </a:solidFill>
              </a:rPr>
              <a:t>De acuerdo con su cultura, pueblo o rasgos físicos, usted es o se reconoce como:</a:t>
            </a:r>
          </a:p>
        </p:txBody>
      </p:sp>
    </p:spTree>
    <p:extLst>
      <p:ext uri="{BB962C8B-B14F-4D97-AF65-F5344CB8AC3E}">
        <p14:creationId xmlns:p14="http://schemas.microsoft.com/office/powerpoint/2010/main" val="4067620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454995" y="2628452"/>
            <a:ext cx="70023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OTROS INDICADORES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37457" y="5845631"/>
            <a:ext cx="2833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5B02B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YoMeQuedoEnCasa</a:t>
            </a:r>
          </a:p>
        </p:txBody>
      </p:sp>
    </p:spTree>
    <p:extLst>
      <p:ext uri="{BB962C8B-B14F-4D97-AF65-F5344CB8AC3E}">
        <p14:creationId xmlns:p14="http://schemas.microsoft.com/office/powerpoint/2010/main" val="17238692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995225" y="605390"/>
            <a:ext cx="8201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prstClr val="black"/>
                </a:solidFill>
              </a:rPr>
              <a:t>Uso de internet en el estudio y la realización de tareas</a:t>
            </a:r>
            <a:endParaRPr lang="es-CO" sz="2400" dirty="0">
              <a:solidFill>
                <a:prstClr val="black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D60AEF1-1684-42D6-80A6-B49211BFB7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489841"/>
              </p:ext>
            </p:extLst>
          </p:nvPr>
        </p:nvGraphicFramePr>
        <p:xfrm>
          <a:off x="509666" y="1678897"/>
          <a:ext cx="11152682" cy="464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912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995225" y="605390"/>
            <a:ext cx="8201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prstClr val="black"/>
                </a:solidFill>
              </a:rPr>
              <a:t>Uso de internet en el estudio y la realización de tareas</a:t>
            </a:r>
            <a:endParaRPr lang="es-CO" sz="2400" dirty="0">
              <a:solidFill>
                <a:prstClr val="black"/>
              </a:solidFill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4773AFC-C12D-41C7-9794-B2E7B75EC1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597711"/>
              </p:ext>
            </p:extLst>
          </p:nvPr>
        </p:nvGraphicFramePr>
        <p:xfrm>
          <a:off x="715618" y="1470991"/>
          <a:ext cx="10760766" cy="45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91828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995225" y="605390"/>
            <a:ext cx="8201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prstClr val="black"/>
                </a:solidFill>
              </a:rPr>
              <a:t>Percepción de la utilidad del material y las herramientas enviados por los profesores</a:t>
            </a:r>
            <a:endParaRPr lang="es-CO" sz="2400" dirty="0">
              <a:solidFill>
                <a:prstClr val="black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E99A25A-A983-4ACF-8ECA-6D2F6604E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861728"/>
              </p:ext>
            </p:extLst>
          </p:nvPr>
        </p:nvGraphicFramePr>
        <p:xfrm>
          <a:off x="1573514" y="1815384"/>
          <a:ext cx="9044971" cy="38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73491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52464" y="467237"/>
            <a:ext cx="926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prstClr val="black"/>
                </a:solidFill>
              </a:rPr>
              <a:t>Condiciones económicas del hogar durante la cuarentena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883338" y="6283858"/>
            <a:ext cx="2420432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E5CC71E-6F1E-4885-A23C-CDFC12A13606}"/>
              </a:ext>
            </a:extLst>
          </p:cNvPr>
          <p:cNvGraphicFramePr>
            <a:graphicFrameLocks/>
          </p:cNvGraphicFramePr>
          <p:nvPr/>
        </p:nvGraphicFramePr>
        <p:xfrm>
          <a:off x="1911298" y="1219197"/>
          <a:ext cx="8364511" cy="5079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61282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6707747-04BB-4B17-98D9-7E4D273EFF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574709"/>
              </p:ext>
            </p:extLst>
          </p:nvPr>
        </p:nvGraphicFramePr>
        <p:xfrm>
          <a:off x="362261" y="1647961"/>
          <a:ext cx="11467476" cy="464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9 Rectángulo">
            <a:extLst>
              <a:ext uri="{FF2B5EF4-FFF2-40B4-BE49-F238E27FC236}">
                <a16:creationId xmlns:a16="http://schemas.microsoft.com/office/drawing/2014/main" id="{0C46F0E6-30BB-42D7-B0E0-BDA93B9823DD}"/>
              </a:ext>
            </a:extLst>
          </p:cNvPr>
          <p:cNvSpPr/>
          <p:nvPr/>
        </p:nvSpPr>
        <p:spPr>
          <a:xfrm>
            <a:off x="1995225" y="354783"/>
            <a:ext cx="8201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prstClr val="black"/>
                </a:solidFill>
              </a:rPr>
              <a:t>Dificultades que se han presentado en los hogares y su relación con las condiciones económicas del hogar</a:t>
            </a:r>
            <a:endParaRPr lang="es-CO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5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10;g84128445ba_2_4">
            <a:extLst>
              <a:ext uri="{FF2B5EF4-FFF2-40B4-BE49-F238E27FC236}">
                <a16:creationId xmlns:a16="http://schemas.microsoft.com/office/drawing/2014/main" id="{A7EFB4F2-2621-492D-8472-77DDFC3D3C84}"/>
              </a:ext>
            </a:extLst>
          </p:cNvPr>
          <p:cNvSpPr/>
          <p:nvPr/>
        </p:nvSpPr>
        <p:spPr>
          <a:xfrm>
            <a:off x="1878149" y="513286"/>
            <a:ext cx="84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000" dirty="0">
                <a:solidFill>
                  <a:schemeClr val="dk1"/>
                </a:solidFill>
                <a:latin typeface="Poppins"/>
                <a:cs typeface="Poppins"/>
              </a:rPr>
              <a:t>¿Cuántos niños, niñas, adolescentes y jóvenes en edad escolar viven en su hogar?</a:t>
            </a:r>
          </a:p>
          <a:p>
            <a:pPr algn="ctr"/>
            <a:r>
              <a:rPr lang="es-CO" sz="2000" b="1" i="1" dirty="0">
                <a:solidFill>
                  <a:schemeClr val="dk1"/>
                </a:solidFill>
                <a:latin typeface="Poppins"/>
                <a:cs typeface="Poppins"/>
              </a:rPr>
              <a:t>Estratos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1300F52-1F52-4A62-8829-BCECC9090745}"/>
              </a:ext>
            </a:extLst>
          </p:cNvPr>
          <p:cNvGraphicFramePr>
            <a:graphicFrameLocks/>
          </p:cNvGraphicFramePr>
          <p:nvPr/>
        </p:nvGraphicFramePr>
        <p:xfrm>
          <a:off x="954258" y="1944858"/>
          <a:ext cx="10283483" cy="385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37561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>
            <a:extLst>
              <a:ext uri="{FF2B5EF4-FFF2-40B4-BE49-F238E27FC236}">
                <a16:creationId xmlns:a16="http://schemas.microsoft.com/office/drawing/2014/main" id="{0C46F0E6-30BB-42D7-B0E0-BDA93B9823DD}"/>
              </a:ext>
            </a:extLst>
          </p:cNvPr>
          <p:cNvSpPr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2400" b="1">
                <a:latin typeface="+mj-lt"/>
                <a:ea typeface="+mj-ea"/>
                <a:cs typeface="+mj-cs"/>
              </a:rPr>
              <a:t>Dificultades que se han presentado en los hogares y su relación con las condiciones económicas del hogar</a:t>
            </a:r>
            <a:endParaRPr lang="es-CO" sz="24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13A322C-6176-4810-8644-240A015493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472379"/>
              </p:ext>
            </p:extLst>
          </p:nvPr>
        </p:nvGraphicFramePr>
        <p:xfrm>
          <a:off x="357809" y="1600201"/>
          <a:ext cx="1147638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914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238825" y="2928255"/>
            <a:ext cx="3008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GRACIAS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37457" y="5845631"/>
            <a:ext cx="2833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5B02B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YoMeQuedoEnCasa</a:t>
            </a:r>
          </a:p>
        </p:txBody>
      </p:sp>
    </p:spTree>
    <p:extLst>
      <p:ext uri="{BB962C8B-B14F-4D97-AF65-F5344CB8AC3E}">
        <p14:creationId xmlns:p14="http://schemas.microsoft.com/office/powerpoint/2010/main" val="12097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6">
            <a:extLst>
              <a:ext uri="{FF2B5EF4-FFF2-40B4-BE49-F238E27FC236}">
                <a16:creationId xmlns:a16="http://schemas.microsoft.com/office/drawing/2014/main" id="{D5E9168D-3E8C-4636-AAC5-147234847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07935"/>
              </p:ext>
            </p:extLst>
          </p:nvPr>
        </p:nvGraphicFramePr>
        <p:xfrm>
          <a:off x="3590925" y="3969032"/>
          <a:ext cx="3928373" cy="1783072"/>
        </p:xfrm>
        <a:graphic>
          <a:graphicData uri="http://schemas.openxmlformats.org/drawingml/2006/table">
            <a:tbl>
              <a:tblPr/>
              <a:tblGrid>
                <a:gridCol w="2084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768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Colegio público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68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Colegio privado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768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Colegio en concesión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68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Instituto de validación 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Group 6">
            <a:extLst>
              <a:ext uri="{FF2B5EF4-FFF2-40B4-BE49-F238E27FC236}">
                <a16:creationId xmlns:a16="http://schemas.microsoft.com/office/drawing/2014/main" id="{D5E9168D-3E8C-4636-AAC5-147234847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607122"/>
              </p:ext>
            </p:extLst>
          </p:nvPr>
        </p:nvGraphicFramePr>
        <p:xfrm>
          <a:off x="933450" y="3634956"/>
          <a:ext cx="1819275" cy="3040380"/>
        </p:xfrm>
        <a:graphic>
          <a:graphicData uri="http://schemas.openxmlformats.org/drawingml/2006/table">
            <a:tbl>
              <a:tblPr/>
              <a:tblGrid>
                <a:gridCol w="110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51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Prescolar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51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Primero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51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Segundo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51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Tercero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51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Cuarto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51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Quinto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51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Sexto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51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Séptimo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051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Octavo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051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Noveno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51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Décimo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51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Undécimo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367774" y="306799"/>
            <a:ext cx="3621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3.1.</a:t>
            </a:r>
            <a:r>
              <a:rPr lang="es-CO" dirty="0">
                <a:solidFill>
                  <a:prstClr val="black"/>
                </a:solidFill>
              </a:rPr>
              <a:t> Jornada en la que estudia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3367375" y="3603537"/>
            <a:ext cx="0" cy="260644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6218339" y="1629523"/>
            <a:ext cx="2906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3.2</a:t>
            </a:r>
            <a:r>
              <a:rPr lang="es-CO" dirty="0">
                <a:solidFill>
                  <a:prstClr val="black"/>
                </a:solidFill>
              </a:rPr>
              <a:t>. Urbano o rural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724535" y="3169847"/>
            <a:ext cx="1081976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177149" y="3224680"/>
            <a:ext cx="3621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3.3</a:t>
            </a:r>
            <a:r>
              <a:rPr lang="es-CO" dirty="0">
                <a:solidFill>
                  <a:prstClr val="black"/>
                </a:solidFill>
              </a:rPr>
              <a:t>. Curso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3897758" y="3224680"/>
            <a:ext cx="3621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3.4.</a:t>
            </a:r>
            <a:r>
              <a:rPr lang="es-CO" dirty="0">
                <a:solidFill>
                  <a:prstClr val="black"/>
                </a:solidFill>
              </a:rPr>
              <a:t> Tipo de colegio</a:t>
            </a:r>
          </a:p>
        </p:txBody>
      </p:sp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val="1678893271"/>
              </p:ext>
            </p:extLst>
          </p:nvPr>
        </p:nvGraphicFramePr>
        <p:xfrm>
          <a:off x="5649459" y="3841735"/>
          <a:ext cx="2210099" cy="295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Rectángulo redondeado"/>
          <p:cNvSpPr/>
          <p:nvPr/>
        </p:nvSpPr>
        <p:spPr>
          <a:xfrm>
            <a:off x="2076450" y="3584487"/>
            <a:ext cx="695325" cy="3102063"/>
          </a:xfrm>
          <a:prstGeom prst="roundRect">
            <a:avLst/>
          </a:prstGeom>
          <a:noFill/>
          <a:ln w="19050"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61638"/>
              </p:ext>
            </p:extLst>
          </p:nvPr>
        </p:nvGraphicFramePr>
        <p:xfrm>
          <a:off x="4647760" y="6085236"/>
          <a:ext cx="212153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Base:</a:t>
                      </a:r>
                      <a:r>
                        <a:rPr lang="es-CO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100" b="0" baseline="0" dirty="0">
                          <a:solidFill>
                            <a:schemeClr val="tx1"/>
                          </a:solidFill>
                        </a:rPr>
                        <a:t>Total Estudiantes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1.598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407621"/>
              </p:ext>
            </p:extLst>
          </p:nvPr>
        </p:nvGraphicFramePr>
        <p:xfrm>
          <a:off x="165055" y="600074"/>
          <a:ext cx="8106804" cy="1889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182808"/>
              </p:ext>
            </p:extLst>
          </p:nvPr>
        </p:nvGraphicFramePr>
        <p:xfrm>
          <a:off x="1562101" y="2453082"/>
          <a:ext cx="3250407" cy="436245"/>
        </p:xfrm>
        <a:graphic>
          <a:graphicData uri="http://schemas.openxmlformats.org/drawingml/2006/table">
            <a:tbl>
              <a:tblPr/>
              <a:tblGrid>
                <a:gridCol w="1083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Mañana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Tarde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Única</a:t>
                      </a:r>
                      <a:r>
                        <a:rPr lang="es-CO" sz="1400" b="0" i="0" u="none" strike="noStrike" baseline="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/ completa</a:t>
                      </a:r>
                      <a:endParaRPr lang="es-CO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28 Gráfico"/>
          <p:cNvGraphicFramePr/>
          <p:nvPr>
            <p:extLst>
              <p:ext uri="{D42A27DB-BD31-4B8C-83A1-F6EECF244321}">
                <p14:modId xmlns:p14="http://schemas.microsoft.com/office/powerpoint/2010/main" val="1483950909"/>
              </p:ext>
            </p:extLst>
          </p:nvPr>
        </p:nvGraphicFramePr>
        <p:xfrm>
          <a:off x="8804237" y="753108"/>
          <a:ext cx="1940897" cy="217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29 Elipse"/>
          <p:cNvSpPr/>
          <p:nvPr/>
        </p:nvSpPr>
        <p:spPr>
          <a:xfrm>
            <a:off x="9129985" y="1175600"/>
            <a:ext cx="1277178" cy="1277178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30 CuadroTexto"/>
          <p:cNvSpPr txBox="1"/>
          <p:nvPr/>
        </p:nvSpPr>
        <p:spPr>
          <a:xfrm>
            <a:off x="9739999" y="572565"/>
            <a:ext cx="120052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Rural </a:t>
            </a:r>
            <a:r>
              <a:rPr lang="es-CO" sz="3600" dirty="0">
                <a:solidFill>
                  <a:srgbClr val="820000"/>
                </a:solidFill>
              </a:rPr>
              <a:t>6</a:t>
            </a:r>
            <a:r>
              <a:rPr lang="es-CO" sz="2000" dirty="0">
                <a:solidFill>
                  <a:srgbClr val="820000"/>
                </a:solidFill>
              </a:rPr>
              <a:t>%</a:t>
            </a:r>
          </a:p>
        </p:txBody>
      </p:sp>
      <p:sp>
        <p:nvSpPr>
          <p:cNvPr id="32" name="29 CuadroTexto">
            <a:extLst>
              <a:ext uri="{FF2B5EF4-FFF2-40B4-BE49-F238E27FC236}">
                <a16:creationId xmlns:a16="http://schemas.microsoft.com/office/drawing/2014/main" id="{8DF93B89-4000-4D32-9540-AC868BC91949}"/>
              </a:ext>
            </a:extLst>
          </p:cNvPr>
          <p:cNvSpPr txBox="1"/>
          <p:nvPr/>
        </p:nvSpPr>
        <p:spPr>
          <a:xfrm>
            <a:off x="10616037" y="1403958"/>
            <a:ext cx="966931" cy="887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Urbano</a:t>
            </a:r>
          </a:p>
          <a:p>
            <a:pPr>
              <a:lnSpc>
                <a:spcPts val="3000"/>
              </a:lnSpc>
            </a:pPr>
            <a:r>
              <a:rPr lang="es-CO" sz="3600" dirty="0">
                <a:solidFill>
                  <a:schemeClr val="bg1">
                    <a:lumMod val="50000"/>
                  </a:schemeClr>
                </a:solidFill>
              </a:rPr>
              <a:t>91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33" name="29 CuadroTexto">
            <a:extLst>
              <a:ext uri="{FF2B5EF4-FFF2-40B4-BE49-F238E27FC236}">
                <a16:creationId xmlns:a16="http://schemas.microsoft.com/office/drawing/2014/main" id="{B5D51930-3F10-43DE-9CEC-931189F56499}"/>
              </a:ext>
            </a:extLst>
          </p:cNvPr>
          <p:cNvSpPr txBox="1"/>
          <p:nvPr/>
        </p:nvSpPr>
        <p:spPr>
          <a:xfrm>
            <a:off x="8668161" y="563406"/>
            <a:ext cx="10583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CO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Ns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s-CO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Nr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cxnSp>
        <p:nvCxnSpPr>
          <p:cNvPr id="34" name="33 Conector recto"/>
          <p:cNvCxnSpPr/>
          <p:nvPr/>
        </p:nvCxnSpPr>
        <p:spPr>
          <a:xfrm>
            <a:off x="7743403" y="3603537"/>
            <a:ext cx="0" cy="260644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34 Gráfico"/>
          <p:cNvGraphicFramePr/>
          <p:nvPr>
            <p:extLst>
              <p:ext uri="{D42A27DB-BD31-4B8C-83A1-F6EECF244321}">
                <p14:modId xmlns:p14="http://schemas.microsoft.com/office/powerpoint/2010/main" val="2291809450"/>
              </p:ext>
            </p:extLst>
          </p:nvPr>
        </p:nvGraphicFramePr>
        <p:xfrm>
          <a:off x="9466117" y="3964669"/>
          <a:ext cx="2354812" cy="170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36 Rectángulo redondeado"/>
          <p:cNvSpPr/>
          <p:nvPr/>
        </p:nvSpPr>
        <p:spPr>
          <a:xfrm>
            <a:off x="9499982" y="5699746"/>
            <a:ext cx="1210216" cy="2871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22653"/>
              </p:ext>
            </p:extLst>
          </p:nvPr>
        </p:nvGraphicFramePr>
        <p:xfrm>
          <a:off x="9625261" y="5690049"/>
          <a:ext cx="1132523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*Base:</a:t>
                      </a:r>
                      <a:endParaRPr lang="es-C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1.528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38 Rectángulo"/>
          <p:cNvSpPr/>
          <p:nvPr/>
        </p:nvSpPr>
        <p:spPr>
          <a:xfrm>
            <a:off x="8037101" y="5968555"/>
            <a:ext cx="3062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dirty="0"/>
              <a:t> *BASE: Estudiantes que están estudiando dese casa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7779804" y="4260731"/>
            <a:ext cx="1786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dirty="0">
                <a:solidFill>
                  <a:prstClr val="black"/>
                </a:solidFill>
              </a:rPr>
              <a:t> 4.2 ¿Cuántas horas del día se dedican a estudiar? 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10539837" y="4749487"/>
            <a:ext cx="1491171" cy="74295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lnSpc>
                <a:spcPts val="2400"/>
              </a:lnSpc>
            </a:pPr>
            <a:r>
              <a:rPr lang="es-CO" sz="4400" b="1">
                <a:solidFill>
                  <a:srgbClr val="F79646"/>
                </a:solidFill>
              </a:rPr>
              <a:t>5,2</a:t>
            </a:r>
            <a:endParaRPr lang="es-CO" sz="4400" b="1" dirty="0">
              <a:solidFill>
                <a:srgbClr val="F79646"/>
              </a:solidFill>
            </a:endParaRPr>
          </a:p>
          <a:p>
            <a:pPr>
              <a:lnSpc>
                <a:spcPts val="2400"/>
              </a:lnSpc>
            </a:pPr>
            <a:r>
              <a:rPr lang="es-CO" sz="2400" b="1" dirty="0">
                <a:solidFill>
                  <a:srgbClr val="F79646"/>
                </a:solidFill>
              </a:rPr>
              <a:t>Promedio</a:t>
            </a:r>
            <a:endParaRPr lang="es-CO" sz="4400" b="1" dirty="0">
              <a:solidFill>
                <a:srgbClr val="F79646"/>
              </a:solidFill>
            </a:endParaRPr>
          </a:p>
        </p:txBody>
      </p:sp>
      <p:cxnSp>
        <p:nvCxnSpPr>
          <p:cNvPr id="42" name="41 Conector recto de flecha"/>
          <p:cNvCxnSpPr/>
          <p:nvPr/>
        </p:nvCxnSpPr>
        <p:spPr>
          <a:xfrm>
            <a:off x="0" y="813498"/>
            <a:ext cx="133669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42 Rectángulo"/>
          <p:cNvSpPr/>
          <p:nvPr/>
        </p:nvSpPr>
        <p:spPr>
          <a:xfrm>
            <a:off x="-38122" y="423714"/>
            <a:ext cx="1349594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r" fontAlgn="ctr">
              <a:defRPr/>
            </a:pP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Estudiantes</a:t>
            </a:r>
          </a:p>
        </p:txBody>
      </p:sp>
    </p:spTree>
    <p:extLst>
      <p:ext uri="{BB962C8B-B14F-4D97-AF65-F5344CB8AC3E}">
        <p14:creationId xmlns:p14="http://schemas.microsoft.com/office/powerpoint/2010/main" val="183266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7fd556541f_1_84"/>
          <p:cNvSpPr txBox="1"/>
          <p:nvPr/>
        </p:nvSpPr>
        <p:spPr>
          <a:xfrm>
            <a:off x="1938997" y="246184"/>
            <a:ext cx="8314006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000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es-CO" dirty="0"/>
              <a:t>¿Cuántos de ellos están matriculados y asisten regularmente a una institución educativa?</a:t>
            </a:r>
          </a:p>
          <a:p>
            <a:r>
              <a:rPr lang="es-CO" b="1" i="1" dirty="0"/>
              <a:t>Estratos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7C8065C-E2B7-428B-8E82-D21302245E77}"/>
              </a:ext>
            </a:extLst>
          </p:cNvPr>
          <p:cNvGraphicFramePr>
            <a:graphicFrameLocks/>
          </p:cNvGraphicFramePr>
          <p:nvPr/>
        </p:nvGraphicFramePr>
        <p:xfrm>
          <a:off x="1165273" y="1519312"/>
          <a:ext cx="9861453" cy="4304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834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84128445ba_2_4"/>
          <p:cNvSpPr/>
          <p:nvPr/>
        </p:nvSpPr>
        <p:spPr>
          <a:xfrm>
            <a:off x="1878149" y="513286"/>
            <a:ext cx="84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s-CO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¿Cuántos de ellos están matriculados y asisten regularmente a una institución educativa?</a:t>
            </a:r>
            <a:endParaRPr sz="2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19E8CCD-AEBE-4868-BE21-EE36BC04EA77}"/>
              </a:ext>
            </a:extLst>
          </p:cNvPr>
          <p:cNvGraphicFramePr>
            <a:graphicFrameLocks/>
          </p:cNvGraphicFramePr>
          <p:nvPr/>
        </p:nvGraphicFramePr>
        <p:xfrm>
          <a:off x="2053882" y="1463041"/>
          <a:ext cx="7990449" cy="440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9445C066DBEB742A95E02D9B95101DB" ma:contentTypeVersion="10" ma:contentTypeDescription="Crear nuevo documento." ma:contentTypeScope="" ma:versionID="2ceb3df9d9cbe97eb1849c95b0c72b5c">
  <xsd:schema xmlns:xsd="http://www.w3.org/2001/XMLSchema" xmlns:xs="http://www.w3.org/2001/XMLSchema" xmlns:p="http://schemas.microsoft.com/office/2006/metadata/properties" xmlns:ns3="1035972b-4b2d-4a0a-a785-d0d419ed35cf" xmlns:ns4="3797c3b7-e4ee-4a83-929b-e0fd309f91f2" targetNamespace="http://schemas.microsoft.com/office/2006/metadata/properties" ma:root="true" ma:fieldsID="0d215b43d3fe5a2cf5c44ec1e9bb77f7" ns3:_="" ns4:_="">
    <xsd:import namespace="1035972b-4b2d-4a0a-a785-d0d419ed35cf"/>
    <xsd:import namespace="3797c3b7-e4ee-4a83-929b-e0fd309f91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5972b-4b2d-4a0a-a785-d0d419ed35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97c3b7-e4ee-4a83-929b-e0fd309f91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3C4EAD-8903-4CC7-9B22-8EB7A76CEA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CCE45B-64C7-44ED-99C2-4166C284B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35972b-4b2d-4a0a-a785-d0d419ed35cf"/>
    <ds:schemaRef ds:uri="3797c3b7-e4ee-4a83-929b-e0fd309f91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D7C8BA-E865-4602-B66D-913E91BDDFB8}">
  <ds:schemaRefs>
    <ds:schemaRef ds:uri="http://schemas.openxmlformats.org/package/2006/metadata/core-properties"/>
    <ds:schemaRef ds:uri="1035972b-4b2d-4a0a-a785-d0d419ed35cf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3797c3b7-e4ee-4a83-929b-e0fd309f91f2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5689</TotalTime>
  <Words>3060</Words>
  <Application>Microsoft Office PowerPoint</Application>
  <PresentationFormat>Panorámica</PresentationFormat>
  <Paragraphs>526</Paragraphs>
  <Slides>61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61</vt:i4>
      </vt:variant>
    </vt:vector>
  </HeadingPairs>
  <TitlesOfParts>
    <vt:vector size="72" baseType="lpstr">
      <vt:lpstr>Arial</vt:lpstr>
      <vt:lpstr>Calibri</vt:lpstr>
      <vt:lpstr>Calibri Light</vt:lpstr>
      <vt:lpstr>Franklin Gothic Book</vt:lpstr>
      <vt:lpstr>Poppins</vt:lpstr>
      <vt:lpstr>Tema de Office</vt:lpstr>
      <vt:lpstr>2_Diseño personalizado</vt:lpstr>
      <vt:lpstr>1_Diseño personalizado</vt:lpstr>
      <vt:lpstr>3_Diseño personalizado</vt:lpstr>
      <vt:lpstr>4_Diseño personalizado</vt:lpstr>
      <vt:lpstr>5_Diseño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Gisela Castrillón</dc:creator>
  <cp:lastModifiedBy>Gisela Castrillón</cp:lastModifiedBy>
  <cp:revision>9</cp:revision>
  <dcterms:created xsi:type="dcterms:W3CDTF">2020-04-30T18:43:34Z</dcterms:created>
  <dcterms:modified xsi:type="dcterms:W3CDTF">2020-05-04T17:32:59Z</dcterms:modified>
</cp:coreProperties>
</file>