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5.xml"/>
  <Override ContentType="application/vnd.ms-office.chartcolorstyle+xml" PartName="/ppt/charts/colors70.xml"/>
  <Override ContentType="application/vnd.ms-office.chartcolorstyle+xml" PartName="/ppt/charts/colors37.xml"/>
  <Override ContentType="application/vnd.ms-office.chartcolorstyle+xml" PartName="/ppt/charts/colors62.xml"/>
  <Override ContentType="application/vnd.ms-office.chartcolorstyle+xml" PartName="/ppt/charts/colors54.xml"/>
  <Override ContentType="application/vnd.ms-office.chartcolorstyle+xml" PartName="/ppt/charts/colors8.xml"/>
  <Override ContentType="application/vnd.ms-office.chartcolorstyle+xml" PartName="/ppt/charts/colors11.xml"/>
  <Override ContentType="application/vnd.ms-office.chartcolorstyle+xml" PartName="/ppt/charts/colors61.xml"/>
  <Override ContentType="application/vnd.ms-office.chartcolorstyle+xml" PartName="/ppt/charts/colors28.xml"/>
  <Override ContentType="application/vnd.ms-office.chartcolorstyle+xml" PartName="/ppt/charts/colors19.xml"/>
  <Override ContentType="application/vnd.ms-office.chartcolorstyle+xml" PartName="/ppt/charts/colors44.xml"/>
  <Override ContentType="application/vnd.ms-office.chartcolorstyle+xml" PartName="/ppt/charts/colors71.xml"/>
  <Override ContentType="application/vnd.ms-office.chartcolorstyle+xml" PartName="/ppt/charts/colors36.xml"/>
  <Override ContentType="application/vnd.ms-office.chartcolorstyle+xml" PartName="/ppt/charts/colors18.xml"/>
  <Override ContentType="application/vnd.ms-office.chartcolorstyle+xml" PartName="/ppt/charts/colors10.xml"/>
  <Override ContentType="application/vnd.ms-office.chartcolorstyle+xml" PartName="/ppt/charts/colors79.xml"/>
  <Override ContentType="application/vnd.ms-office.chartcolorstyle+xml" PartName="/ppt/charts/colors9.xml"/>
  <Override ContentType="application/vnd.ms-office.chartcolorstyle+xml" PartName="/ppt/charts/colors27.xml"/>
  <Override ContentType="application/vnd.ms-office.chartcolorstyle+xml" PartName="/ppt/charts/colors53.xml"/>
  <Override ContentType="application/vnd.ms-office.chartcolorstyle+xml" PartName="/ppt/charts/colors26.xml"/>
  <Override ContentType="application/vnd.ms-office.chartcolorstyle+xml" PartName="/ppt/charts/colors69.xml"/>
  <Override ContentType="application/vnd.ms-office.chartcolorstyle+xml" PartName="/ppt/charts/colors56.xml"/>
  <Override ContentType="application/vnd.ms-office.chartcolorstyle+xml" PartName="/ppt/charts/colors6.xml"/>
  <Override ContentType="application/vnd.ms-office.chartcolorstyle+xml" PartName="/ppt/charts/colors73.xml"/>
  <Override ContentType="application/vnd.ms-office.chartcolorstyle+xml" PartName="/ppt/charts/colors72.xml"/>
  <Override ContentType="application/vnd.ms-office.chartcolorstyle+xml" PartName="/ppt/charts/colors86.xml"/>
  <Override ContentType="application/vnd.ms-office.chartcolorstyle+xml" PartName="/ppt/charts/colors30.xml"/>
  <Override ContentType="application/vnd.ms-office.chartcolorstyle+xml" PartName="/ppt/charts/colors43.xml"/>
  <Override ContentType="application/vnd.ms-office.chartcolorstyle+xml" PartName="/ppt/charts/colors39.xml"/>
  <Override ContentType="application/vnd.ms-office.chartcolorstyle+xml" PartName="/ppt/charts/colors13.xml"/>
  <Override ContentType="application/vnd.ms-office.chartcolorstyle+xml" PartName="/ppt/charts/colors38.xml"/>
  <Override ContentType="application/vnd.ms-office.chartcolorstyle+xml" PartName="/ppt/charts/colors85.xml"/>
  <Override ContentType="application/vnd.ms-office.chartcolorstyle+xml" PartName="/ppt/charts/colors42.xml"/>
  <Override ContentType="application/vnd.ms-office.chartcolorstyle+xml" PartName="/ppt/charts/colors60.xml"/>
  <Override ContentType="application/vnd.ms-office.chartcolorstyle+xml" PartName="/ppt/charts/colors7.xml"/>
  <Override ContentType="application/vnd.ms-office.chartcolorstyle+xml" PartName="/ppt/charts/colors25.xml"/>
  <Override ContentType="application/vnd.ms-office.chartcolorstyle+xml" PartName="/ppt/charts/colors55.xml"/>
  <Override ContentType="application/vnd.ms-office.chartcolorstyle+xml" PartName="/ppt/charts/colors12.xml"/>
  <Override ContentType="application/vnd.ms-office.chartcolorstyle+xml" PartName="/ppt/charts/colors68.xml"/>
  <Override ContentType="application/vnd.ms-office.chartcolorstyle+xml" PartName="/ppt/charts/colors75.xml"/>
  <Override ContentType="application/vnd.ms-office.chartcolorstyle+xml" PartName="/ppt/charts/colors58.xml"/>
  <Override ContentType="application/vnd.ms-office.chartcolorstyle+xml" PartName="/ppt/charts/colors83.xml"/>
  <Override ContentType="application/vnd.ms-office.chartcolorstyle+xml" PartName="/ppt/charts/colors4.xml"/>
  <Override ContentType="application/vnd.ms-office.chartcolorstyle+xml" PartName="/ppt/charts/colors32.xml"/>
  <Override ContentType="application/vnd.ms-office.chartcolorstyle+xml" PartName="/ppt/charts/colors84.xml"/>
  <Override ContentType="application/vnd.ms-office.chartcolorstyle+xml" PartName="/ppt/charts/colors24.xml"/>
  <Override ContentType="application/vnd.ms-office.chartcolorstyle+xml" PartName="/ppt/charts/colors15.xml"/>
  <Override ContentType="application/vnd.ms-office.chartcolorstyle+xml" PartName="/ppt/charts/colors41.xml"/>
  <Override ContentType="application/vnd.ms-office.chartcolorstyle+xml" PartName="/ppt/charts/colors67.xml"/>
  <Override ContentType="application/vnd.ms-office.chartcolorstyle+xml" PartName="/ppt/charts/colors14.xml"/>
  <Override ContentType="application/vnd.ms-office.chartcolorstyle+xml" PartName="/ppt/charts/colors5.xml"/>
  <Override ContentType="application/vnd.ms-office.chartcolorstyle+xml" PartName="/ppt/charts/colors57.xml"/>
  <Override ContentType="application/vnd.ms-office.chartcolorstyle+xml" PartName="/ppt/charts/colors22.xml"/>
  <Override ContentType="application/vnd.ms-office.chartcolorstyle+xml" PartName="/ppt/charts/colors31.xml"/>
  <Override ContentType="application/vnd.ms-office.chartcolorstyle+xml" PartName="/ppt/charts/colors49.xml"/>
  <Override ContentType="application/vnd.ms-office.chartcolorstyle+xml" PartName="/ppt/charts/colors74.xml"/>
  <Override ContentType="application/vnd.ms-office.chartcolorstyle+xml" PartName="/ppt/charts/colors66.xml"/>
  <Override ContentType="application/vnd.ms-office.chartcolorstyle+xml" PartName="/ppt/charts/colors23.xml"/>
  <Override ContentType="application/vnd.ms-office.chartcolorstyle+xml" PartName="/ppt/charts/colors40.xml"/>
  <Override ContentType="application/vnd.ms-office.chartcolorstyle+xml" PartName="/ppt/charts/colors51.xml"/>
  <Override ContentType="application/vnd.ms-office.chartcolorstyle+xml" PartName="/ppt/charts/colors21.xml"/>
  <Override ContentType="application/vnd.ms-office.chartcolorstyle+xml" PartName="/ppt/charts/colors81.xml"/>
  <Override ContentType="application/vnd.ms-office.chartcolorstyle+xml" PartName="/ppt/charts/colors34.xml"/>
  <Override ContentType="application/vnd.ms-office.chartcolorstyle+xml" PartName="/ppt/charts/colors1.xml"/>
  <Override ContentType="application/vnd.ms-office.chartcolorstyle+xml" PartName="/ppt/charts/colors48.xml"/>
  <Override ContentType="application/vnd.ms-office.chartcolorstyle+xml" PartName="/ppt/charts/colors47.xml"/>
  <Override ContentType="application/vnd.ms-office.chartcolorstyle+xml" PartName="/ppt/charts/colors17.xml"/>
  <Override ContentType="application/vnd.ms-office.chartcolorstyle+xml" PartName="/ppt/charts/colors78.xml"/>
  <Override ContentType="application/vnd.ms-office.chartcolorstyle+xml" PartName="/ppt/charts/colors35.xml"/>
  <Override ContentType="application/vnd.ms-office.chartcolorstyle+xml" PartName="/ppt/charts/colors50.xml"/>
  <Override ContentType="application/vnd.ms-office.chartcolorstyle+xml" PartName="/ppt/charts/colors65.xml"/>
  <Override ContentType="application/vnd.ms-office.chartcolorstyle+xml" PartName="/ppt/charts/colors80.xml"/>
  <Override ContentType="application/vnd.ms-office.chartcolorstyle+xml" PartName="/ppt/charts/colors52.xml"/>
  <Override ContentType="application/vnd.ms-office.chartcolorstyle+xml" PartName="/ppt/charts/colors63.xml"/>
  <Override ContentType="application/vnd.ms-office.chartcolorstyle+xml" PartName="/ppt/charts/colors76.xml"/>
  <Override ContentType="application/vnd.ms-office.chartcolorstyle+xml" PartName="/ppt/charts/colors82.xml"/>
  <Override ContentType="application/vnd.ms-office.chartcolorstyle+xml" PartName="/ppt/charts/colors46.xml"/>
  <Override ContentType="application/vnd.ms-office.chartcolorstyle+xml" PartName="/ppt/charts/colors20.xml"/>
  <Override ContentType="application/vnd.ms-office.chartcolorstyle+xml" PartName="/ppt/charts/colors2.xml"/>
  <Override ContentType="application/vnd.ms-office.chartcolorstyle+xml" PartName="/ppt/charts/colors33.xml"/>
  <Override ContentType="application/vnd.ms-office.chartcolorstyle+xml" PartName="/ppt/charts/colors3.xml"/>
  <Override ContentType="application/vnd.ms-office.chartcolorstyle+xml" PartName="/ppt/charts/colors29.xml"/>
  <Override ContentType="application/vnd.ms-office.chartcolorstyle+xml" PartName="/ppt/charts/colors59.xml"/>
  <Override ContentType="application/vnd.ms-office.chartcolorstyle+xml" PartName="/ppt/charts/colors16.xml"/>
  <Override ContentType="application/vnd.ms-office.chartcolorstyle+xml" PartName="/ppt/charts/colors77.xml"/>
  <Override ContentType="application/vnd.ms-office.chartcolorstyle+xml" PartName="/ppt/charts/colors64.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68.xml"/>
  <Override ContentType="application/vnd.openxmlformats-officedocument.drawingml.chart+xml" PartName="/ppt/charts/chart25.xml"/>
  <Override ContentType="application/vnd.openxmlformats-officedocument.drawingml.chart+xml" PartName="/ppt/charts/chart104.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94.xml"/>
  <Override ContentType="application/vnd.openxmlformats-officedocument.drawingml.chart+xml" PartName="/ppt/charts/chart51.xml"/>
  <Override ContentType="application/vnd.openxmlformats-officedocument.drawingml.chart+xml" PartName="/ppt/charts/chart92.xml"/>
  <Override ContentType="application/vnd.openxmlformats-officedocument.drawingml.chart+xml" PartName="/ppt/charts/chart41.xml"/>
  <Override ContentType="application/vnd.openxmlformats-officedocument.drawingml.chart+xml" PartName="/ppt/charts/chart84.xml"/>
  <Override ContentType="application/vnd.openxmlformats-officedocument.drawingml.chart+xml" PartName="/ppt/charts/chart58.xml"/>
  <Override ContentType="application/vnd.openxmlformats-officedocument.drawingml.chart+xml" PartName="/ppt/charts/chart76.xml"/>
  <Override ContentType="application/vnd.openxmlformats-officedocument.drawingml.chart+xml" PartName="/ppt/charts/chart15.xml"/>
  <Override ContentType="application/vnd.openxmlformats-officedocument.drawingml.chart+xml" PartName="/ppt/charts/chart74.xml"/>
  <Override ContentType="application/vnd.openxmlformats-officedocument.drawingml.chart+xml" PartName="/ppt/charts/chart102.xml"/>
  <Override ContentType="application/vnd.openxmlformats-officedocument.drawingml.chart+xml" PartName="/ppt/charts/chart61.xml"/>
  <Override ContentType="application/vnd.openxmlformats-officedocument.drawingml.chart+xml" PartName="/ppt/charts/chart2.xml"/>
  <Override ContentType="application/vnd.openxmlformats-officedocument.drawingml.chart+xml" PartName="/ppt/charts/chart31.xml"/>
  <Override ContentType="application/vnd.openxmlformats-officedocument.drawingml.chart+xml" PartName="/ppt/charts/chart90.xml"/>
  <Override ContentType="application/vnd.openxmlformats-officedocument.drawingml.chart+xml" PartName="/ppt/charts/chart27.xml"/>
  <Override ContentType="application/vnd.openxmlformats-officedocument.drawingml.chart+xml" PartName="/ppt/charts/chart56.xml"/>
  <Override ContentType="application/vnd.openxmlformats-officedocument.drawingml.chart+xml" PartName="/ppt/charts/chart43.xml"/>
  <Override ContentType="application/vnd.openxmlformats-officedocument.drawingml.chart+xml" PartName="/ppt/charts/chart99.xml"/>
  <Override ContentType="application/vnd.openxmlformats-officedocument.drawingml.chart+xml" PartName="/ppt/charts/chart86.xml"/>
  <Override ContentType="application/vnd.openxmlformats-officedocument.drawingml.chart+xml" PartName="/ppt/charts/chart13.xml"/>
  <Override ContentType="application/vnd.openxmlformats-officedocument.drawingml.chart+xml" PartName="/ppt/charts/chart20.xml"/>
  <Override ContentType="application/vnd.openxmlformats-officedocument.drawingml.chart+xml" PartName="/ppt/charts/chart63.xml"/>
  <Override ContentType="application/vnd.openxmlformats-officedocument.drawingml.chart+xml" PartName="/ppt/charts/chart109.xml"/>
  <Override ContentType="application/vnd.openxmlformats-officedocument.drawingml.chart+xml" PartName="/ppt/charts/chart46.xml"/>
  <Override ContentType="application/vnd.openxmlformats-officedocument.drawingml.chart+xml" PartName="/ppt/charts/chart71.xml"/>
  <Override ContentType="application/vnd.openxmlformats-officedocument.drawingml.chart+xml" PartName="/ppt/charts/chart29.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97.xml"/>
  <Override ContentType="application/vnd.openxmlformats-officedocument.drawingml.chart+xml" PartName="/ppt/charts/chart89.xml"/>
  <Override ContentType="application/vnd.openxmlformats-officedocument.drawingml.chart+xml" PartName="/ppt/charts/chart11.xml"/>
  <Override ContentType="application/vnd.openxmlformats-officedocument.drawingml.chart+xml" PartName="/ppt/charts/chart100.xml"/>
  <Override ContentType="application/vnd.openxmlformats-officedocument.drawingml.chart+xml" PartName="/ppt/charts/chart54.xml"/>
  <Override ContentType="application/vnd.openxmlformats-officedocument.drawingml.chart+xml" PartName="/ppt/charts/chart80.xml"/>
  <Override ContentType="application/vnd.openxmlformats-officedocument.drawingml.chart+xml" PartName="/ppt/charts/chart82.xml"/>
  <Override ContentType="application/vnd.openxmlformats-officedocument.drawingml.chart+xml" PartName="/ppt/charts/chart107.xml"/>
  <Override ContentType="application/vnd.openxmlformats-officedocument.drawingml.chart+xml" PartName="/ppt/charts/chart6.xml"/>
  <Override ContentType="application/vnd.openxmlformats-officedocument.drawingml.chart+xml" PartName="/ppt/charts/chart18.xml"/>
  <Override ContentType="application/vnd.openxmlformats-officedocument.drawingml.chart+xml" PartName="/ppt/charts/chart48.xml"/>
  <Override ContentType="application/vnd.openxmlformats-officedocument.drawingml.chart+xml" PartName="/ppt/charts/chart65.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95.xml"/>
  <Override ContentType="application/vnd.openxmlformats-officedocument.drawingml.chart+xml" PartName="/ppt/charts/chart78.xml"/>
  <Override ContentType="application/vnd.openxmlformats-officedocument.drawingml.chart+xml" PartName="/ppt/charts/chart52.xml"/>
  <Override ContentType="application/vnd.openxmlformats-officedocument.drawingml.chart+xml" PartName="/ppt/charts/chart93.xml"/>
  <Override ContentType="application/vnd.openxmlformats-officedocument.drawingml.chart+xml" PartName="/ppt/charts/chart50.xml"/>
  <Override ContentType="application/vnd.openxmlformats-officedocument.drawingml.chart+xml" PartName="/ppt/charts/chart85.xml"/>
  <Override ContentType="application/vnd.openxmlformats-officedocument.drawingml.chart+xml" PartName="/ppt/charts/chart16.xml"/>
  <Override ContentType="application/vnd.openxmlformats-officedocument.drawingml.chart+xml" PartName="/ppt/charts/chart77.xml"/>
  <Override ContentType="application/vnd.openxmlformats-officedocument.drawingml.chart+xml" PartName="/ppt/charts/chart59.xml"/>
  <Override ContentType="application/vnd.openxmlformats-officedocument.drawingml.chart+xml" PartName="/ppt/charts/chart42.xml"/>
  <Override ContentType="application/vnd.openxmlformats-officedocument.drawingml.chart+xml" PartName="/ppt/charts/chart32.xml"/>
  <Override ContentType="application/vnd.openxmlformats-officedocument.drawingml.chart+xml" PartName="/ppt/charts/chart75.xml"/>
  <Override ContentType="application/vnd.openxmlformats-officedocument.drawingml.chart+xml" PartName="/ppt/charts/chart5.xml"/>
  <Override ContentType="application/vnd.openxmlformats-officedocument.drawingml.chart+xml" PartName="/ppt/charts/chart105.xml"/>
  <Override ContentType="application/vnd.openxmlformats-officedocument.drawingml.chart+xml" PartName="/ppt/charts/chart24.xml"/>
  <Override ContentType="application/vnd.openxmlformats-officedocument.drawingml.chart+xml" PartName="/ppt/charts/chart67.xml"/>
  <Override ContentType="application/vnd.openxmlformats-officedocument.drawingml.chart+xml" PartName="/ppt/charts/chart44.xml"/>
  <Override ContentType="application/vnd.openxmlformats-officedocument.drawingml.chart+xml" PartName="/ppt/charts/chart57.xml"/>
  <Override ContentType="application/vnd.openxmlformats-officedocument.drawingml.chart+xml" PartName="/ppt/charts/chart87.xml"/>
  <Override ContentType="application/vnd.openxmlformats-officedocument.drawingml.chart+xml" PartName="/ppt/charts/chart60.xml"/>
  <Override ContentType="application/vnd.openxmlformats-officedocument.drawingml.chart+xml" PartName="/ppt/charts/chart1.xml"/>
  <Override ContentType="application/vnd.openxmlformats-officedocument.drawingml.chart+xml" PartName="/ppt/charts/chart101.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103.xml"/>
  <Override ContentType="application/vnd.openxmlformats-officedocument.drawingml.chart+xml" PartName="/ppt/charts/chart73.xml"/>
  <Override ContentType="application/vnd.openxmlformats-officedocument.drawingml.chart+xml" PartName="/ppt/charts/chart30.xml"/>
  <Override ContentType="application/vnd.openxmlformats-officedocument.drawingml.chart+xml" PartName="/ppt/charts/chart39.xml"/>
  <Override ContentType="application/vnd.openxmlformats-officedocument.drawingml.chart+xml" PartName="/ppt/charts/chart69.xml"/>
  <Override ContentType="application/vnd.openxmlformats-officedocument.drawingml.chart+xml" PartName="/ppt/charts/chart26.xml"/>
  <Override ContentType="application/vnd.openxmlformats-officedocument.drawingml.chart+xml" PartName="/ppt/charts/chart91.xml"/>
  <Override ContentType="application/vnd.openxmlformats-officedocument.drawingml.chart+xml" PartName="/ppt/charts/chart98.xml"/>
  <Override ContentType="application/vnd.openxmlformats-officedocument.drawingml.chart+xml" PartName="/ppt/charts/chart38.xml"/>
  <Override ContentType="application/vnd.openxmlformats-officedocument.drawingml.chart+xml" PartName="/ppt/charts/chart55.xml"/>
  <Override ContentType="application/vnd.openxmlformats-officedocument.drawingml.chart+xml" PartName="/ppt/charts/chart9.xml"/>
  <Override ContentType="application/vnd.openxmlformats-officedocument.drawingml.chart+xml" PartName="/ppt/charts/chart47.xml"/>
  <Override ContentType="application/vnd.openxmlformats-officedocument.drawingml.chart+xml" PartName="/ppt/charts/chart72.xml"/>
  <Override ContentType="application/vnd.openxmlformats-officedocument.drawingml.chart+xml" PartName="/ppt/charts/chart12.xml"/>
  <Override ContentType="application/vnd.openxmlformats-officedocument.drawingml.chart+xml" PartName="/ppt/charts/chart64.xml"/>
  <Override ContentType="application/vnd.openxmlformats-officedocument.drawingml.chart+xml" PartName="/ppt/charts/chart81.xml"/>
  <Override ContentType="application/vnd.openxmlformats-officedocument.drawingml.chart+xml" PartName="/ppt/charts/chart108.xml"/>
  <Override ContentType="application/vnd.openxmlformats-officedocument.drawingml.chart+xml" PartName="/ppt/charts/chart62.xml"/>
  <Override ContentType="application/vnd.openxmlformats-officedocument.drawingml.chart+xml" PartName="/ppt/charts/chart45.xml"/>
  <Override ContentType="application/vnd.openxmlformats-officedocument.drawingml.chart+xml" PartName="/ppt/charts/chart88.xml"/>
  <Override ContentType="application/vnd.openxmlformats-officedocument.drawingml.chart+xml" PartName="/ppt/charts/chart28.xml"/>
  <Override ContentType="application/vnd.openxmlformats-officedocument.drawingml.chart+xml" PartName="/ppt/charts/chart19.xml"/>
  <Override ContentType="application/vnd.openxmlformats-officedocument.drawingml.chart+xml" PartName="/ppt/charts/chart49.xml"/>
  <Override ContentType="application/vnd.openxmlformats-officedocument.drawingml.chart+xml" PartName="/ppt/charts/chart36.xml"/>
  <Override ContentType="application/vnd.openxmlformats-officedocument.drawingml.chart+xml" PartName="/ppt/charts/chart7.xml"/>
  <Override ContentType="application/vnd.openxmlformats-officedocument.drawingml.chart+xml" PartName="/ppt/charts/chart53.xml"/>
  <Override ContentType="application/vnd.openxmlformats-officedocument.drawingml.chart+xml" PartName="/ppt/charts/chart10.xml"/>
  <Override ContentType="application/vnd.openxmlformats-officedocument.drawingml.chart+xml" PartName="/ppt/charts/chart83.xml"/>
  <Override ContentType="application/vnd.openxmlformats-officedocument.drawingml.chart+xml" PartName="/ppt/charts/chart23.xml"/>
  <Override ContentType="application/vnd.openxmlformats-officedocument.drawingml.chart+xml" PartName="/ppt/charts/chart96.xml"/>
  <Override ContentType="application/vnd.openxmlformats-officedocument.drawingml.chart+xml" PartName="/ppt/charts/chart40.xml"/>
  <Override ContentType="application/vnd.openxmlformats-officedocument.drawingml.chart+xml" PartName="/ppt/charts/chart79.xml"/>
  <Override ContentType="application/vnd.openxmlformats-officedocument.drawingml.chart+xml" PartName="/ppt/charts/chart66.xml"/>
  <Override ContentType="application/vnd.openxmlformats-officedocument.drawingml.chart+xml" PartName="/ppt/charts/chart110.xml"/>
  <Override ContentType="application/vnd.openxmlformats-officedocument.drawingml.chart+xml" PartName="/ppt/charts/chart21.xml"/>
  <Override ContentType="application/vnd.openxmlformats-officedocument.drawingml.chart+xml" PartName="/ppt/charts/chart70.xml"/>
  <Override ContentType="application/vnd.openxmlformats-officedocument.drawingml.chart+xml" PartName="/ppt/charts/chart34.xml"/>
  <Override ContentType="application/vnd.openxmlformats-officedocument.drawingml.chart+xml" PartName="/ppt/charts/chart106.xml"/>
  <Override ContentType="application/vnd.openxmlformats-officedocument.drawingml.chart+xml" PartName="/ppt/charts/chart17.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7.xml"/>
  <Override ContentType="application/vnd.openxmlformats-officedocument.drawingml.chartshapes+xml" PartName="/ppt/drawings/drawing6.xml"/>
  <Override ContentType="application/vnd.openxmlformats-officedocument.drawingml.chartshapes+xml" PartName="/ppt/drawings/drawing12.xml"/>
  <Override ContentType="application/vnd.openxmlformats-officedocument.drawingml.chartshapes+xml" PartName="/ppt/drawings/drawing2.xml"/>
  <Override ContentType="application/vnd.openxmlformats-officedocument.drawingml.chartshapes+xml" PartName="/ppt/drawings/drawing5.xml"/>
  <Override ContentType="application/vnd.openxmlformats-officedocument.drawingml.chartshapes+xml" PartName="/ppt/drawings/drawing1.xml"/>
  <Override ContentType="application/vnd.openxmlformats-officedocument.drawingml.chartshapes+xml" PartName="/ppt/drawings/drawing9.xml"/>
  <Override ContentType="application/vnd.openxmlformats-officedocument.drawingml.chartshapes+xml" PartName="/ppt/drawings/drawing3.xml"/>
  <Override ContentType="application/vnd.openxmlformats-officedocument.drawingml.chartshapes+xml" PartName="/ppt/drawings/drawing10.xml"/>
  <Override ContentType="application/vnd.openxmlformats-officedocument.drawingml.chartshapes+xml" PartName="/ppt/drawings/drawing4.xml"/>
  <Override ContentType="application/vnd.openxmlformats-officedocument.drawingml.chartshapes+xml" PartName="/ppt/drawings/drawing11.xml"/>
  <Override ContentType="application/vnd.openxmlformats-officedocument.drawingml.chartshapes+xml" PartName="/ppt/drawings/drawing8.xml"/>
  <Override ContentType="application/vnd.ms-office.chartstyle+xml" PartName="/ppt/charts/style33.xml"/>
  <Override ContentType="application/vnd.ms-office.chartstyle+xml" PartName="/ppt/charts/style3.xml"/>
  <Override ContentType="application/vnd.ms-office.chartstyle+xml" PartName="/ppt/charts/style76.xml"/>
  <Override ContentType="application/vnd.ms-office.chartstyle+xml" PartName="/ppt/charts/style42.xml"/>
  <Override ContentType="application/vnd.ms-office.chartstyle+xml" PartName="/ppt/charts/style85.xml"/>
  <Override ContentType="application/vnd.ms-office.chartstyle+xml" PartName="/ppt/charts/style59.xml"/>
  <Override ContentType="application/vnd.ms-office.chartstyle+xml" PartName="/ppt/charts/style25.xml"/>
  <Override ContentType="application/vnd.ms-office.chartstyle+xml" PartName="/ppt/charts/style16.xml"/>
  <Override ContentType="application/vnd.ms-office.chartstyle+xml" PartName="/ppt/charts/style68.xml"/>
  <Override ContentType="application/vnd.ms-office.chartstyle+xml" PartName="/ppt/charts/style75.xml"/>
  <Override ContentType="application/vnd.ms-office.chartstyle+xml" PartName="/ppt/charts/style4.xml"/>
  <Override ContentType="application/vnd.ms-office.chartstyle+xml" PartName="/ppt/charts/style58.xml"/>
  <Override ContentType="application/vnd.ms-office.chartstyle+xml" PartName="/ppt/charts/style32.xml"/>
  <Override ContentType="application/vnd.ms-office.chartstyle+xml" PartName="/ppt/charts/style84.xml"/>
  <Override ContentType="application/vnd.ms-office.chartstyle+xml" PartName="/ppt/charts/style24.xml"/>
  <Override ContentType="application/vnd.ms-office.chartstyle+xml" PartName="/ppt/charts/style50.xml"/>
  <Override ContentType="application/vnd.ms-office.chartstyle+xml" PartName="/ppt/charts/style41.xml"/>
  <Override ContentType="application/vnd.ms-office.chartstyle+xml" PartName="/ppt/charts/style15.xml"/>
  <Override ContentType="application/vnd.ms-office.chartstyle+xml" PartName="/ppt/charts/style67.xml"/>
  <Override ContentType="application/vnd.ms-office.chartstyle+xml" PartName="/ppt/charts/style82.xml"/>
  <Override ContentType="application/vnd.ms-office.chartstyle+xml" PartName="/ppt/charts/style19.xml"/>
  <Override ContentType="application/vnd.ms-office.chartstyle+xml" PartName="/ppt/charts/style5.xml"/>
  <Override ContentType="application/vnd.ms-office.chartstyle+xml" PartName="/ppt/charts/style49.xml"/>
  <Override ContentType="application/vnd.ms-office.chartstyle+xml" PartName="/ppt/charts/style22.xml"/>
  <Override ContentType="application/vnd.ms-office.chartstyle+xml" PartName="/ppt/charts/style35.xml"/>
  <Override ContentType="application/vnd.ms-office.chartstyle+xml" PartName="/ppt/charts/style36.xml"/>
  <Override ContentType="application/vnd.ms-office.chartstyle+xml" PartName="/ppt/charts/style66.xml"/>
  <Override ContentType="application/vnd.ms-office.chartstyle+xml" PartName="/ppt/charts/style18.xml"/>
  <Override ContentType="application/vnd.ms-office.chartstyle+xml" PartName="/ppt/charts/style23.xml"/>
  <Override ContentType="application/vnd.ms-office.chartstyle+xml" PartName="/ppt/charts/style79.xml"/>
  <Override ContentType="application/vnd.ms-office.chartstyle+xml" PartName="/ppt/charts/style81.xml"/>
  <Override ContentType="application/vnd.ms-office.chartstyle+xml" PartName="/ppt/charts/style40.xml"/>
  <Override ContentType="application/vnd.ms-office.chartstyle+xml" PartName="/ppt/charts/style53.xml"/>
  <Override ContentType="application/vnd.ms-office.chartstyle+xml" PartName="/ppt/charts/style21.xml"/>
  <Override ContentType="application/vnd.ms-office.chartstyle+xml" PartName="/ppt/charts/style70.xml"/>
  <Override ContentType="application/vnd.ms-office.chartstyle+xml" PartName="/ppt/charts/style51.xml"/>
  <Override ContentType="application/vnd.ms-office.chartstyle+xml" PartName="/ppt/charts/style64.xml"/>
  <Override ContentType="application/vnd.ms-office.chartstyle+xml" PartName="/ppt/charts/style83.xml"/>
  <Override ContentType="application/vnd.ms-office.chartstyle+xml" PartName="/ppt/charts/style77.xml"/>
  <Override ContentType="application/vnd.ms-office.chartstyle+xml" PartName="/ppt/charts/style7.xml"/>
  <Override ContentType="application/vnd.ms-office.chartstyle+xml" PartName="/ppt/charts/style47.xml"/>
  <Override ContentType="application/vnd.ms-office.chartstyle+xml" PartName="/ppt/charts/style34.xml"/>
  <Override ContentType="application/vnd.ms-office.chartstyle+xml" PartName="/ppt/charts/style48.xml"/>
  <Override ContentType="application/vnd.ms-office.chartstyle+xml" PartName="/ppt/charts/style17.xml"/>
  <Override ContentType="application/vnd.ms-office.chartstyle+xml" PartName="/ppt/charts/style6.xml"/>
  <Override ContentType="application/vnd.ms-office.chartstyle+xml" PartName="/ppt/charts/style78.xml"/>
  <Override ContentType="application/vnd.ms-office.chartstyle+xml" PartName="/ppt/charts/style65.xml"/>
  <Override ContentType="application/vnd.ms-office.chartstyle+xml" PartName="/ppt/charts/style52.xml"/>
  <Override ContentType="application/vnd.ms-office.chartstyle+xml" PartName="/ppt/charts/style38.xml"/>
  <Override ContentType="application/vnd.ms-office.chartstyle+xml" PartName="/ppt/charts/style63.xml"/>
  <Override ContentType="application/vnd.ms-office.chartstyle+xml" PartName="/ppt/charts/style46.xml"/>
  <Override ContentType="application/vnd.ms-office.chartstyle+xml" PartName="/ppt/charts/style71.xml"/>
  <Override ContentType="application/vnd.ms-office.chartstyle+xml" PartName="/ppt/charts/style8.xml"/>
  <Override ContentType="application/vnd.ms-office.chartstyle+xml" PartName="/ppt/charts/style20.xml"/>
  <Override ContentType="application/vnd.ms-office.chartstyle+xml" PartName="/ppt/charts/style29.xml"/>
  <Override ContentType="application/vnd.ms-office.chartstyle+xml" PartName="/ppt/charts/style12.xml"/>
  <Override ContentType="application/vnd.ms-office.chartstyle+xml" PartName="/ppt/charts/style55.xml"/>
  <Override ContentType="application/vnd.ms-office.chartstyle+xml" PartName="/ppt/charts/style9.xml"/>
  <Override ContentType="application/vnd.ms-office.chartstyle+xml" PartName="/ppt/charts/style45.xml"/>
  <Override ContentType="application/vnd.ms-office.chartstyle+xml" PartName="/ppt/charts/style10.xml"/>
  <Override ContentType="application/vnd.ms-office.chartstyle+xml" PartName="/ppt/charts/style37.xml"/>
  <Override ContentType="application/vnd.ms-office.chartstyle+xml" PartName="/ppt/charts/style62.xml"/>
  <Override ContentType="application/vnd.ms-office.chartstyle+xml" PartName="/ppt/charts/style72.xml"/>
  <Override ContentType="application/vnd.ms-office.chartstyle+xml" PartName="/ppt/charts/style11.xml"/>
  <Override ContentType="application/vnd.ms-office.chartstyle+xml" PartName="/ppt/charts/style80.xml"/>
  <Override ContentType="application/vnd.ms-office.chartstyle+xml" PartName="/ppt/charts/style28.xml"/>
  <Override ContentType="application/vnd.ms-office.chartstyle+xml" PartName="/ppt/charts/style54.xml"/>
  <Override ContentType="application/vnd.ms-office.chartstyle+xml" PartName="/ppt/charts/style57.xml"/>
  <Override ContentType="application/vnd.ms-office.chartstyle+xml" PartName="/ppt/charts/style44.xml"/>
  <Override ContentType="application/vnd.ms-office.chartstyle+xml" PartName="/ppt/charts/style74.xml"/>
  <Override ContentType="application/vnd.ms-office.chartstyle+xml" PartName="/ppt/charts/style60.xml"/>
  <Override ContentType="application/vnd.ms-office.chartstyle+xml" PartName="/ppt/charts/style1.xml"/>
  <Override ContentType="application/vnd.ms-office.chartstyle+xml" PartName="/ppt/charts/style31.xml"/>
  <Override ContentType="application/vnd.ms-office.chartstyle+xml" PartName="/ppt/charts/style27.xml"/>
  <Override ContentType="application/vnd.ms-office.chartstyle+xml" PartName="/ppt/charts/style14.xml"/>
  <Override ContentType="application/vnd.ms-office.chartstyle+xml" PartName="/ppt/charts/style69.xml"/>
  <Override ContentType="application/vnd.ms-office.chartstyle+xml" PartName="/ppt/charts/style26.xml"/>
  <Override ContentType="application/vnd.ms-office.chartstyle+xml" PartName="/ppt/charts/style39.xml"/>
  <Override ContentType="application/vnd.ms-office.chartstyle+xml" PartName="/ppt/charts/style86.xml"/>
  <Override ContentType="application/vnd.ms-office.chartstyle+xml" PartName="/ppt/charts/style73.xml"/>
  <Override ContentType="application/vnd.ms-office.chartstyle+xml" PartName="/ppt/charts/style61.xml"/>
  <Override ContentType="application/vnd.ms-office.chartstyle+xml" PartName="/ppt/charts/style43.xml"/>
  <Override ContentType="application/vnd.ms-office.chartstyle+xml" PartName="/ppt/charts/style30.xml"/>
  <Override ContentType="application/vnd.ms-office.chartstyle+xml" PartName="/ppt/charts/style2.xml"/>
  <Override ContentType="application/vnd.ms-office.chartstyle+xml" PartName="/ppt/charts/style13.xml"/>
  <Override ContentType="application/vnd.ms-office.chartstyle+xml" PartName="/ppt/charts/style56.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 id="2147483684" r:id="rId8"/>
    <p:sldMasterId id="214748369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Lst>
  <p:sldSz cy="6858000" cx="12192000"/>
  <p:notesSz cx="6858000" cy="9144000"/>
  <p:embeddedFontLst>
    <p:embeddedFont>
      <p:font typeface="IBM Plex Sans"/>
      <p:regular r:id="rId133"/>
      <p:bold r:id="rId134"/>
      <p:italic r:id="rId135"/>
      <p:boldItalic r:id="rId136"/>
    </p:embeddedFont>
    <p:embeddedFont>
      <p:font typeface="Libre Franklin"/>
      <p:regular r:id="rId137"/>
      <p:bold r:id="rId138"/>
      <p:italic r:id="rId139"/>
      <p:boldItalic r:id="rId140"/>
    </p:embeddedFont>
    <p:embeddedFont>
      <p:font typeface="Poppins"/>
      <p:regular r:id="rId141"/>
      <p:bold r:id="rId142"/>
      <p:italic r:id="rId143"/>
      <p:boldItalic r:id="rId144"/>
    </p:embeddedFont>
    <p:embeddedFont>
      <p:font typeface="Tahoma"/>
      <p:regular r:id="rId145"/>
      <p:bold r:id="rId146"/>
    </p:embeddedFont>
    <p:embeddedFont>
      <p:font typeface="Century Gothic"/>
      <p:regular r:id="rId147"/>
      <p:bold r:id="rId148"/>
      <p:italic r:id="rId149"/>
      <p:boldItalic r:id="rId1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20">
          <p15:clr>
            <a:srgbClr val="A4A3A4"/>
          </p15:clr>
        </p15:guide>
        <p15:guide id="2" pos="1232">
          <p15:clr>
            <a:srgbClr val="A4A3A4"/>
          </p15:clr>
        </p15:guide>
        <p15:guide id="3" pos="5000">
          <p15:clr>
            <a:srgbClr val="A4A3A4"/>
          </p15:clr>
        </p15:guide>
        <p15:guide id="4" orient="horz" pos="1110">
          <p15:clr>
            <a:srgbClr val="A4A3A4"/>
          </p15:clr>
        </p15:guide>
        <p15:guide id="5" pos="1982">
          <p15:clr>
            <a:srgbClr val="A4A3A4"/>
          </p15:clr>
        </p15:guide>
        <p15:guide id="6" pos="3832">
          <p15:clr>
            <a:srgbClr val="A4A3A4"/>
          </p15:clr>
        </p15:guide>
        <p15:guide id="7" pos="5828">
          <p15:clr>
            <a:srgbClr val="A4A3A4"/>
          </p15:clr>
        </p15:guide>
        <p15:guide id="8" orient="horz">
          <p15:clr>
            <a:srgbClr val="A4A3A4"/>
          </p15:clr>
        </p15:guide>
        <p15:guide id="9">
          <p15:clr>
            <a:srgbClr val="A4A3A4"/>
          </p15:clr>
        </p15:guide>
        <p15:guide id="10" orient="horz" pos="1849">
          <p15:clr>
            <a:srgbClr val="A4A3A4"/>
          </p15:clr>
        </p15:guide>
        <p15:guide id="11" pos="1627">
          <p15:clr>
            <a:srgbClr val="A4A3A4"/>
          </p15:clr>
        </p15:guide>
        <p15:guide id="12" pos="4808">
          <p15:clr>
            <a:srgbClr val="A4A3A4"/>
          </p15:clr>
        </p15:guide>
        <p15:guide id="13" pos="3843">
          <p15:clr>
            <a:srgbClr val="A4A3A4"/>
          </p15:clr>
        </p15:guide>
        <p15:guide id="14" pos="6022">
          <p15:clr>
            <a:srgbClr val="A4A3A4"/>
          </p15:clr>
        </p15:guide>
        <p15:guide id="15" orient="horz" pos="1904">
          <p15:clr>
            <a:srgbClr val="A4A3A4"/>
          </p15:clr>
        </p15:guide>
        <p15:guide id="16" pos="5842">
          <p15:clr>
            <a:srgbClr val="A4A3A4"/>
          </p15:clr>
        </p15:guide>
        <p15:guide id="17" pos="2157">
          <p15:clr>
            <a:srgbClr val="A4A3A4"/>
          </p15:clr>
        </p15:guide>
      </p15:sldGuideLst>
    </p:ext>
    <p:ext uri="http://customooxmlschemas.google.com/">
      <go:slidesCustomData xmlns:go="http://customooxmlschemas.google.com/" r:id="rId151" roundtripDataSignature="AMtx7mjYmmn3pdjNQr2rZap2AW58l+4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437547-85B4-4841-BAF9-ED3D5CDD98AD}">
  <a:tblStyle styleId="{2E437547-85B4-4841-BAF9-ED3D5CDD98A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EB87E77-0326-411C-9D6E-4CE7BE60C895}"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20" orient="horz"/>
        <p:guide pos="1232"/>
        <p:guide pos="5000"/>
        <p:guide pos="1110" orient="horz"/>
        <p:guide pos="1982"/>
        <p:guide pos="3832"/>
        <p:guide pos="5828"/>
        <p:guide orient="horz"/>
        <p:guide/>
        <p:guide pos="1849" orient="horz"/>
        <p:guide pos="1627"/>
        <p:guide pos="4808"/>
        <p:guide pos="3843"/>
        <p:guide pos="6022"/>
        <p:guide pos="1904" orient="horz"/>
        <p:guide pos="5842"/>
        <p:guide pos="215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07" Type="http://schemas.openxmlformats.org/officeDocument/2006/relationships/slide" Target="slides/slide97.xml"/><Relationship Id="rId106" Type="http://schemas.openxmlformats.org/officeDocument/2006/relationships/slide" Target="slides/slide96.xml"/><Relationship Id="rId105" Type="http://schemas.openxmlformats.org/officeDocument/2006/relationships/slide" Target="slides/slide95.xml"/><Relationship Id="rId104" Type="http://schemas.openxmlformats.org/officeDocument/2006/relationships/slide" Target="slides/slide94.xml"/><Relationship Id="rId109" Type="http://schemas.openxmlformats.org/officeDocument/2006/relationships/slide" Target="slides/slide99.xml"/><Relationship Id="rId108" Type="http://schemas.openxmlformats.org/officeDocument/2006/relationships/slide" Target="slides/slide98.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103" Type="http://schemas.openxmlformats.org/officeDocument/2006/relationships/slide" Target="slides/slide93.xml"/><Relationship Id="rId102" Type="http://schemas.openxmlformats.org/officeDocument/2006/relationships/slide" Target="slides/slide92.xml"/><Relationship Id="rId101" Type="http://schemas.openxmlformats.org/officeDocument/2006/relationships/slide" Target="slides/slide91.xml"/><Relationship Id="rId100" Type="http://schemas.openxmlformats.org/officeDocument/2006/relationships/slide" Target="slides/slide90.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29" Type="http://schemas.openxmlformats.org/officeDocument/2006/relationships/slide" Target="slides/slide119.xml"/><Relationship Id="rId128" Type="http://schemas.openxmlformats.org/officeDocument/2006/relationships/slide" Target="slides/slide118.xml"/><Relationship Id="rId127" Type="http://schemas.openxmlformats.org/officeDocument/2006/relationships/slide" Target="slides/slide117.xml"/><Relationship Id="rId126" Type="http://schemas.openxmlformats.org/officeDocument/2006/relationships/slide" Target="slides/slide116.xml"/><Relationship Id="rId26" Type="http://schemas.openxmlformats.org/officeDocument/2006/relationships/slide" Target="slides/slide16.xml"/><Relationship Id="rId121" Type="http://schemas.openxmlformats.org/officeDocument/2006/relationships/slide" Target="slides/slide111.xml"/><Relationship Id="rId25" Type="http://schemas.openxmlformats.org/officeDocument/2006/relationships/slide" Target="slides/slide15.xml"/><Relationship Id="rId120" Type="http://schemas.openxmlformats.org/officeDocument/2006/relationships/slide" Target="slides/slide110.xml"/><Relationship Id="rId28" Type="http://schemas.openxmlformats.org/officeDocument/2006/relationships/slide" Target="slides/slide18.xml"/><Relationship Id="rId27" Type="http://schemas.openxmlformats.org/officeDocument/2006/relationships/slide" Target="slides/slide17.xml"/><Relationship Id="rId125" Type="http://schemas.openxmlformats.org/officeDocument/2006/relationships/slide" Target="slides/slide115.xml"/><Relationship Id="rId29" Type="http://schemas.openxmlformats.org/officeDocument/2006/relationships/slide" Target="slides/slide19.xml"/><Relationship Id="rId124" Type="http://schemas.openxmlformats.org/officeDocument/2006/relationships/slide" Target="slides/slide114.xml"/><Relationship Id="rId123" Type="http://schemas.openxmlformats.org/officeDocument/2006/relationships/slide" Target="slides/slide113.xml"/><Relationship Id="rId122" Type="http://schemas.openxmlformats.org/officeDocument/2006/relationships/slide" Target="slides/slide112.xml"/><Relationship Id="rId95" Type="http://schemas.openxmlformats.org/officeDocument/2006/relationships/slide" Target="slides/slide85.xml"/><Relationship Id="rId94" Type="http://schemas.openxmlformats.org/officeDocument/2006/relationships/slide" Target="slides/slide84.xml"/><Relationship Id="rId97" Type="http://schemas.openxmlformats.org/officeDocument/2006/relationships/slide" Target="slides/slide87.xml"/><Relationship Id="rId96" Type="http://schemas.openxmlformats.org/officeDocument/2006/relationships/slide" Target="slides/slide86.xml"/><Relationship Id="rId11" Type="http://schemas.openxmlformats.org/officeDocument/2006/relationships/slide" Target="slides/slide1.xml"/><Relationship Id="rId99" Type="http://schemas.openxmlformats.org/officeDocument/2006/relationships/slide" Target="slides/slide89.xml"/><Relationship Id="rId10" Type="http://schemas.openxmlformats.org/officeDocument/2006/relationships/notesMaster" Target="notesMasters/notesMaster1.xml"/><Relationship Id="rId98" Type="http://schemas.openxmlformats.org/officeDocument/2006/relationships/slide" Target="slides/slide88.xml"/><Relationship Id="rId13" Type="http://schemas.openxmlformats.org/officeDocument/2006/relationships/slide" Target="slides/slide3.xml"/><Relationship Id="rId12" Type="http://schemas.openxmlformats.org/officeDocument/2006/relationships/slide" Target="slides/slide2.xml"/><Relationship Id="rId91" Type="http://schemas.openxmlformats.org/officeDocument/2006/relationships/slide" Target="slides/slide81.xml"/><Relationship Id="rId90" Type="http://schemas.openxmlformats.org/officeDocument/2006/relationships/slide" Target="slides/slide80.xml"/><Relationship Id="rId93" Type="http://schemas.openxmlformats.org/officeDocument/2006/relationships/slide" Target="slides/slide83.xml"/><Relationship Id="rId92" Type="http://schemas.openxmlformats.org/officeDocument/2006/relationships/slide" Target="slides/slide82.xml"/><Relationship Id="rId118" Type="http://schemas.openxmlformats.org/officeDocument/2006/relationships/slide" Target="slides/slide108.xml"/><Relationship Id="rId117" Type="http://schemas.openxmlformats.org/officeDocument/2006/relationships/slide" Target="slides/slide107.xml"/><Relationship Id="rId116" Type="http://schemas.openxmlformats.org/officeDocument/2006/relationships/slide" Target="slides/slide106.xml"/><Relationship Id="rId115" Type="http://schemas.openxmlformats.org/officeDocument/2006/relationships/slide" Target="slides/slide105.xml"/><Relationship Id="rId119" Type="http://schemas.openxmlformats.org/officeDocument/2006/relationships/slide" Target="slides/slide109.xml"/><Relationship Id="rId15" Type="http://schemas.openxmlformats.org/officeDocument/2006/relationships/slide" Target="slides/slide5.xml"/><Relationship Id="rId110" Type="http://schemas.openxmlformats.org/officeDocument/2006/relationships/slide" Target="slides/slide100.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14" Type="http://schemas.openxmlformats.org/officeDocument/2006/relationships/slide" Target="slides/slide104.xml"/><Relationship Id="rId18" Type="http://schemas.openxmlformats.org/officeDocument/2006/relationships/slide" Target="slides/slide8.xml"/><Relationship Id="rId113" Type="http://schemas.openxmlformats.org/officeDocument/2006/relationships/slide" Target="slides/slide103.xml"/><Relationship Id="rId112" Type="http://schemas.openxmlformats.org/officeDocument/2006/relationships/slide" Target="slides/slide102.xml"/><Relationship Id="rId111" Type="http://schemas.openxmlformats.org/officeDocument/2006/relationships/slide" Target="slides/slide101.xml"/><Relationship Id="rId84" Type="http://schemas.openxmlformats.org/officeDocument/2006/relationships/slide" Target="slides/slide74.xml"/><Relationship Id="rId83" Type="http://schemas.openxmlformats.org/officeDocument/2006/relationships/slide" Target="slides/slide73.xml"/><Relationship Id="rId86" Type="http://schemas.openxmlformats.org/officeDocument/2006/relationships/slide" Target="slides/slide76.xml"/><Relationship Id="rId85" Type="http://schemas.openxmlformats.org/officeDocument/2006/relationships/slide" Target="slides/slide75.xml"/><Relationship Id="rId88" Type="http://schemas.openxmlformats.org/officeDocument/2006/relationships/slide" Target="slides/slide78.xml"/><Relationship Id="rId150" Type="http://schemas.openxmlformats.org/officeDocument/2006/relationships/font" Target="fonts/CenturyGothic-boldItalic.fntdata"/><Relationship Id="rId87" Type="http://schemas.openxmlformats.org/officeDocument/2006/relationships/slide" Target="slides/slide77.xml"/><Relationship Id="rId89" Type="http://schemas.openxmlformats.org/officeDocument/2006/relationships/slide" Target="slides/slide79.xml"/><Relationship Id="rId80" Type="http://schemas.openxmlformats.org/officeDocument/2006/relationships/slide" Target="slides/slide70.xml"/><Relationship Id="rId82" Type="http://schemas.openxmlformats.org/officeDocument/2006/relationships/slide" Target="slides/slide72.xml"/><Relationship Id="rId81" Type="http://schemas.openxmlformats.org/officeDocument/2006/relationships/slide" Target="slides/slide71.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CenturyGothic-italic.fntdata"/><Relationship Id="rId4" Type="http://schemas.openxmlformats.org/officeDocument/2006/relationships/tableStyles" Target="tableStyles.xml"/><Relationship Id="rId148" Type="http://schemas.openxmlformats.org/officeDocument/2006/relationships/font" Target="fonts/CenturyGothic-bold.fntdata"/><Relationship Id="rId9" Type="http://schemas.openxmlformats.org/officeDocument/2006/relationships/slideMaster" Target="slideMasters/slideMaster5.xml"/><Relationship Id="rId143" Type="http://schemas.openxmlformats.org/officeDocument/2006/relationships/font" Target="fonts/Poppins-italic.fntdata"/><Relationship Id="rId142" Type="http://schemas.openxmlformats.org/officeDocument/2006/relationships/font" Target="fonts/Poppins-bold.fntdata"/><Relationship Id="rId141" Type="http://schemas.openxmlformats.org/officeDocument/2006/relationships/font" Target="fonts/Poppins-regular.fntdata"/><Relationship Id="rId140" Type="http://schemas.openxmlformats.org/officeDocument/2006/relationships/font" Target="fonts/LibreFranklin-boldItalic.fntdata"/><Relationship Id="rId5" Type="http://schemas.openxmlformats.org/officeDocument/2006/relationships/slideMaster" Target="slideMasters/slideMaster1.xml"/><Relationship Id="rId147" Type="http://schemas.openxmlformats.org/officeDocument/2006/relationships/font" Target="fonts/CenturyGothic-regular.fntdata"/><Relationship Id="rId6" Type="http://schemas.openxmlformats.org/officeDocument/2006/relationships/slideMaster" Target="slideMasters/slideMaster2.xml"/><Relationship Id="rId146" Type="http://schemas.openxmlformats.org/officeDocument/2006/relationships/font" Target="fonts/Tahoma-bold.fntdata"/><Relationship Id="rId7" Type="http://schemas.openxmlformats.org/officeDocument/2006/relationships/slideMaster" Target="slideMasters/slideMaster3.xml"/><Relationship Id="rId145" Type="http://schemas.openxmlformats.org/officeDocument/2006/relationships/font" Target="fonts/Tahoma-regular.fntdata"/><Relationship Id="rId8" Type="http://schemas.openxmlformats.org/officeDocument/2006/relationships/slideMaster" Target="slideMasters/slideMaster4.xml"/><Relationship Id="rId144" Type="http://schemas.openxmlformats.org/officeDocument/2006/relationships/font" Target="fonts/Poppins-boldItalic.fntdata"/><Relationship Id="rId73" Type="http://schemas.openxmlformats.org/officeDocument/2006/relationships/slide" Target="slides/slide63.xml"/><Relationship Id="rId72" Type="http://schemas.openxmlformats.org/officeDocument/2006/relationships/slide" Target="slides/slide62.xml"/><Relationship Id="rId75" Type="http://schemas.openxmlformats.org/officeDocument/2006/relationships/slide" Target="slides/slide65.xml"/><Relationship Id="rId74" Type="http://schemas.openxmlformats.org/officeDocument/2006/relationships/slide" Target="slides/slide64.xml"/><Relationship Id="rId77" Type="http://schemas.openxmlformats.org/officeDocument/2006/relationships/slide" Target="slides/slide67.xml"/><Relationship Id="rId76" Type="http://schemas.openxmlformats.org/officeDocument/2006/relationships/slide" Target="slides/slide66.xml"/><Relationship Id="rId79" Type="http://schemas.openxmlformats.org/officeDocument/2006/relationships/slide" Target="slides/slide69.xml"/><Relationship Id="rId78" Type="http://schemas.openxmlformats.org/officeDocument/2006/relationships/slide" Target="slides/slide68.xml"/><Relationship Id="rId71" Type="http://schemas.openxmlformats.org/officeDocument/2006/relationships/slide" Target="slides/slide61.xml"/><Relationship Id="rId70" Type="http://schemas.openxmlformats.org/officeDocument/2006/relationships/slide" Target="slides/slide60.xml"/><Relationship Id="rId139" Type="http://schemas.openxmlformats.org/officeDocument/2006/relationships/font" Target="fonts/LibreFranklin-italic.fntdata"/><Relationship Id="rId138" Type="http://schemas.openxmlformats.org/officeDocument/2006/relationships/font" Target="fonts/LibreFranklin-bold.fntdata"/><Relationship Id="rId137" Type="http://schemas.openxmlformats.org/officeDocument/2006/relationships/font" Target="fonts/LibreFranklin-regular.fntdata"/><Relationship Id="rId132" Type="http://schemas.openxmlformats.org/officeDocument/2006/relationships/slide" Target="slides/slide122.xml"/><Relationship Id="rId131" Type="http://schemas.openxmlformats.org/officeDocument/2006/relationships/slide" Target="slides/slide121.xml"/><Relationship Id="rId130" Type="http://schemas.openxmlformats.org/officeDocument/2006/relationships/slide" Target="slides/slide120.xml"/><Relationship Id="rId136" Type="http://schemas.openxmlformats.org/officeDocument/2006/relationships/font" Target="fonts/IBMPlexSans-boldItalic.fntdata"/><Relationship Id="rId135" Type="http://schemas.openxmlformats.org/officeDocument/2006/relationships/font" Target="fonts/IBMPlexSans-italic.fntdata"/><Relationship Id="rId134" Type="http://schemas.openxmlformats.org/officeDocument/2006/relationships/font" Target="fonts/IBMPlexSans-bold.fntdata"/><Relationship Id="rId133" Type="http://schemas.openxmlformats.org/officeDocument/2006/relationships/font" Target="fonts/IBMPlexSans-regular.fntdata"/><Relationship Id="rId62" Type="http://schemas.openxmlformats.org/officeDocument/2006/relationships/slide" Target="slides/slide52.xml"/><Relationship Id="rId61" Type="http://schemas.openxmlformats.org/officeDocument/2006/relationships/slide" Target="slides/slide51.xml"/><Relationship Id="rId64" Type="http://schemas.openxmlformats.org/officeDocument/2006/relationships/slide" Target="slides/slide54.xml"/><Relationship Id="rId63" Type="http://schemas.openxmlformats.org/officeDocument/2006/relationships/slide" Target="slides/slide53.xml"/><Relationship Id="rId66" Type="http://schemas.openxmlformats.org/officeDocument/2006/relationships/slide" Target="slides/slide56.xml"/><Relationship Id="rId65" Type="http://schemas.openxmlformats.org/officeDocument/2006/relationships/slide" Target="slides/slide55.xml"/><Relationship Id="rId68" Type="http://schemas.openxmlformats.org/officeDocument/2006/relationships/slide" Target="slides/slide58.xml"/><Relationship Id="rId67" Type="http://schemas.openxmlformats.org/officeDocument/2006/relationships/slide" Target="slides/slide57.xml"/><Relationship Id="rId60" Type="http://schemas.openxmlformats.org/officeDocument/2006/relationships/slide" Target="slides/slide50.xml"/><Relationship Id="rId69" Type="http://schemas.openxmlformats.org/officeDocument/2006/relationships/slide" Target="slides/slide5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55" Type="http://schemas.openxmlformats.org/officeDocument/2006/relationships/slide" Target="slides/slide45.xml"/><Relationship Id="rId54" Type="http://schemas.openxmlformats.org/officeDocument/2006/relationships/slide" Target="slides/slide44.xml"/><Relationship Id="rId57" Type="http://schemas.openxmlformats.org/officeDocument/2006/relationships/slide" Target="slides/slide47.xml"/><Relationship Id="rId56" Type="http://schemas.openxmlformats.org/officeDocument/2006/relationships/slide" Target="slides/slide46.xml"/><Relationship Id="rId59" Type="http://schemas.openxmlformats.org/officeDocument/2006/relationships/slide" Target="slides/slide49.xml"/><Relationship Id="rId58" Type="http://schemas.openxmlformats.org/officeDocument/2006/relationships/slide" Target="slides/slide48.xml"/><Relationship Id="rId151" Type="http://customschemas.google.com/relationships/presentationmetadata" Target="meta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10.xlsx"/><Relationship Id="rId4" Type="http://schemas.openxmlformats.org/officeDocument/2006/relationships/chartUserShapes" Target="../drawings/drawing3.xml"/></Relationships>
</file>

<file path=ppt/charts/_rels/chart100.xml.rels><?xml version="1.0" encoding="UTF-8" standalone="yes"?><Relationships xmlns="http://schemas.openxmlformats.org/package/2006/relationships"><Relationship Id="rId1" Type="http://schemas.microsoft.com/office/2011/relationships/chartStyle" Target="style76.xml"/><Relationship Id="rId2" Type="http://schemas.microsoft.com/office/2011/relationships/chartColorStyle" Target="colors76.xml"/><Relationship Id="rId3" Type="http://schemas.openxmlformats.org/officeDocument/2006/relationships/oleObject" Target="file:///D:\TRABAJO%20CUARENTENA%202020\IRA%20DE%20LA%20CONDUCCI&#211;N\Resultados%20adicionales%20encuesta%20Ira.xlsx" TargetMode="External"/></Relationships>
</file>

<file path=ppt/charts/_rels/chart101.xml.rels><?xml version="1.0" encoding="UTF-8" standalone="yes"?><Relationships xmlns="http://schemas.openxmlformats.org/package/2006/relationships"><Relationship Id="rId1" Type="http://schemas.microsoft.com/office/2011/relationships/chartStyle" Target="style77.xml"/><Relationship Id="rId2" Type="http://schemas.microsoft.com/office/2011/relationships/chartColorStyle" Target="colors77.xml"/><Relationship Id="rId3" Type="http://schemas.openxmlformats.org/officeDocument/2006/relationships/oleObject" Target="file:///D:\TRABAJO%20CUARENTENA%202020\IRA%20DE%20LA%20CONDUCCI&#211;N\Resultados%20adicionales%20encuesta%20Ira.xlsx" TargetMode="External"/></Relationships>
</file>

<file path=ppt/charts/_rels/chart102.xml.rels><?xml version="1.0" encoding="UTF-8" standalone="yes"?><Relationships xmlns="http://schemas.openxmlformats.org/package/2006/relationships"><Relationship Id="rId1" Type="http://schemas.microsoft.com/office/2011/relationships/chartStyle" Target="style78.xml"/><Relationship Id="rId2" Type="http://schemas.microsoft.com/office/2011/relationships/chartColorStyle" Target="colors78.xml"/><Relationship Id="rId3" Type="http://schemas.openxmlformats.org/officeDocument/2006/relationships/oleObject" Target="file:///D:\TRABAJO%20CUARENTENA%202020\IRA%20DE%20LA%20CONDUCCI&#211;N\Resultados%20adicionales%20encuesta%20Ira.xlsx" TargetMode="External"/></Relationships>
</file>

<file path=ppt/charts/_rels/chart103.xml.rels><?xml version="1.0" encoding="UTF-8" standalone="yes"?><Relationships xmlns="http://schemas.openxmlformats.org/package/2006/relationships"><Relationship Id="rId1" Type="http://schemas.microsoft.com/office/2011/relationships/chartStyle" Target="style79.xml"/><Relationship Id="rId2" Type="http://schemas.microsoft.com/office/2011/relationships/chartColorStyle" Target="colors79.xml"/><Relationship Id="rId3" Type="http://schemas.openxmlformats.org/officeDocument/2006/relationships/oleObject" Target="file:///D:\TRABAJO%20CUARENTENA%202020\IRA%20DE%20LA%20CONDUCCI&#211;N\Resultados%20adicionales%20encuesta%20Ira.xlsx" TargetMode="External"/></Relationships>
</file>

<file path=ppt/charts/_rels/chart104.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oleObject" Target="file:///D:\TRABAJO%20CUARENTENA%202020\IRA%20DE%20LA%20CONDUCCI&#211;N\Resultados%20adicionales%20encuesta%20Ira.xlsx" TargetMode="External"/></Relationships>
</file>

<file path=ppt/charts/_rels/chart105.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oleObject" Target="file:///D:\TRABAJO%20CUARENTENA%202020\IRA%20DE%20LA%20CONDUCCI&#211;N\Resultados%20adicionales%20encuesta%20Ira.xlsx" TargetMode="External"/></Relationships>
</file>

<file path=ppt/charts/_rels/chart106.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oleObject" Target="file:///D:\TRABAJO%20CUARENTENA%202020\IRA%20DE%20LA%20CONDUCCI&#211;N\Resultados%20adicionales%20encuesta%20Ira.xlsx" TargetMode="External"/></Relationships>
</file>

<file path=ppt/charts/_rels/chart107.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oleObject" Target="file:///D:\TRABAJO%20CUARENTENA%202020\IRA%20DE%20LA%20CONDUCCI&#211;N\Resultados%20adicionales%20encuesta%20Ira.xlsx" TargetMode="External"/></Relationships>
</file>

<file path=ppt/charts/_rels/chart108.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oleObject" Target="file:///D:\TRABAJO%20CUARENTENA%202020\IRA%20DE%20LA%20CONDUCCI&#211;N\Resultados%20adicionales%20encuesta%20Ira.xlsx" TargetMode="External"/></Relationships>
</file>

<file path=ppt/charts/_rels/chart109.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oleObject" Target="file:///D:\TRABAJO%20CUARENTENA%202020\IRA%20DE%20LA%20CONDUCCI&#211;N\Resultados%20adicionales%20encuesta%20Ira.xlsx" TargetMode="External"/></Relationships>
</file>

<file path=ppt/charts/_rels/chart11.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Sheet11.xlsx"/></Relationships>
</file>

<file path=ppt/charts/_rels/chart110.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oleObject" Target="file:///D:\TRABAJO%20CUARENTENA%202020\IRA%20DE%20LA%20CONDUCCI&#211;N\Resultados%20adicionales%20encuesta%20Ira.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Sheet18.xlsx"/><Relationship Id="rId4"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Sheet19.xlsx"/><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_Sheet26.xlsx"/><Relationship Id="rId4" Type="http://schemas.openxmlformats.org/officeDocument/2006/relationships/chartUserShapes" Target="../drawings/drawing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_Sheet34.xlsx"/><Relationship Id="rId4" Type="http://schemas.openxmlformats.org/officeDocument/2006/relationships/chartUserShapes" Target="../drawings/drawing7.xml"/></Relationships>
</file>

<file path=ppt/charts/_rels/chart35.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_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37.xlsx"/></Relationships>
</file>

<file path=ppt/charts/_rels/chart38.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_Sheet38.xlsx"/></Relationships>
</file>

<file path=ppt/charts/_rels/chart39.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_Sheet39.xlsx"/><Relationship Id="rId4" Type="http://schemas.openxmlformats.org/officeDocument/2006/relationships/chartUserShapes" Target="../drawings/drawing8.xml"/></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4.xlsx"/><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_Sheet40.xlsx"/><Relationship Id="rId4" Type="http://schemas.openxmlformats.org/officeDocument/2006/relationships/chartUserShapes" Target="../drawings/drawing9.xml"/></Relationships>
</file>

<file path=ppt/charts/_rels/chart41.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_Sheet41.xlsx"/></Relationships>
</file>

<file path=ppt/charts/_rels/chart42.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_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Sheet45.xlsx"/></Relationships>
</file>

<file path=ppt/charts/_rels/chart46.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_Sheet46.xlsx"/></Relationships>
</file>

<file path=ppt/charts/_rels/chart47.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_Sheet47.xlsx"/></Relationships>
</file>

<file path=ppt/charts/_rels/chart48.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_Sheet48.xlsx"/><Relationship Id="rId4" Type="http://schemas.openxmlformats.org/officeDocument/2006/relationships/chartUserShapes" Target="../drawings/drawing10.xml"/></Relationships>
</file>

<file path=ppt/charts/_rels/chart49.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_Sheet49.xlsx"/><Relationship Id="rId4" Type="http://schemas.openxmlformats.org/officeDocument/2006/relationships/chartUserShapes" Target="../drawings/drawing11.xml"/></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Sheet52.xlsx"/></Relationships>
</file>

<file path=ppt/charts/_rels/chart5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_Sheet53.xlsx"/></Relationships>
</file>

<file path=ppt/charts/_rels/chart5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_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Sheet55.xlsx"/></Relationships>
</file>

<file path=ppt/charts/_rels/chart56.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_Sheet56.xlsx"/><Relationship Id="rId4" Type="http://schemas.openxmlformats.org/officeDocument/2006/relationships/chartUserShapes" Target="../drawings/drawing12.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Sheet57.xlsx"/></Relationships>
</file>

<file path=ppt/charts/_rels/chart58.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_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Sheet59.xlsx"/></Relationships>
</file>

<file path=ppt/charts/_rels/chart6.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Sheet60.xlsx"/></Relationships>
</file>

<file path=ppt/charts/_rels/chart61.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oleObject" Target="file:///D:\TRABAJO%20CUARENTENA%202020\IRA%20DE%20LA%20CONDUCCI&#211;N\Resultados%20adicionales%20encuesta%20Ira.xlsx" TargetMode="External"/></Relationships>
</file>

<file path=ppt/charts/_rels/chart62.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oleObject" Target="file:///D:\TRABAJO%20CUARENTENA%202020\IRA%20DE%20LA%20CONDUCCI&#211;N\Resultados%20adicionales%20encuesta%20Ira.xlsx" TargetMode="External"/></Relationships>
</file>

<file path=ppt/charts/_rels/chart63.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oleObject" Target="file:///D:\TRABAJO%20CUARENTENA%202020\IRA%20DE%20LA%20CONDUCCI&#211;N\Resultados%20adicionales%20encuesta%20Ira.xlsx" TargetMode="External"/></Relationships>
</file>

<file path=ppt/charts/_rels/chart64.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oleObject" Target="file:///D:\TRABAJO%20CUARENTENA%202020\IRA%20DE%20LA%20CONDUCCI&#211;N\Resultados%20adicionales%20encuesta%20Ira.xlsx" TargetMode="External"/></Relationships>
</file>

<file path=ppt/charts/_rels/chart65.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oleObject" Target="file:///D:\TRABAJO%20CUARENTENA%202020\IRA%20DE%20LA%20CONDUCCI&#211;N\Resultados%20adicionales%20encuesta%20Ira.xlsx" TargetMode="External"/></Relationships>
</file>

<file path=ppt/charts/_rels/chart66.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oleObject" Target="file:///D:\TRABAJO%20CUARENTENA%202020\IRA%20DE%20LA%20CONDUCCI&#211;N\Resultados%20adicionales%20encuesta%20Ira.xlsx" TargetMode="External"/></Relationships>
</file>

<file path=ppt/charts/_rels/chart67.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oleObject" Target="file:///D:\TRABAJO%20CUARENTENA%202020\IRA%20DE%20LA%20CONDUCCI&#211;N\Resultados%20adicionales%20encuesta%20Ira.xlsx" TargetMode="External"/></Relationships>
</file>

<file path=ppt/charts/_rels/chart68.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oleObject" Target="file:///D:\TRABAJO%20CUARENTENA%202020\IRA%20DE%20LA%20CONDUCCI&#211;N\Resultados%20adicionales%20encuesta%20Ira.xlsx" TargetMode="External"/></Relationships>
</file>

<file path=ppt/charts/_rels/chart69.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oleObject" Target="file:///D:\TRABAJO%20CUARENTENA%202020\IRA%20DE%20LA%20CONDUCCI&#211;N\Resultados%20adicionales%20encuesta%20Ira.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70.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oleObject" Target="file:///D:\TRABAJO%20CUARENTENA%202020\IRA%20DE%20LA%20CONDUCCI&#211;N\Resultados%20adicionales%20encuesta%20Ira.xlsx" TargetMode="External"/></Relationships>
</file>

<file path=ppt/charts/_rels/chart71.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oleObject" Target="file:///D:\TRABAJO%20CUARENTENA%202020\IRA%20DE%20LA%20CONDUCCI&#211;N\Resultados%20adicionales%20encuesta%20Ira.xlsx" TargetMode="External"/></Relationships>
</file>

<file path=ppt/charts/_rels/chart72.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oleObject" Target="file:///D:\TRABAJO%20CUARENTENA%202020\IRA%20DE%20LA%20CONDUCCI&#211;N\Resultados%20adicionales%20encuesta%20Ira.xlsx" TargetMode="External"/></Relationships>
</file>

<file path=ppt/charts/_rels/chart73.xml.rels><?xml version="1.0" encoding="UTF-8" standalone="yes"?><Relationships xmlns="http://schemas.openxmlformats.org/package/2006/relationships"><Relationship Id="rId1" Type="http://schemas.microsoft.com/office/2011/relationships/chartStyle" Target="style49.xml"/><Relationship Id="rId2" Type="http://schemas.microsoft.com/office/2011/relationships/chartColorStyle" Target="colors49.xml"/><Relationship Id="rId3" Type="http://schemas.openxmlformats.org/officeDocument/2006/relationships/oleObject" Target="file:///D:\TRABAJO%20CUARENTENA%202020\IRA%20DE%20LA%20CONDUCCI&#211;N\Resultados%20adicionales%20encuesta%20Ira.xlsx" TargetMode="External"/></Relationships>
</file>

<file path=ppt/charts/_rels/chart74.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oleObject" Target="file:///D:\TRABAJO%20CUARENTENA%202020\IRA%20DE%20LA%20CONDUCCI&#211;N\Resultados%20adicionales%20encuesta%20Ira.xlsx" TargetMode="External"/></Relationships>
</file>

<file path=ppt/charts/_rels/chart75.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oleObject" Target="file:///D:\TRABAJO%20CUARENTENA%202020\IRA%20DE%20LA%20CONDUCCI&#211;N\Resultados%20adicionales%20encuesta%20Ira.xlsx" TargetMode="External"/></Relationships>
</file>

<file path=ppt/charts/_rels/chart76.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oleObject" Target="file:///D:\TRABAJO%20CUARENTENA%202020\IRA%20DE%20LA%20CONDUCCI&#211;N\Resultados%20adicionales%20encuesta%20Ira.xlsx" TargetMode="External"/></Relationships>
</file>

<file path=ppt/charts/_rels/chart77.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oleObject" Target="file:///D:\TRABAJO%20CUARENTENA%202020\IRA%20DE%20LA%20CONDUCCI&#211;N\Resultados%20adicionales%20encuesta%20Ira.xlsx" TargetMode="External"/></Relationships>
</file>

<file path=ppt/charts/_rels/chart78.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oleObject" Target="file:///D:\TRABAJO%20CUARENTENA%202020\IRA%20DE%20LA%20CONDUCCI&#211;N\Resultados%20adicionales%20encuesta%20Ira.xlsx" TargetMode="External"/></Relationships>
</file>

<file path=ppt/charts/_rels/chart79.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oleObject" Target="file:///D:\TRABAJO%20CUARENTENA%202020\IRA%20DE%20LA%20CONDUCCI&#211;N\Resultados%20adicionales%20encuesta%20Ira.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8.xlsx"/></Relationships>
</file>

<file path=ppt/charts/_rels/chart80.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oleObject" Target="file:///D:\TRABAJO%20CUARENTENA%202020\IRA%20DE%20LA%20CONDUCCI&#211;N\Resultados%20adicionales%20encuesta%20Ira.xlsx" TargetMode="External"/></Relationships>
</file>

<file path=ppt/charts/_rels/chart81.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oleObject" Target="file:///D:\TRABAJO%20CUARENTENA%202020\IRA%20DE%20LA%20CONDUCCI&#211;N\Resultados%20adicionales%20encuesta%20Ira.xlsx" TargetMode="External"/></Relationships>
</file>

<file path=ppt/charts/_rels/chart82.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oleObject" Target="file:///D:\TRABAJO%20CUARENTENA%202020\IRA%20DE%20LA%20CONDUCCI&#211;N\Resultados%20adicionales%20encuesta%20Ira.xlsx" TargetMode="External"/></Relationships>
</file>

<file path=ppt/charts/_rels/chart83.xml.rels><?xml version="1.0" encoding="UTF-8" standalone="yes"?><Relationships xmlns="http://schemas.openxmlformats.org/package/2006/relationships"><Relationship Id="rId1" Type="http://schemas.microsoft.com/office/2011/relationships/chartStyle" Target="style59.xml"/><Relationship Id="rId2" Type="http://schemas.microsoft.com/office/2011/relationships/chartColorStyle" Target="colors59.xml"/><Relationship Id="rId3" Type="http://schemas.openxmlformats.org/officeDocument/2006/relationships/oleObject" Target="file:///D:\TRABAJO%20CUARENTENA%202020\IRA%20DE%20LA%20CONDUCCI&#211;N\Resultados%20adicionales%20encuesta%20Ira.xlsx" TargetMode="External"/></Relationships>
</file>

<file path=ppt/charts/_rels/chart84.xml.rels><?xml version="1.0" encoding="UTF-8" standalone="yes"?><Relationships xmlns="http://schemas.openxmlformats.org/package/2006/relationships"><Relationship Id="rId1" Type="http://schemas.microsoft.com/office/2011/relationships/chartStyle" Target="style60.xml"/><Relationship Id="rId2" Type="http://schemas.microsoft.com/office/2011/relationships/chartColorStyle" Target="colors60.xml"/><Relationship Id="rId3" Type="http://schemas.openxmlformats.org/officeDocument/2006/relationships/oleObject" Target="file:///D:\TRABAJO%20CUARENTENA%202020\IRA%20DE%20LA%20CONDUCCI&#211;N\Resultados%20adicionales%20encuesta%20Ira.xlsx" TargetMode="External"/></Relationships>
</file>

<file path=ppt/charts/_rels/chart85.xml.rels><?xml version="1.0" encoding="UTF-8" standalone="yes"?><Relationships xmlns="http://schemas.openxmlformats.org/package/2006/relationships"><Relationship Id="rId1" Type="http://schemas.microsoft.com/office/2011/relationships/chartStyle" Target="style61.xml"/><Relationship Id="rId2" Type="http://schemas.microsoft.com/office/2011/relationships/chartColorStyle" Target="colors61.xml"/><Relationship Id="rId3" Type="http://schemas.openxmlformats.org/officeDocument/2006/relationships/oleObject" Target="file:///D:\TRABAJO%20CUARENTENA%202020\IRA%20DE%20LA%20CONDUCCI&#211;N\Resultados%20adicionales%20encuesta%20Ira.xlsx" TargetMode="External"/></Relationships>
</file>

<file path=ppt/charts/_rels/chart86.xml.rels><?xml version="1.0" encoding="UTF-8" standalone="yes"?><Relationships xmlns="http://schemas.openxmlformats.org/package/2006/relationships"><Relationship Id="rId1" Type="http://schemas.microsoft.com/office/2011/relationships/chartStyle" Target="style62.xml"/><Relationship Id="rId2" Type="http://schemas.microsoft.com/office/2011/relationships/chartColorStyle" Target="colors62.xml"/><Relationship Id="rId3" Type="http://schemas.openxmlformats.org/officeDocument/2006/relationships/oleObject" Target="file:///D:\TRABAJO%20CUARENTENA%202020\IRA%20DE%20LA%20CONDUCCI&#211;N\Resultados%20adicionales%20encuesta%20Ira.xlsx" TargetMode="External"/></Relationships>
</file>

<file path=ppt/charts/_rels/chart87.xml.rels><?xml version="1.0" encoding="UTF-8" standalone="yes"?><Relationships xmlns="http://schemas.openxmlformats.org/package/2006/relationships"><Relationship Id="rId1" Type="http://schemas.microsoft.com/office/2011/relationships/chartStyle" Target="style63.xml"/><Relationship Id="rId2" Type="http://schemas.microsoft.com/office/2011/relationships/chartColorStyle" Target="colors63.xml"/><Relationship Id="rId3" Type="http://schemas.openxmlformats.org/officeDocument/2006/relationships/oleObject" Target="file:///D:\TRABAJO%20CUARENTENA%202020\IRA%20DE%20LA%20CONDUCCI&#211;N\Resultados%20adicionales%20encuesta%20Ira.xlsx" TargetMode="External"/></Relationships>
</file>

<file path=ppt/charts/_rels/chart88.xml.rels><?xml version="1.0" encoding="UTF-8" standalone="yes"?><Relationships xmlns="http://schemas.openxmlformats.org/package/2006/relationships"><Relationship Id="rId1" Type="http://schemas.microsoft.com/office/2011/relationships/chartStyle" Target="style64.xml"/><Relationship Id="rId2" Type="http://schemas.microsoft.com/office/2011/relationships/chartColorStyle" Target="colors64.xml"/><Relationship Id="rId3" Type="http://schemas.openxmlformats.org/officeDocument/2006/relationships/oleObject" Target="file:///D:\TRABAJO%20CUARENTENA%202020\IRA%20DE%20LA%20CONDUCCI&#211;N\Resultados%20adicionales%20encuesta%20Ira.xlsx" TargetMode="External"/></Relationships>
</file>

<file path=ppt/charts/_rels/chart89.xml.rels><?xml version="1.0" encoding="UTF-8" standalone="yes"?><Relationships xmlns="http://schemas.openxmlformats.org/package/2006/relationships"><Relationship Id="rId1" Type="http://schemas.microsoft.com/office/2011/relationships/chartStyle" Target="style65.xml"/><Relationship Id="rId2" Type="http://schemas.microsoft.com/office/2011/relationships/chartColorStyle" Target="colors65.xml"/><Relationship Id="rId3" Type="http://schemas.openxmlformats.org/officeDocument/2006/relationships/oleObject" Target="file:///D:\TRABAJO%20CUARENTENA%202020\IRA%20DE%20LA%20CONDUCCI&#211;N\Resultados%20adicionales%20encuesta%20Ira.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9.xlsx"/><Relationship Id="rId4" Type="http://schemas.openxmlformats.org/officeDocument/2006/relationships/chartUserShapes" Target="../drawings/drawing2.xml"/></Relationships>
</file>

<file path=ppt/charts/_rels/chart90.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oleObject" Target="file:///D:\TRABAJO%20CUARENTENA%202020\IRA%20DE%20LA%20CONDUCCI&#211;N\Resultados%20adicionales%20encuesta%20Ira.xlsx" TargetMode="External"/></Relationships>
</file>

<file path=ppt/charts/_rels/chart91.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oleObject" Target="file:///D:\TRABAJO%20CUARENTENA%202020\IRA%20DE%20LA%20CONDUCCI&#211;N\Resultados%20adicionales%20encuesta%20Ira.xlsx" TargetMode="External"/></Relationships>
</file>

<file path=ppt/charts/_rels/chart92.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oleObject" Target="file:///D:\TRABAJO%20CUARENTENA%202020\IRA%20DE%20LA%20CONDUCCI&#211;N\Resultados%20adicionales%20encuesta%20Ira.xlsx" TargetMode="External"/></Relationships>
</file>

<file path=ppt/charts/_rels/chart93.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oleObject" Target="file:///D:\TRABAJO%20CUARENTENA%202020\IRA%20DE%20LA%20CONDUCCI&#211;N\Resultados%20adicionales%20encuesta%20Ira.xlsx" TargetMode="External"/></Relationships>
</file>

<file path=ppt/charts/_rels/chart94.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oleObject" Target="file:///D:\TRABAJO%20CUARENTENA%202020\IRA%20DE%20LA%20CONDUCCI&#211;N\Resultados%20adicionales%20encuesta%20Ira.xlsx" TargetMode="External"/></Relationships>
</file>

<file path=ppt/charts/_rels/chart95.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oleObject" Target="file:///D:\TRABAJO%20CUARENTENA%202020\IRA%20DE%20LA%20CONDUCCI&#211;N\Resultados%20adicionales%20encuesta%20Ira.xlsx" TargetMode="External"/></Relationships>
</file>

<file path=ppt/charts/_rels/chart96.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oleObject" Target="file:///D:\TRABAJO%20CUARENTENA%202020\IRA%20DE%20LA%20CONDUCCI&#211;N\Resultados%20adicionales%20encuesta%20Ira.xlsx" TargetMode="External"/></Relationships>
</file>

<file path=ppt/charts/_rels/chart97.xml.rels><?xml version="1.0" encoding="UTF-8" standalone="yes"?><Relationships xmlns="http://schemas.openxmlformats.org/package/2006/relationships"><Relationship Id="rId1" Type="http://schemas.microsoft.com/office/2011/relationships/chartStyle" Target="style73.xml"/><Relationship Id="rId2" Type="http://schemas.microsoft.com/office/2011/relationships/chartColorStyle" Target="colors73.xml"/><Relationship Id="rId3" Type="http://schemas.openxmlformats.org/officeDocument/2006/relationships/oleObject" Target="file:///D:\TRABAJO%20CUARENTENA%202020\IRA%20DE%20LA%20CONDUCCI&#211;N\Resultados%20adicionales%20encuesta%20Ira.xlsx" TargetMode="External"/></Relationships>
</file>

<file path=ppt/charts/_rels/chart98.xml.rels><?xml version="1.0" encoding="UTF-8" standalone="yes"?><Relationships xmlns="http://schemas.openxmlformats.org/package/2006/relationships"><Relationship Id="rId1" Type="http://schemas.microsoft.com/office/2011/relationships/chartStyle" Target="style74.xml"/><Relationship Id="rId2" Type="http://schemas.microsoft.com/office/2011/relationships/chartColorStyle" Target="colors74.xml"/><Relationship Id="rId3" Type="http://schemas.openxmlformats.org/officeDocument/2006/relationships/oleObject" Target="file:///D:\TRABAJO%20CUARENTENA%202020\IRA%20DE%20LA%20CONDUCCI&#211;N\Resultados%20adicionales%20encuesta%20Ira.xlsx" TargetMode="External"/></Relationships>
</file>

<file path=ppt/charts/_rels/chart99.xml.rels><?xml version="1.0" encoding="UTF-8" standalone="yes"?><Relationships xmlns="http://schemas.openxmlformats.org/package/2006/relationships"><Relationship Id="rId1" Type="http://schemas.microsoft.com/office/2011/relationships/chartStyle" Target="style75.xml"/><Relationship Id="rId2" Type="http://schemas.microsoft.com/office/2011/relationships/chartColorStyle" Target="colors75.xml"/><Relationship Id="rId3" Type="http://schemas.openxmlformats.org/officeDocument/2006/relationships/oleObject" Target="file:///D:\TRABAJO%20CUARENTENA%202020\IRA%20DE%20LA%20CONDUCCI&#211;N\Resultados%20adicionales%20encuesta%20I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DA0F2B"/>
              </a:solidFill>
            </c:spPr>
            <c:extLst>
              <c:ext xmlns:c16="http://schemas.microsoft.com/office/drawing/2014/chart" uri="{C3380CC4-5D6E-409C-BE32-E72D297353CC}">
                <c16:uniqueId val="{00000001-D10E-4D11-8C66-1D18D88AAEA7}"/>
              </c:ext>
            </c:extLst>
          </c:dPt>
          <c:dPt>
            <c:idx val="1"/>
            <c:bubble3D val="0"/>
            <c:spPr>
              <a:solidFill>
                <a:srgbClr val="FFC000"/>
              </a:solidFill>
            </c:spPr>
            <c:extLst>
              <c:ext xmlns:c16="http://schemas.microsoft.com/office/drawing/2014/chart" uri="{C3380CC4-5D6E-409C-BE32-E72D297353CC}">
                <c16:uniqueId val="{00000003-D10E-4D11-8C66-1D18D88AAEA7}"/>
              </c:ext>
            </c:extLst>
          </c:dPt>
          <c:dLbls>
            <c:dLbl>
              <c:idx val="0"/>
              <c:layout>
                <c:manualLayout>
                  <c:x val="-0.13184639956016578"/>
                  <c:y val="-0.23583423411446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0E-4D11-8C66-1D18D88AAEA7}"/>
                </c:ext>
              </c:extLst>
            </c:dLbl>
            <c:dLbl>
              <c:idx val="1"/>
              <c:layout>
                <c:manualLayout>
                  <c:x val="0.11759777694900064"/>
                  <c:y val="0.17619498809698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0E-4D11-8C66-1D18D88AAEA7}"/>
                </c:ext>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s-CO"/>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0%</c:formatCode>
                <c:ptCount val="2"/>
                <c:pt idx="0">
                  <c:v>0.81899999999999995</c:v>
                </c:pt>
                <c:pt idx="1">
                  <c:v>0.18099999999999999</c:v>
                </c:pt>
              </c:numCache>
            </c:numRef>
          </c:val>
          <c:extLst>
            <c:ext xmlns:c16="http://schemas.microsoft.com/office/drawing/2014/chart" uri="{C3380CC4-5D6E-409C-BE32-E72D297353CC}">
              <c16:uniqueId val="{00000004-D10E-4D11-8C66-1D18D88AAEA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5000000000003E-2"/>
          <c:y val="1.7109373947503989E-3"/>
          <c:w val="0.96562499999999996"/>
          <c:h val="0.77054522818988502"/>
        </c:manualLayout>
      </c:layout>
      <c:lineChart>
        <c:grouping val="standard"/>
        <c:varyColors val="0"/>
        <c:ser>
          <c:idx val="0"/>
          <c:order val="0"/>
          <c:tx>
            <c:strRef>
              <c:f>Hoja1!$B$1</c:f>
              <c:strCache>
                <c:ptCount val="1"/>
                <c:pt idx="0">
                  <c:v>Serie 1</c:v>
                </c:pt>
              </c:strCache>
            </c:strRef>
          </c:tx>
          <c:spPr>
            <a:ln w="76200" cap="rnd">
              <a:solidFill>
                <a:srgbClr val="DA0F2B"/>
              </a:solidFill>
              <a:round/>
            </a:ln>
            <a:effectLst/>
          </c:spPr>
          <c:marker>
            <c:symbol val="circle"/>
            <c:size val="5"/>
            <c:spPr>
              <a:solidFill>
                <a:srgbClr val="DA0F2B"/>
              </a:solidFill>
              <a:ln w="76200">
                <a:solidFill>
                  <a:srgbClr val="DA0F2B"/>
                </a:solidFill>
              </a:ln>
              <a:effectLst/>
            </c:spPr>
          </c:marker>
          <c:dLbls>
            <c:dLbl>
              <c:idx val="1"/>
              <c:layout>
                <c:manualLayout>
                  <c:x val="-1.8503937007874015E-2"/>
                  <c:y val="-3.3527249413924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C1-4E86-811E-CC96013BCBF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Ninguna</c:v>
                </c:pt>
                <c:pt idx="1">
                  <c:v>1</c:v>
                </c:pt>
                <c:pt idx="2">
                  <c:v>2</c:v>
                </c:pt>
                <c:pt idx="3">
                  <c:v>3</c:v>
                </c:pt>
              </c:strCache>
            </c:strRef>
          </c:cat>
          <c:val>
            <c:numRef>
              <c:f>Hoja1!$B$2:$B$5</c:f>
              <c:numCache>
                <c:formatCode>0%</c:formatCode>
                <c:ptCount val="4"/>
                <c:pt idx="0">
                  <c:v>0.81599999999999995</c:v>
                </c:pt>
                <c:pt idx="1">
                  <c:v>0.13300000000000001</c:v>
                </c:pt>
                <c:pt idx="2">
                  <c:v>3.5000000000000003E-2</c:v>
                </c:pt>
                <c:pt idx="3">
                  <c:v>8.0000000000000002E-3</c:v>
                </c:pt>
              </c:numCache>
            </c:numRef>
          </c:val>
          <c:smooth val="0"/>
          <c:extLst>
            <c:ext xmlns:c16="http://schemas.microsoft.com/office/drawing/2014/chart" uri="{C3380CC4-5D6E-409C-BE32-E72D297353CC}">
              <c16:uniqueId val="{00000001-7AC1-4E86-811E-CC96013BCBF7}"/>
            </c:ext>
          </c:extLst>
        </c:ser>
        <c:dLbls>
          <c:showLegendKey val="0"/>
          <c:showVal val="0"/>
          <c:showCatName val="0"/>
          <c:showSerName val="0"/>
          <c:showPercent val="0"/>
          <c:showBubbleSize val="0"/>
        </c:dLbls>
        <c:marker val="1"/>
        <c:smooth val="0"/>
        <c:axId val="90215552"/>
        <c:axId val="90217472"/>
      </c:lineChart>
      <c:catAx>
        <c:axId val="9021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90217472"/>
        <c:crosses val="autoZero"/>
        <c:auto val="1"/>
        <c:lblAlgn val="ctr"/>
        <c:lblOffset val="100"/>
        <c:noMultiLvlLbl val="0"/>
      </c:catAx>
      <c:valAx>
        <c:axId val="90217472"/>
        <c:scaling>
          <c:orientation val="minMax"/>
        </c:scaling>
        <c:delete val="1"/>
        <c:axPos val="l"/>
        <c:numFmt formatCode="0%" sourceLinked="1"/>
        <c:majorTickMark val="none"/>
        <c:minorTickMark val="none"/>
        <c:tickLblPos val="nextTo"/>
        <c:crossAx val="902155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Gráficos!$C$558</c:f>
              <c:strCache>
                <c:ptCount val="1"/>
                <c:pt idx="0">
                  <c:v>Muy irritado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Gráficos!$D$558:$L$558</c:f>
              <c:numCache>
                <c:formatCode>0%</c:formatCode>
                <c:ptCount val="9"/>
                <c:pt idx="0">
                  <c:v>0.4947661742043577</c:v>
                </c:pt>
                <c:pt idx="1">
                  <c:v>0.15247274310706771</c:v>
                </c:pt>
                <c:pt idx="2">
                  <c:v>0.44166449145602604</c:v>
                </c:pt>
                <c:pt idx="3">
                  <c:v>0.38215240662370198</c:v>
                </c:pt>
                <c:pt idx="4">
                  <c:v>0.15247274310706771</c:v>
                </c:pt>
                <c:pt idx="5">
                  <c:v>0.30402366589674917</c:v>
                </c:pt>
                <c:pt idx="6">
                  <c:v>0.18462428752585644</c:v>
                </c:pt>
                <c:pt idx="7">
                  <c:v>0.13213549876840505</c:v>
                </c:pt>
                <c:pt idx="8">
                  <c:v>0.29879996813379955</c:v>
                </c:pt>
              </c:numCache>
            </c:numRef>
          </c:val>
          <c:extLst>
            <c:ext xmlns:c16="http://schemas.microsoft.com/office/drawing/2014/chart" uri="{C3380CC4-5D6E-409C-BE32-E72D297353CC}">
              <c16:uniqueId val="{00000000-75CD-497A-8F3C-57AF02509E40}"/>
            </c:ext>
          </c:extLst>
        </c:ser>
        <c:ser>
          <c:idx val="1"/>
          <c:order val="1"/>
          <c:tx>
            <c:strRef>
              <c:f>Gráficos!$C$559</c:f>
              <c:strCache>
                <c:ptCount val="1"/>
                <c:pt idx="0">
                  <c:v>Resignado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Gráficos!$D$559:$L$559</c:f>
              <c:numCache>
                <c:formatCode>0%</c:formatCode>
                <c:ptCount val="9"/>
                <c:pt idx="0">
                  <c:v>0.15802890803444419</c:v>
                </c:pt>
                <c:pt idx="1">
                  <c:v>0.22739538157181927</c:v>
                </c:pt>
                <c:pt idx="2">
                  <c:v>0.15802890803444419</c:v>
                </c:pt>
                <c:pt idx="3">
                  <c:v>0.14334933378234621</c:v>
                </c:pt>
                <c:pt idx="4">
                  <c:v>0.26526347019557828</c:v>
                </c:pt>
                <c:pt idx="5">
                  <c:v>6.183069932424648E-2</c:v>
                </c:pt>
                <c:pt idx="6">
                  <c:v>0.25065471810599366</c:v>
                </c:pt>
                <c:pt idx="7">
                  <c:v>0.32261710043933511</c:v>
                </c:pt>
                <c:pt idx="8">
                  <c:v>0.27893278763359192</c:v>
                </c:pt>
              </c:numCache>
            </c:numRef>
          </c:val>
          <c:extLst>
            <c:ext xmlns:c16="http://schemas.microsoft.com/office/drawing/2014/chart" uri="{C3380CC4-5D6E-409C-BE32-E72D297353CC}">
              <c16:uniqueId val="{00000001-75CD-497A-8F3C-57AF02509E40}"/>
            </c:ext>
          </c:extLst>
        </c:ser>
        <c:ser>
          <c:idx val="2"/>
          <c:order val="2"/>
          <c:tx>
            <c:strRef>
              <c:f>Gráficos!$C$560</c:f>
              <c:strCache>
                <c:ptCount val="1"/>
                <c:pt idx="0">
                  <c:v>Indiferente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Gráficos!$D$560:$L$560</c:f>
              <c:numCache>
                <c:formatCode>0%</c:formatCode>
                <c:ptCount val="9"/>
                <c:pt idx="0">
                  <c:v>0.14598958308159796</c:v>
                </c:pt>
                <c:pt idx="1">
                  <c:v>0.44929234238019278</c:v>
                </c:pt>
                <c:pt idx="2">
                  <c:v>0.247833857402462</c:v>
                </c:pt>
                <c:pt idx="3">
                  <c:v>0.30365872665303151</c:v>
                </c:pt>
                <c:pt idx="4">
                  <c:v>0.36309167139094339</c:v>
                </c:pt>
                <c:pt idx="5">
                  <c:v>0.25788401927837751</c:v>
                </c:pt>
                <c:pt idx="6">
                  <c:v>5.9009838620714836E-2</c:v>
                </c:pt>
                <c:pt idx="7">
                  <c:v>0.37440786785133962</c:v>
                </c:pt>
                <c:pt idx="8">
                  <c:v>0.25788401927837751</c:v>
                </c:pt>
              </c:numCache>
            </c:numRef>
          </c:val>
          <c:extLst>
            <c:ext xmlns:c16="http://schemas.microsoft.com/office/drawing/2014/chart" uri="{C3380CC4-5D6E-409C-BE32-E72D297353CC}">
              <c16:uniqueId val="{00000002-75CD-497A-8F3C-57AF02509E40}"/>
            </c:ext>
          </c:extLst>
        </c:ser>
        <c:ser>
          <c:idx val="3"/>
          <c:order val="3"/>
          <c:tx>
            <c:strRef>
              <c:f>Gráficos!$C$561</c:f>
              <c:strCache>
                <c:ptCount val="1"/>
                <c:pt idx="0">
                  <c:v>Nada Irritado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Gráficos!$D$561:$L$561</c:f>
              <c:numCache>
                <c:formatCode>0%</c:formatCode>
                <c:ptCount val="9"/>
                <c:pt idx="0">
                  <c:v>8.9320898482820502E-2</c:v>
                </c:pt>
                <c:pt idx="1">
                  <c:v>5.8945096744140696E-2</c:v>
                </c:pt>
                <c:pt idx="2">
                  <c:v>0.15247274310706771</c:v>
                </c:pt>
                <c:pt idx="3">
                  <c:v>5.8945096744140696E-2</c:v>
                </c:pt>
                <c:pt idx="4">
                  <c:v>0.21917211530641059</c:v>
                </c:pt>
                <c:pt idx="5">
                  <c:v>0.37626161550062676</c:v>
                </c:pt>
                <c:pt idx="6">
                  <c:v>0.39381671955065545</c:v>
                </c:pt>
                <c:pt idx="7">
                  <c:v>0.17083953294092022</c:v>
                </c:pt>
                <c:pt idx="8">
                  <c:v>5.2488788757451416E-2</c:v>
                </c:pt>
              </c:numCache>
            </c:numRef>
          </c:val>
          <c:extLst>
            <c:ext xmlns:c16="http://schemas.microsoft.com/office/drawing/2014/chart" uri="{C3380CC4-5D6E-409C-BE32-E72D297353CC}">
              <c16:uniqueId val="{00000003-75CD-497A-8F3C-57AF02509E40}"/>
            </c:ext>
          </c:extLst>
        </c:ser>
        <c:ser>
          <c:idx val="4"/>
          <c:order val="4"/>
          <c:tx>
            <c:strRef>
              <c:f>Gráficos!$C$562</c:f>
              <c:strCache>
                <c:ptCount val="1"/>
                <c:pt idx="0">
                  <c:v>Ns/Nr</c:v>
                </c:pt>
              </c:strCache>
            </c:strRef>
          </c:tx>
          <c:spPr>
            <a:solidFill>
              <a:schemeClr val="accent5"/>
            </a:solidFill>
            <a:ln>
              <a:noFill/>
            </a:ln>
            <a:effectLst/>
          </c:spPr>
          <c:invertIfNegative val="0"/>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Gráficos!$D$562:$L$562</c:f>
              <c:numCache>
                <c:formatCode>0%</c:formatCode>
                <c:ptCount val="9"/>
                <c:pt idx="0">
                  <c:v>0.11189443619677954</c:v>
                </c:pt>
                <c:pt idx="1">
                  <c:v>0.11189443619677954</c:v>
                </c:pt>
                <c:pt idx="2">
                  <c:v>0</c:v>
                </c:pt>
                <c:pt idx="3">
                  <c:v>0.11189443619677954</c:v>
                </c:pt>
                <c:pt idx="4">
                  <c:v>0</c:v>
                </c:pt>
                <c:pt idx="5">
                  <c:v>0</c:v>
                </c:pt>
                <c:pt idx="6">
                  <c:v>0.11189443619677954</c:v>
                </c:pt>
                <c:pt idx="7">
                  <c:v>0</c:v>
                </c:pt>
                <c:pt idx="8">
                  <c:v>0.11189443619677954</c:v>
                </c:pt>
              </c:numCache>
            </c:numRef>
          </c:val>
          <c:extLst>
            <c:ext xmlns:c16="http://schemas.microsoft.com/office/drawing/2014/chart" uri="{C3380CC4-5D6E-409C-BE32-E72D297353CC}">
              <c16:uniqueId val="{00000004-75CD-497A-8F3C-57AF02509E40}"/>
            </c:ext>
          </c:extLst>
        </c:ser>
        <c:dLbls>
          <c:showLegendKey val="0"/>
          <c:showVal val="0"/>
          <c:showCatName val="0"/>
          <c:showSerName val="0"/>
          <c:showPercent val="0"/>
          <c:showBubbleSize val="0"/>
        </c:dLbls>
        <c:gapWidth val="50"/>
        <c:overlap val="100"/>
        <c:axId val="476094032"/>
        <c:axId val="476090424"/>
      </c:barChart>
      <c:catAx>
        <c:axId val="47609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76090424"/>
        <c:crosses val="autoZero"/>
        <c:auto val="1"/>
        <c:lblAlgn val="ctr"/>
        <c:lblOffset val="100"/>
        <c:noMultiLvlLbl val="0"/>
      </c:catAx>
      <c:valAx>
        <c:axId val="476090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60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s-CO" b="1"/>
              <a:t>¿Qué tan dificil le parece: Entrar a una glorieta/rotonda?</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Gráficos!$C$9</c:f>
              <c:strCache>
                <c:ptCount val="1"/>
                <c:pt idx="0">
                  <c:v>Muy Difícil + Difícil</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Gráficos!$D$9:$K$9</c:f>
              <c:numCache>
                <c:formatCode>0%</c:formatCode>
                <c:ptCount val="8"/>
                <c:pt idx="0">
                  <c:v>0.54107304353437158</c:v>
                </c:pt>
                <c:pt idx="1">
                  <c:v>0.45745100685596296</c:v>
                </c:pt>
                <c:pt idx="2">
                  <c:v>0.55797782525824913</c:v>
                </c:pt>
                <c:pt idx="3">
                  <c:v>0.82219682995367871</c:v>
                </c:pt>
                <c:pt idx="4">
                  <c:v>0.47648466243786319</c:v>
                </c:pt>
                <c:pt idx="5">
                  <c:v>0.56058190845099054</c:v>
                </c:pt>
                <c:pt idx="6">
                  <c:v>0.49065033719263806</c:v>
                </c:pt>
                <c:pt idx="7">
                  <c:v>0.90882701248459818</c:v>
                </c:pt>
              </c:numCache>
            </c:numRef>
          </c:val>
          <c:extLst>
            <c:ext xmlns:c16="http://schemas.microsoft.com/office/drawing/2014/chart" uri="{C3380CC4-5D6E-409C-BE32-E72D297353CC}">
              <c16:uniqueId val="{00000000-F4FB-44CB-8960-FC712F975046}"/>
            </c:ext>
          </c:extLst>
        </c:ser>
        <c:ser>
          <c:idx val="1"/>
          <c:order val="1"/>
          <c:tx>
            <c:strRef>
              <c:f>Gráficos!$C$10</c:f>
              <c:strCache>
                <c:ptCount val="1"/>
                <c:pt idx="0">
                  <c:v>Ni fácil Ni difícil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Gráficos!$D$10:$K$10</c:f>
              <c:numCache>
                <c:formatCode>0%</c:formatCode>
                <c:ptCount val="8"/>
                <c:pt idx="0">
                  <c:v>0.23339888511529522</c:v>
                </c:pt>
                <c:pt idx="1">
                  <c:v>0.30569209369017425</c:v>
                </c:pt>
                <c:pt idx="2">
                  <c:v>0.22761965088152333</c:v>
                </c:pt>
                <c:pt idx="3">
                  <c:v>0.11606676075341488</c:v>
                </c:pt>
                <c:pt idx="4">
                  <c:v>0.33633534582562441</c:v>
                </c:pt>
                <c:pt idx="5">
                  <c:v>0.1947966348771088</c:v>
                </c:pt>
                <c:pt idx="6">
                  <c:v>0.35342178850453976</c:v>
                </c:pt>
                <c:pt idx="7">
                  <c:v>3.8684198757950511E-2</c:v>
                </c:pt>
              </c:numCache>
            </c:numRef>
          </c:val>
          <c:extLst>
            <c:ext xmlns:c16="http://schemas.microsoft.com/office/drawing/2014/chart" uri="{C3380CC4-5D6E-409C-BE32-E72D297353CC}">
              <c16:uniqueId val="{00000001-F4FB-44CB-8960-FC712F975046}"/>
            </c:ext>
          </c:extLst>
        </c:ser>
        <c:ser>
          <c:idx val="2"/>
          <c:order val="2"/>
          <c:tx>
            <c:strRef>
              <c:f>Gráficos!$C$11</c:f>
              <c:strCache>
                <c:ptCount val="1"/>
                <c:pt idx="0">
                  <c:v>Fácil + Muy fácil</c:v>
                </c:pt>
              </c:strCache>
            </c:strRef>
          </c:tx>
          <c:spPr>
            <a:solidFill>
              <a:srgbClr val="00B050"/>
            </a:solidFill>
            <a:ln>
              <a:noFill/>
            </a:ln>
            <a:effectLst/>
          </c:spPr>
          <c:invertIfNegative val="0"/>
          <c:dLbls>
            <c:dLbl>
              <c:idx val="7"/>
              <c:layout>
                <c:manualLayout>
                  <c:x val="8.3558568635139861E-3"/>
                  <c:y val="-2.8944912361870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FB-44CB-8960-FC712F975046}"/>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Gráficos!$D$11:$K$11</c:f>
              <c:numCache>
                <c:formatCode>0%</c:formatCode>
                <c:ptCount val="8"/>
                <c:pt idx="0">
                  <c:v>0.22395225452880257</c:v>
                </c:pt>
                <c:pt idx="1">
                  <c:v>0.23685689945386157</c:v>
                </c:pt>
                <c:pt idx="2">
                  <c:v>0.21440252386022787</c:v>
                </c:pt>
                <c:pt idx="3">
                  <c:v>6.1736409292906282E-2</c:v>
                </c:pt>
                <c:pt idx="4">
                  <c:v>0.18717999173651295</c:v>
                </c:pt>
                <c:pt idx="5">
                  <c:v>0.24462145667190113</c:v>
                </c:pt>
                <c:pt idx="6">
                  <c:v>0.15592787430282221</c:v>
                </c:pt>
                <c:pt idx="7">
                  <c:v>5.2488788757451416E-2</c:v>
                </c:pt>
              </c:numCache>
            </c:numRef>
          </c:val>
          <c:extLst>
            <c:ext xmlns:c16="http://schemas.microsoft.com/office/drawing/2014/chart" uri="{C3380CC4-5D6E-409C-BE32-E72D297353CC}">
              <c16:uniqueId val="{00000002-F4FB-44CB-8960-FC712F975046}"/>
            </c:ext>
          </c:extLst>
        </c:ser>
        <c:dLbls>
          <c:showLegendKey val="0"/>
          <c:showVal val="0"/>
          <c:showCatName val="0"/>
          <c:showSerName val="0"/>
          <c:showPercent val="0"/>
          <c:showBubbleSize val="0"/>
        </c:dLbls>
        <c:gapWidth val="90"/>
        <c:overlap val="100"/>
        <c:axId val="588015432"/>
        <c:axId val="588014776"/>
      </c:barChart>
      <c:catAx>
        <c:axId val="58801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88014776"/>
        <c:crosses val="autoZero"/>
        <c:auto val="1"/>
        <c:lblAlgn val="ctr"/>
        <c:lblOffset val="100"/>
        <c:noMultiLvlLbl val="0"/>
      </c:catAx>
      <c:valAx>
        <c:axId val="588014776"/>
        <c:scaling>
          <c:orientation val="minMax"/>
        </c:scaling>
        <c:delete val="1"/>
        <c:axPos val="b"/>
        <c:numFmt formatCode="0%" sourceLinked="1"/>
        <c:majorTickMark val="none"/>
        <c:minorTickMark val="none"/>
        <c:tickLblPos val="nextTo"/>
        <c:crossAx val="588015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s-CO" b="1"/>
              <a:t>¿Qué tan dificil le parece: Salir de una glorieta/rotonda?</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Gráficos!$C$17</c:f>
              <c:strCache>
                <c:ptCount val="1"/>
                <c:pt idx="0">
                  <c:v>Muy Difícil + Difícil</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Gráficos!$D$17:$K$17</c:f>
              <c:numCache>
                <c:formatCode>0%</c:formatCode>
                <c:ptCount val="8"/>
                <c:pt idx="0">
                  <c:v>0.52120140584398922</c:v>
                </c:pt>
                <c:pt idx="1">
                  <c:v>0.40172734275578947</c:v>
                </c:pt>
                <c:pt idx="2">
                  <c:v>0.51315825543721527</c:v>
                </c:pt>
                <c:pt idx="3">
                  <c:v>0.24726390675424181</c:v>
                </c:pt>
                <c:pt idx="4">
                  <c:v>0.53417475765504352</c:v>
                </c:pt>
                <c:pt idx="5">
                  <c:v>0.44155396316465573</c:v>
                </c:pt>
                <c:pt idx="6">
                  <c:v>0.23352108584713627</c:v>
                </c:pt>
                <c:pt idx="7">
                  <c:v>0.56754185507168142</c:v>
                </c:pt>
              </c:numCache>
            </c:numRef>
          </c:val>
          <c:extLst>
            <c:ext xmlns:c16="http://schemas.microsoft.com/office/drawing/2014/chart" uri="{C3380CC4-5D6E-409C-BE32-E72D297353CC}">
              <c16:uniqueId val="{00000000-4BD6-416E-9877-ED492CFE172F}"/>
            </c:ext>
          </c:extLst>
        </c:ser>
        <c:ser>
          <c:idx val="1"/>
          <c:order val="1"/>
          <c:tx>
            <c:strRef>
              <c:f>Gráficos!$C$18</c:f>
              <c:strCache>
                <c:ptCount val="1"/>
                <c:pt idx="0">
                  <c:v>Ni fácil Ni difícil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Gráficos!$D$18:$K$18</c:f>
              <c:numCache>
                <c:formatCode>0%</c:formatCode>
                <c:ptCount val="8"/>
                <c:pt idx="0">
                  <c:v>0.20866894113722856</c:v>
                </c:pt>
                <c:pt idx="1">
                  <c:v>0.30086708912986526</c:v>
                </c:pt>
                <c:pt idx="2">
                  <c:v>0.21952847592871488</c:v>
                </c:pt>
                <c:pt idx="3">
                  <c:v>0.11606676075341488</c:v>
                </c:pt>
                <c:pt idx="4">
                  <c:v>0.17691869969912985</c:v>
                </c:pt>
                <c:pt idx="5">
                  <c:v>0.23597546560833288</c:v>
                </c:pt>
                <c:pt idx="6">
                  <c:v>0.6085803863571807</c:v>
                </c:pt>
                <c:pt idx="7">
                  <c:v>0.16076953565044008</c:v>
                </c:pt>
              </c:numCache>
            </c:numRef>
          </c:val>
          <c:extLst>
            <c:ext xmlns:c16="http://schemas.microsoft.com/office/drawing/2014/chart" uri="{C3380CC4-5D6E-409C-BE32-E72D297353CC}">
              <c16:uniqueId val="{00000001-4BD6-416E-9877-ED492CFE172F}"/>
            </c:ext>
          </c:extLst>
        </c:ser>
        <c:ser>
          <c:idx val="2"/>
          <c:order val="2"/>
          <c:tx>
            <c:strRef>
              <c:f>Gráficos!$C$19</c:f>
              <c:strCache>
                <c:ptCount val="1"/>
                <c:pt idx="0">
                  <c:v>Fácil + Muy fácil</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Gráficos!$D$19:$K$19</c:f>
              <c:numCache>
                <c:formatCode>0%</c:formatCode>
                <c:ptCount val="8"/>
                <c:pt idx="0">
                  <c:v>0.26855383619725148</c:v>
                </c:pt>
                <c:pt idx="1">
                  <c:v>0.29740556811434382</c:v>
                </c:pt>
                <c:pt idx="2">
                  <c:v>0.26292657642945949</c:v>
                </c:pt>
                <c:pt idx="3">
                  <c:v>0.63666933249234325</c:v>
                </c:pt>
                <c:pt idx="4">
                  <c:v>0.28890654264582705</c:v>
                </c:pt>
                <c:pt idx="5">
                  <c:v>0.32247057122701189</c:v>
                </c:pt>
                <c:pt idx="6">
                  <c:v>0.15789852779568314</c:v>
                </c:pt>
                <c:pt idx="7">
                  <c:v>0.27168860927787841</c:v>
                </c:pt>
              </c:numCache>
            </c:numRef>
          </c:val>
          <c:extLst>
            <c:ext xmlns:c16="http://schemas.microsoft.com/office/drawing/2014/chart" uri="{C3380CC4-5D6E-409C-BE32-E72D297353CC}">
              <c16:uniqueId val="{00000002-4BD6-416E-9877-ED492CFE172F}"/>
            </c:ext>
          </c:extLst>
        </c:ser>
        <c:dLbls>
          <c:showLegendKey val="0"/>
          <c:showVal val="0"/>
          <c:showCatName val="0"/>
          <c:showSerName val="0"/>
          <c:showPercent val="0"/>
          <c:showBubbleSize val="0"/>
        </c:dLbls>
        <c:gapWidth val="90"/>
        <c:overlap val="100"/>
        <c:axId val="588015432"/>
        <c:axId val="588014776"/>
      </c:barChart>
      <c:catAx>
        <c:axId val="58801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88014776"/>
        <c:crosses val="autoZero"/>
        <c:auto val="1"/>
        <c:lblAlgn val="ctr"/>
        <c:lblOffset val="100"/>
        <c:noMultiLvlLbl val="0"/>
      </c:catAx>
      <c:valAx>
        <c:axId val="588014776"/>
        <c:scaling>
          <c:orientation val="minMax"/>
        </c:scaling>
        <c:delete val="1"/>
        <c:axPos val="b"/>
        <c:numFmt formatCode="0%" sourceLinked="1"/>
        <c:majorTickMark val="none"/>
        <c:minorTickMark val="none"/>
        <c:tickLblPos val="nextTo"/>
        <c:crossAx val="588015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¿Qué tan dificil le parece: Cambiar al carril rápido en una vía arterial?</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Gráficos!$C$25</c:f>
              <c:strCache>
                <c:ptCount val="1"/>
                <c:pt idx="0">
                  <c:v>Muy Difícil + Difícil</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Gráficos!$D$25:$K$25</c:f>
              <c:numCache>
                <c:formatCode>0%</c:formatCode>
                <c:ptCount val="8"/>
                <c:pt idx="0">
                  <c:v>0.64227133404596481</c:v>
                </c:pt>
                <c:pt idx="1">
                  <c:v>0.44331790627257583</c:v>
                </c:pt>
                <c:pt idx="2">
                  <c:v>0.48349941310058803</c:v>
                </c:pt>
                <c:pt idx="3">
                  <c:v>0.88393323924658507</c:v>
                </c:pt>
                <c:pt idx="4">
                  <c:v>0.61237405560871594</c:v>
                </c:pt>
                <c:pt idx="5">
                  <c:v>0.48548263329817309</c:v>
                </c:pt>
                <c:pt idx="6">
                  <c:v>0.50842308231611089</c:v>
                </c:pt>
                <c:pt idx="7">
                  <c:v>0.79693257628781844</c:v>
                </c:pt>
              </c:numCache>
            </c:numRef>
          </c:val>
          <c:extLst>
            <c:ext xmlns:c16="http://schemas.microsoft.com/office/drawing/2014/chart" uri="{C3380CC4-5D6E-409C-BE32-E72D297353CC}">
              <c16:uniqueId val="{00000000-2FAC-4645-8D44-9F3D521A9CE9}"/>
            </c:ext>
          </c:extLst>
        </c:ser>
        <c:ser>
          <c:idx val="1"/>
          <c:order val="1"/>
          <c:tx>
            <c:strRef>
              <c:f>Gráficos!$C$26</c:f>
              <c:strCache>
                <c:ptCount val="1"/>
                <c:pt idx="0">
                  <c:v>Ni fácil Ni difícil</c:v>
                </c:pt>
              </c:strCache>
            </c:strRef>
          </c:tx>
          <c:spPr>
            <a:solidFill>
              <a:srgbClr val="FFC0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2FAC-4645-8D44-9F3D521A9CE9}"/>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Gráficos!$D$26:$K$26</c:f>
              <c:numCache>
                <c:formatCode>0%</c:formatCode>
                <c:ptCount val="8"/>
                <c:pt idx="0">
                  <c:v>0.19041158094796662</c:v>
                </c:pt>
                <c:pt idx="1">
                  <c:v>0.31343423107399176</c:v>
                </c:pt>
                <c:pt idx="2">
                  <c:v>0.22607894700854503</c:v>
                </c:pt>
                <c:pt idx="3">
                  <c:v>0</c:v>
                </c:pt>
                <c:pt idx="4">
                  <c:v>0.26882453189204203</c:v>
                </c:pt>
                <c:pt idx="5">
                  <c:v>0.23404535965783996</c:v>
                </c:pt>
                <c:pt idx="6">
                  <c:v>0.32983913600206533</c:v>
                </c:pt>
                <c:pt idx="7">
                  <c:v>0.15057863495473003</c:v>
                </c:pt>
              </c:numCache>
            </c:numRef>
          </c:val>
          <c:extLst>
            <c:ext xmlns:c16="http://schemas.microsoft.com/office/drawing/2014/chart" uri="{C3380CC4-5D6E-409C-BE32-E72D297353CC}">
              <c16:uniqueId val="{00000001-2FAC-4645-8D44-9F3D521A9CE9}"/>
            </c:ext>
          </c:extLst>
        </c:ser>
        <c:ser>
          <c:idx val="2"/>
          <c:order val="2"/>
          <c:tx>
            <c:strRef>
              <c:f>Gráficos!$C$27</c:f>
              <c:strCache>
                <c:ptCount val="1"/>
                <c:pt idx="0">
                  <c:v>Fácil + Muy fácil</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Gráficos!$D$27:$K$27</c:f>
              <c:numCache>
                <c:formatCode>0%</c:formatCode>
                <c:ptCount val="8"/>
                <c:pt idx="0">
                  <c:v>0.13517784993773618</c:v>
                </c:pt>
                <c:pt idx="1">
                  <c:v>0.24324786265343087</c:v>
                </c:pt>
                <c:pt idx="2">
                  <c:v>0.29042163989086722</c:v>
                </c:pt>
                <c:pt idx="3">
                  <c:v>0.11606676075341488</c:v>
                </c:pt>
                <c:pt idx="4">
                  <c:v>0.11880141249924256</c:v>
                </c:pt>
                <c:pt idx="5">
                  <c:v>0.25942163757363301</c:v>
                </c:pt>
                <c:pt idx="6">
                  <c:v>0.16173778168182379</c:v>
                </c:pt>
                <c:pt idx="7">
                  <c:v>5.2488788757451416E-2</c:v>
                </c:pt>
              </c:numCache>
            </c:numRef>
          </c:val>
          <c:extLst>
            <c:ext xmlns:c16="http://schemas.microsoft.com/office/drawing/2014/chart" uri="{C3380CC4-5D6E-409C-BE32-E72D297353CC}">
              <c16:uniqueId val="{00000002-2FAC-4645-8D44-9F3D521A9CE9}"/>
            </c:ext>
          </c:extLst>
        </c:ser>
        <c:dLbls>
          <c:showLegendKey val="0"/>
          <c:showVal val="0"/>
          <c:showCatName val="0"/>
          <c:showSerName val="0"/>
          <c:showPercent val="0"/>
          <c:showBubbleSize val="0"/>
        </c:dLbls>
        <c:gapWidth val="90"/>
        <c:overlap val="100"/>
        <c:axId val="588015432"/>
        <c:axId val="588014776"/>
      </c:barChart>
      <c:catAx>
        <c:axId val="58801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88014776"/>
        <c:crosses val="autoZero"/>
        <c:auto val="1"/>
        <c:lblAlgn val="ctr"/>
        <c:lblOffset val="100"/>
        <c:noMultiLvlLbl val="0"/>
      </c:catAx>
      <c:valAx>
        <c:axId val="588014776"/>
        <c:scaling>
          <c:orientation val="minMax"/>
        </c:scaling>
        <c:delete val="1"/>
        <c:axPos val="b"/>
        <c:numFmt formatCode="0%" sourceLinked="1"/>
        <c:majorTickMark val="none"/>
        <c:minorTickMark val="none"/>
        <c:tickLblPos val="nextTo"/>
        <c:crossAx val="588015432"/>
        <c:crosses val="autoZero"/>
        <c:crossBetween val="between"/>
      </c:valAx>
      <c:spPr>
        <a:noFill/>
        <a:ln>
          <a:noFill/>
        </a:ln>
        <a:effectLst/>
      </c:spPr>
    </c:plotArea>
    <c:legend>
      <c:legendPos val="t"/>
      <c:layout>
        <c:manualLayout>
          <c:xMode val="edge"/>
          <c:yMode val="edge"/>
          <c:x val="0.2157789841929651"/>
          <c:y val="0.13086605103442053"/>
          <c:w val="0.56844193277438837"/>
          <c:h val="6.84796516998277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¿Qué tan dificil le parece: Conducir en un trancón sobre un puente?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47864744182777402"/>
          <c:y val="0.21404332113832275"/>
          <c:w val="0.50748400524999682"/>
          <c:h val="0.75881564046536487"/>
        </c:manualLayout>
      </c:layout>
      <c:barChart>
        <c:barDir val="bar"/>
        <c:grouping val="percentStacked"/>
        <c:varyColors val="0"/>
        <c:ser>
          <c:idx val="0"/>
          <c:order val="0"/>
          <c:tx>
            <c:strRef>
              <c:f>Gráficos!$C$33</c:f>
              <c:strCache>
                <c:ptCount val="1"/>
                <c:pt idx="0">
                  <c:v>Muy Difícil + Difícil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Gráficos!$D$33:$K$33</c:f>
              <c:numCache>
                <c:formatCode>0%</c:formatCode>
                <c:ptCount val="8"/>
                <c:pt idx="0">
                  <c:v>0.63338252146289631</c:v>
                </c:pt>
                <c:pt idx="1">
                  <c:v>0.55140380775129616</c:v>
                </c:pt>
                <c:pt idx="2">
                  <c:v>0.6048277239513038</c:v>
                </c:pt>
                <c:pt idx="3">
                  <c:v>0.30900031604714812</c:v>
                </c:pt>
                <c:pt idx="4">
                  <c:v>0.66794257664703494</c:v>
                </c:pt>
                <c:pt idx="5">
                  <c:v>0.63137746610843248</c:v>
                </c:pt>
                <c:pt idx="6">
                  <c:v>0.71713373412366033</c:v>
                </c:pt>
                <c:pt idx="7">
                  <c:v>0.90882701248459807</c:v>
                </c:pt>
              </c:numCache>
            </c:numRef>
          </c:val>
          <c:extLst>
            <c:ext xmlns:c16="http://schemas.microsoft.com/office/drawing/2014/chart" uri="{C3380CC4-5D6E-409C-BE32-E72D297353CC}">
              <c16:uniqueId val="{00000000-2B58-4F34-88B4-540317F414BB}"/>
            </c:ext>
          </c:extLst>
        </c:ser>
        <c:ser>
          <c:idx val="1"/>
          <c:order val="1"/>
          <c:tx>
            <c:strRef>
              <c:f>Gráficos!$C$34</c:f>
              <c:strCache>
                <c:ptCount val="1"/>
                <c:pt idx="0">
                  <c:v>Ni fácil Ni difícil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Gráficos!$D$34:$K$34</c:f>
              <c:numCache>
                <c:formatCode>0%</c:formatCode>
                <c:ptCount val="8"/>
                <c:pt idx="0">
                  <c:v>0.16510198874869628</c:v>
                </c:pt>
                <c:pt idx="1">
                  <c:v>0.22831492275912171</c:v>
                </c:pt>
                <c:pt idx="2">
                  <c:v>0.19123870256543857</c:v>
                </c:pt>
                <c:pt idx="3">
                  <c:v>0.69099968395285183</c:v>
                </c:pt>
                <c:pt idx="4">
                  <c:v>0.17318453186141608</c:v>
                </c:pt>
                <c:pt idx="5">
                  <c:v>0.16170786352067024</c:v>
                </c:pt>
                <c:pt idx="6">
                  <c:v>0.16069817138681239</c:v>
                </c:pt>
                <c:pt idx="7">
                  <c:v>2.863403688203503E-2</c:v>
                </c:pt>
              </c:numCache>
            </c:numRef>
          </c:val>
          <c:extLst>
            <c:ext xmlns:c16="http://schemas.microsoft.com/office/drawing/2014/chart" uri="{C3380CC4-5D6E-409C-BE32-E72D297353CC}">
              <c16:uniqueId val="{00000001-2B58-4F34-88B4-540317F414BB}"/>
            </c:ext>
          </c:extLst>
        </c:ser>
        <c:ser>
          <c:idx val="2"/>
          <c:order val="2"/>
          <c:tx>
            <c:strRef>
              <c:f>Gráficos!$C$35</c:f>
              <c:strCache>
                <c:ptCount val="1"/>
                <c:pt idx="0">
                  <c:v>Fácil + Muy fácil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Gráficos!$D$3:$K$3</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Gráficos!$D$35:$K$35</c:f>
              <c:numCache>
                <c:formatCode>0%</c:formatCode>
                <c:ptCount val="8"/>
                <c:pt idx="0">
                  <c:v>0.19561831413139363</c:v>
                </c:pt>
                <c:pt idx="1">
                  <c:v>0.22028126948958077</c:v>
                </c:pt>
                <c:pt idx="2">
                  <c:v>0.20060409598530482</c:v>
                </c:pt>
                <c:pt idx="3">
                  <c:v>0</c:v>
                </c:pt>
                <c:pt idx="4">
                  <c:v>0.15887289149154962</c:v>
                </c:pt>
                <c:pt idx="5">
                  <c:v>0.20691467037089795</c:v>
                </c:pt>
                <c:pt idx="6">
                  <c:v>0.12216809448952723</c:v>
                </c:pt>
                <c:pt idx="7">
                  <c:v>6.2538950633366897E-2</c:v>
                </c:pt>
              </c:numCache>
            </c:numRef>
          </c:val>
          <c:extLst>
            <c:ext xmlns:c16="http://schemas.microsoft.com/office/drawing/2014/chart" uri="{C3380CC4-5D6E-409C-BE32-E72D297353CC}">
              <c16:uniqueId val="{00000002-2B58-4F34-88B4-540317F414BB}"/>
            </c:ext>
          </c:extLst>
        </c:ser>
        <c:dLbls>
          <c:showLegendKey val="0"/>
          <c:showVal val="0"/>
          <c:showCatName val="0"/>
          <c:showSerName val="0"/>
          <c:showPercent val="0"/>
          <c:showBubbleSize val="0"/>
        </c:dLbls>
        <c:gapWidth val="90"/>
        <c:overlap val="100"/>
        <c:axId val="588015432"/>
        <c:axId val="588014776"/>
      </c:barChart>
      <c:catAx>
        <c:axId val="58801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88014776"/>
        <c:crosses val="autoZero"/>
        <c:auto val="1"/>
        <c:lblAlgn val="ctr"/>
        <c:lblOffset val="100"/>
        <c:noMultiLvlLbl val="0"/>
      </c:catAx>
      <c:valAx>
        <c:axId val="588014776"/>
        <c:scaling>
          <c:orientation val="minMax"/>
        </c:scaling>
        <c:delete val="1"/>
        <c:axPos val="b"/>
        <c:numFmt formatCode="0%" sourceLinked="1"/>
        <c:majorTickMark val="none"/>
        <c:minorTickMark val="none"/>
        <c:tickLblPos val="nextTo"/>
        <c:crossAx val="588015432"/>
        <c:crosses val="autoZero"/>
        <c:crossBetween val="between"/>
      </c:valAx>
      <c:spPr>
        <a:noFill/>
        <a:ln>
          <a:noFill/>
        </a:ln>
        <a:effectLst/>
      </c:spPr>
    </c:plotArea>
    <c:legend>
      <c:legendPos val="t"/>
      <c:layout>
        <c:manualLayout>
          <c:xMode val="edge"/>
          <c:yMode val="edge"/>
          <c:x val="0.2145306298953783"/>
          <c:y val="0.12932714509886661"/>
          <c:w val="0.5709387402092434"/>
          <c:h val="6.25098718970187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Horas dedicadas a conducir diariamente, según sexo</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'Por sexo'!$C$34</c:f>
              <c:strCache>
                <c:ptCount val="1"/>
                <c:pt idx="0">
                  <c:v>Una hora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sexo'!$H$3:$I$3</c:f>
              <c:strCache>
                <c:ptCount val="2"/>
                <c:pt idx="0">
                  <c:v>Hombres</c:v>
                </c:pt>
                <c:pt idx="1">
                  <c:v>Mujeres</c:v>
                </c:pt>
              </c:strCache>
            </c:strRef>
          </c:cat>
          <c:val>
            <c:numRef>
              <c:f>('Por sexo'!$E$34,'Por sexo'!$G$34)</c:f>
              <c:numCache>
                <c:formatCode>0%</c:formatCode>
                <c:ptCount val="2"/>
                <c:pt idx="0">
                  <c:v>0.14242751513541085</c:v>
                </c:pt>
                <c:pt idx="1">
                  <c:v>7.1903051605566329E-2</c:v>
                </c:pt>
              </c:numCache>
            </c:numRef>
          </c:val>
          <c:extLst>
            <c:ext xmlns:c16="http://schemas.microsoft.com/office/drawing/2014/chart" uri="{C3380CC4-5D6E-409C-BE32-E72D297353CC}">
              <c16:uniqueId val="{00000000-E858-4121-8942-942E7079F8D2}"/>
            </c:ext>
          </c:extLst>
        </c:ser>
        <c:ser>
          <c:idx val="1"/>
          <c:order val="1"/>
          <c:tx>
            <c:strRef>
              <c:f>'Por sexo'!$C$35</c:f>
              <c:strCache>
                <c:ptCount val="1"/>
                <c:pt idx="0">
                  <c:v>Entre 2 y 3 horas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sexo'!$H$3:$I$3</c:f>
              <c:strCache>
                <c:ptCount val="2"/>
                <c:pt idx="0">
                  <c:v>Hombres</c:v>
                </c:pt>
                <c:pt idx="1">
                  <c:v>Mujeres</c:v>
                </c:pt>
              </c:strCache>
            </c:strRef>
          </c:cat>
          <c:val>
            <c:numRef>
              <c:f>('Por sexo'!$E$35,'Por sexo'!$G$35)</c:f>
              <c:numCache>
                <c:formatCode>0%</c:formatCode>
                <c:ptCount val="2"/>
                <c:pt idx="0">
                  <c:v>0.27973907474864645</c:v>
                </c:pt>
                <c:pt idx="1">
                  <c:v>0.35114732277688154</c:v>
                </c:pt>
              </c:numCache>
            </c:numRef>
          </c:val>
          <c:extLst>
            <c:ext xmlns:c16="http://schemas.microsoft.com/office/drawing/2014/chart" uri="{C3380CC4-5D6E-409C-BE32-E72D297353CC}">
              <c16:uniqueId val="{00000001-E858-4121-8942-942E7079F8D2}"/>
            </c:ext>
          </c:extLst>
        </c:ser>
        <c:ser>
          <c:idx val="2"/>
          <c:order val="2"/>
          <c:tx>
            <c:strRef>
              <c:f>'Por sexo'!$C$36</c:f>
              <c:strCache>
                <c:ptCount val="1"/>
                <c:pt idx="0">
                  <c:v>Entre 4 y 5 horas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sexo'!$H$3:$I$3</c:f>
              <c:strCache>
                <c:ptCount val="2"/>
                <c:pt idx="0">
                  <c:v>Hombres</c:v>
                </c:pt>
                <c:pt idx="1">
                  <c:v>Mujeres</c:v>
                </c:pt>
              </c:strCache>
            </c:strRef>
          </c:cat>
          <c:val>
            <c:numRef>
              <c:f>('Por sexo'!$E$36,'Por sexo'!$G$36)</c:f>
              <c:numCache>
                <c:formatCode>0%</c:formatCode>
                <c:ptCount val="2"/>
                <c:pt idx="0">
                  <c:v>0.16547482582410056</c:v>
                </c:pt>
                <c:pt idx="1">
                  <c:v>0.16937101869545726</c:v>
                </c:pt>
              </c:numCache>
            </c:numRef>
          </c:val>
          <c:extLst>
            <c:ext xmlns:c16="http://schemas.microsoft.com/office/drawing/2014/chart" uri="{C3380CC4-5D6E-409C-BE32-E72D297353CC}">
              <c16:uniqueId val="{00000002-E858-4121-8942-942E7079F8D2}"/>
            </c:ext>
          </c:extLst>
        </c:ser>
        <c:ser>
          <c:idx val="3"/>
          <c:order val="3"/>
          <c:tx>
            <c:strRef>
              <c:f>'Por sexo'!$C$37</c:f>
              <c:strCache>
                <c:ptCount val="1"/>
                <c:pt idx="0">
                  <c:v>Entre 6 y 8 horas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sexo'!$H$3:$I$3</c:f>
              <c:strCache>
                <c:ptCount val="2"/>
                <c:pt idx="0">
                  <c:v>Hombres</c:v>
                </c:pt>
                <c:pt idx="1">
                  <c:v>Mujeres</c:v>
                </c:pt>
              </c:strCache>
            </c:strRef>
          </c:cat>
          <c:val>
            <c:numRef>
              <c:f>('Por sexo'!$E$37,'Por sexo'!$G$37)</c:f>
              <c:numCache>
                <c:formatCode>0%</c:formatCode>
                <c:ptCount val="2"/>
                <c:pt idx="0">
                  <c:v>0.17260818400717415</c:v>
                </c:pt>
                <c:pt idx="1">
                  <c:v>0.22806765598783424</c:v>
                </c:pt>
              </c:numCache>
            </c:numRef>
          </c:val>
          <c:extLst>
            <c:ext xmlns:c16="http://schemas.microsoft.com/office/drawing/2014/chart" uri="{C3380CC4-5D6E-409C-BE32-E72D297353CC}">
              <c16:uniqueId val="{00000003-E858-4121-8942-942E7079F8D2}"/>
            </c:ext>
          </c:extLst>
        </c:ser>
        <c:ser>
          <c:idx val="4"/>
          <c:order val="4"/>
          <c:tx>
            <c:strRef>
              <c:f>'Por sexo'!$C$38</c:f>
              <c:strCache>
                <c:ptCount val="1"/>
                <c:pt idx="0">
                  <c:v>Entre 9 y 12 horas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sexo'!$H$3:$I$3</c:f>
              <c:strCache>
                <c:ptCount val="2"/>
                <c:pt idx="0">
                  <c:v>Hombres</c:v>
                </c:pt>
                <c:pt idx="1">
                  <c:v>Mujeres</c:v>
                </c:pt>
              </c:strCache>
            </c:strRef>
          </c:cat>
          <c:val>
            <c:numRef>
              <c:f>('Por sexo'!$E$38,'Por sexo'!$G$38)</c:f>
              <c:numCache>
                <c:formatCode>0%</c:formatCode>
                <c:ptCount val="2"/>
                <c:pt idx="0">
                  <c:v>0.16624545418126152</c:v>
                </c:pt>
                <c:pt idx="1">
                  <c:v>0.17428840585814739</c:v>
                </c:pt>
              </c:numCache>
            </c:numRef>
          </c:val>
          <c:extLst>
            <c:ext xmlns:c16="http://schemas.microsoft.com/office/drawing/2014/chart" uri="{C3380CC4-5D6E-409C-BE32-E72D297353CC}">
              <c16:uniqueId val="{00000004-E858-4121-8942-942E7079F8D2}"/>
            </c:ext>
          </c:extLst>
        </c:ser>
        <c:ser>
          <c:idx val="5"/>
          <c:order val="5"/>
          <c:tx>
            <c:strRef>
              <c:f>'Por sexo'!$C$39</c:f>
              <c:strCache>
                <c:ptCount val="1"/>
                <c:pt idx="0">
                  <c:v>Más de 12 horas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sexo'!$H$3:$I$3</c:f>
              <c:strCache>
                <c:ptCount val="2"/>
                <c:pt idx="0">
                  <c:v>Hombres</c:v>
                </c:pt>
                <c:pt idx="1">
                  <c:v>Mujeres</c:v>
                </c:pt>
              </c:strCache>
            </c:strRef>
          </c:cat>
          <c:val>
            <c:numRef>
              <c:f>('Por sexo'!$E$39,'Por sexo'!$G$39)</c:f>
              <c:numCache>
                <c:formatCode>0%</c:formatCode>
                <c:ptCount val="2"/>
                <c:pt idx="0">
                  <c:v>7.3504946103406674E-2</c:v>
                </c:pt>
                <c:pt idx="1">
                  <c:v>5.2225450761126781E-3</c:v>
                </c:pt>
              </c:numCache>
            </c:numRef>
          </c:val>
          <c:extLst>
            <c:ext xmlns:c16="http://schemas.microsoft.com/office/drawing/2014/chart" uri="{C3380CC4-5D6E-409C-BE32-E72D297353CC}">
              <c16:uniqueId val="{00000005-E858-4121-8942-942E7079F8D2}"/>
            </c:ext>
          </c:extLst>
        </c:ser>
        <c:dLbls>
          <c:showLegendKey val="0"/>
          <c:showVal val="0"/>
          <c:showCatName val="0"/>
          <c:showSerName val="0"/>
          <c:showPercent val="0"/>
          <c:showBubbleSize val="0"/>
        </c:dLbls>
        <c:gapWidth val="219"/>
        <c:overlap val="-27"/>
        <c:axId val="589999280"/>
        <c:axId val="590000264"/>
      </c:barChart>
      <c:catAx>
        <c:axId val="58999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90000264"/>
        <c:crosses val="autoZero"/>
        <c:auto val="1"/>
        <c:lblAlgn val="ctr"/>
        <c:lblOffset val="100"/>
        <c:noMultiLvlLbl val="0"/>
      </c:catAx>
      <c:valAx>
        <c:axId val="590000264"/>
        <c:scaling>
          <c:orientation val="minMax"/>
        </c:scaling>
        <c:delete val="1"/>
        <c:axPos val="l"/>
        <c:numFmt formatCode="0%" sourceLinked="1"/>
        <c:majorTickMark val="none"/>
        <c:minorTickMark val="none"/>
        <c:tickLblPos val="nextTo"/>
        <c:crossAx val="58999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Entrar a una glorieta/rotonda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'Por sexo'!$H$41</c:f>
              <c:strCache>
                <c:ptCount val="1"/>
                <c:pt idx="0">
                  <c:v>Muy Difícil + Difícil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sexo'!$I$41:$J$41</c:f>
              <c:numCache>
                <c:formatCode>0%</c:formatCode>
                <c:ptCount val="2"/>
                <c:pt idx="0">
                  <c:v>0.52321692522379237</c:v>
                </c:pt>
                <c:pt idx="1">
                  <c:v>0.57938118104961167</c:v>
                </c:pt>
              </c:numCache>
            </c:numRef>
          </c:val>
          <c:extLst>
            <c:ext xmlns:c16="http://schemas.microsoft.com/office/drawing/2014/chart" uri="{C3380CC4-5D6E-409C-BE32-E72D297353CC}">
              <c16:uniqueId val="{00000000-D882-4887-8003-917E35C94D0D}"/>
            </c:ext>
          </c:extLst>
        </c:ser>
        <c:ser>
          <c:idx val="1"/>
          <c:order val="1"/>
          <c:tx>
            <c:strRef>
              <c:f>'Por sexo'!$H$42</c:f>
              <c:strCache>
                <c:ptCount val="1"/>
                <c:pt idx="0">
                  <c:v>Ni fácil Ni difícil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sexo'!$I$42:$J$42</c:f>
              <c:numCache>
                <c:formatCode>0%</c:formatCode>
                <c:ptCount val="2"/>
                <c:pt idx="0">
                  <c:v>0.25131203685842995</c:v>
                </c:pt>
                <c:pt idx="1">
                  <c:v>0.25127783372677198</c:v>
                </c:pt>
              </c:numCache>
            </c:numRef>
          </c:val>
          <c:extLst>
            <c:ext xmlns:c16="http://schemas.microsoft.com/office/drawing/2014/chart" uri="{C3380CC4-5D6E-409C-BE32-E72D297353CC}">
              <c16:uniqueId val="{00000001-D882-4887-8003-917E35C94D0D}"/>
            </c:ext>
          </c:extLst>
        </c:ser>
        <c:ser>
          <c:idx val="2"/>
          <c:order val="2"/>
          <c:tx>
            <c:strRef>
              <c:f>'Por sexo'!$H$43</c:f>
              <c:strCache>
                <c:ptCount val="1"/>
                <c:pt idx="0">
                  <c:v>Fácil + Muy fácil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sexo'!$I$43:$J$43</c:f>
              <c:numCache>
                <c:formatCode>0%</c:formatCode>
                <c:ptCount val="2"/>
                <c:pt idx="0">
                  <c:v>0.22547103791777803</c:v>
                </c:pt>
                <c:pt idx="1">
                  <c:v>0.16734956226180098</c:v>
                </c:pt>
              </c:numCache>
            </c:numRef>
          </c:val>
          <c:extLst>
            <c:ext xmlns:c16="http://schemas.microsoft.com/office/drawing/2014/chart" uri="{C3380CC4-5D6E-409C-BE32-E72D297353CC}">
              <c16:uniqueId val="{00000002-D882-4887-8003-917E35C94D0D}"/>
            </c:ext>
          </c:extLst>
        </c:ser>
        <c:dLbls>
          <c:showLegendKey val="0"/>
          <c:showVal val="0"/>
          <c:showCatName val="0"/>
          <c:showSerName val="0"/>
          <c:showPercent val="0"/>
          <c:showBubbleSize val="0"/>
        </c:dLbls>
        <c:gapWidth val="100"/>
        <c:overlap val="100"/>
        <c:axId val="625562920"/>
        <c:axId val="625556688"/>
      </c:barChart>
      <c:catAx>
        <c:axId val="625562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crossAx val="625556688"/>
        <c:crosses val="autoZero"/>
        <c:auto val="1"/>
        <c:lblAlgn val="ctr"/>
        <c:lblOffset val="100"/>
        <c:noMultiLvlLbl val="0"/>
      </c:catAx>
      <c:valAx>
        <c:axId val="625556688"/>
        <c:scaling>
          <c:orientation val="minMax"/>
        </c:scaling>
        <c:delete val="1"/>
        <c:axPos val="b"/>
        <c:numFmt formatCode="0%" sourceLinked="1"/>
        <c:majorTickMark val="none"/>
        <c:minorTickMark val="none"/>
        <c:tickLblPos val="nextTo"/>
        <c:crossAx val="625562920"/>
        <c:crosses val="autoZero"/>
        <c:crossBetween val="between"/>
      </c:valAx>
      <c:spPr>
        <a:noFill/>
        <a:ln>
          <a:noFill/>
        </a:ln>
        <a:effectLst/>
      </c:spPr>
    </c:plotArea>
    <c:legend>
      <c:legendPos val="t"/>
      <c:layout>
        <c:manualLayout>
          <c:xMode val="edge"/>
          <c:yMode val="edge"/>
          <c:x val="3.9735895497765024E-2"/>
          <c:y val="0.21488444152814232"/>
          <c:w val="0.89999994447813803"/>
          <c:h val="0.10610637212015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600"/>
      </a:pPr>
      <a:endParaRPr lang="es-CO"/>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Salir de una glorieta/rotonda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'Por sexo'!$H$47</c:f>
              <c:strCache>
                <c:ptCount val="1"/>
                <c:pt idx="0">
                  <c:v>Muy Difícil + Difícil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sexo'!$I$47:$J$47</c:f>
              <c:numCache>
                <c:formatCode>0%</c:formatCode>
                <c:ptCount val="2"/>
                <c:pt idx="0">
                  <c:v>0.4701063256966993</c:v>
                </c:pt>
                <c:pt idx="1">
                  <c:v>0.49452762989141852</c:v>
                </c:pt>
              </c:numCache>
            </c:numRef>
          </c:val>
          <c:extLst>
            <c:ext xmlns:c16="http://schemas.microsoft.com/office/drawing/2014/chart" uri="{C3380CC4-5D6E-409C-BE32-E72D297353CC}">
              <c16:uniqueId val="{00000000-6233-4C9C-8CE3-84FC7E1BA123}"/>
            </c:ext>
          </c:extLst>
        </c:ser>
        <c:ser>
          <c:idx val="1"/>
          <c:order val="1"/>
          <c:tx>
            <c:strRef>
              <c:f>'Por sexo'!$H$48</c:f>
              <c:strCache>
                <c:ptCount val="1"/>
                <c:pt idx="0">
                  <c:v>Ni fácil Ni difícil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sexo'!$I$48:$J$48</c:f>
              <c:numCache>
                <c:formatCode>0%</c:formatCode>
                <c:ptCount val="2"/>
                <c:pt idx="0">
                  <c:v>0.23861043779524149</c:v>
                </c:pt>
                <c:pt idx="1">
                  <c:v>0.29431977167030882</c:v>
                </c:pt>
              </c:numCache>
            </c:numRef>
          </c:val>
          <c:extLst>
            <c:ext xmlns:c16="http://schemas.microsoft.com/office/drawing/2014/chart" uri="{C3380CC4-5D6E-409C-BE32-E72D297353CC}">
              <c16:uniqueId val="{00000001-6233-4C9C-8CE3-84FC7E1BA123}"/>
            </c:ext>
          </c:extLst>
        </c:ser>
        <c:ser>
          <c:idx val="2"/>
          <c:order val="2"/>
          <c:tx>
            <c:strRef>
              <c:f>'Por sexo'!$H$49</c:f>
              <c:strCache>
                <c:ptCount val="1"/>
                <c:pt idx="0">
                  <c:v>Fácil + Muy fácil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sexo'!$I$49:$J$49</c:f>
              <c:numCache>
                <c:formatCode>0%</c:formatCode>
                <c:ptCount val="2"/>
                <c:pt idx="0">
                  <c:v>0.28957298924532704</c:v>
                </c:pt>
                <c:pt idx="1">
                  <c:v>0.2091611754764573</c:v>
                </c:pt>
              </c:numCache>
            </c:numRef>
          </c:val>
          <c:extLst>
            <c:ext xmlns:c16="http://schemas.microsoft.com/office/drawing/2014/chart" uri="{C3380CC4-5D6E-409C-BE32-E72D297353CC}">
              <c16:uniqueId val="{00000002-6233-4C9C-8CE3-84FC7E1BA123}"/>
            </c:ext>
          </c:extLst>
        </c:ser>
        <c:dLbls>
          <c:showLegendKey val="0"/>
          <c:showVal val="0"/>
          <c:showCatName val="0"/>
          <c:showSerName val="0"/>
          <c:showPercent val="0"/>
          <c:showBubbleSize val="0"/>
        </c:dLbls>
        <c:gapWidth val="100"/>
        <c:overlap val="100"/>
        <c:axId val="625562920"/>
        <c:axId val="625556688"/>
      </c:barChart>
      <c:catAx>
        <c:axId val="625562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625556688"/>
        <c:crosses val="autoZero"/>
        <c:auto val="1"/>
        <c:lblAlgn val="ctr"/>
        <c:lblOffset val="100"/>
        <c:noMultiLvlLbl val="0"/>
      </c:catAx>
      <c:valAx>
        <c:axId val="625556688"/>
        <c:scaling>
          <c:orientation val="minMax"/>
        </c:scaling>
        <c:delete val="1"/>
        <c:axPos val="b"/>
        <c:numFmt formatCode="0%" sourceLinked="1"/>
        <c:majorTickMark val="none"/>
        <c:minorTickMark val="none"/>
        <c:tickLblPos val="nextTo"/>
        <c:crossAx val="625562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600"/>
      </a:pPr>
      <a:endParaRPr lang="es-CO"/>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Cambiar al carril rápido en una vía arterial</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9219099672124837"/>
          <c:y val="0.4340230387868183"/>
          <c:w val="0.78195431808406601"/>
          <c:h val="0.51505103528725571"/>
        </c:manualLayout>
      </c:layout>
      <c:barChart>
        <c:barDir val="bar"/>
        <c:grouping val="percentStacked"/>
        <c:varyColors val="0"/>
        <c:ser>
          <c:idx val="0"/>
          <c:order val="0"/>
          <c:tx>
            <c:strRef>
              <c:f>'Por sexo'!$H$53</c:f>
              <c:strCache>
                <c:ptCount val="1"/>
                <c:pt idx="0">
                  <c:v>Muy Difícil + Difícil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sexo'!$I$53:$J$53</c:f>
              <c:numCache>
                <c:formatCode>0%</c:formatCode>
                <c:ptCount val="2"/>
                <c:pt idx="0">
                  <c:v>0.5154050491357709</c:v>
                </c:pt>
                <c:pt idx="1">
                  <c:v>0.61987049938203742</c:v>
                </c:pt>
              </c:numCache>
            </c:numRef>
          </c:val>
          <c:extLst>
            <c:ext xmlns:c16="http://schemas.microsoft.com/office/drawing/2014/chart" uri="{C3380CC4-5D6E-409C-BE32-E72D297353CC}">
              <c16:uniqueId val="{00000000-67D1-465A-AB5C-D970C81B7CCA}"/>
            </c:ext>
          </c:extLst>
        </c:ser>
        <c:ser>
          <c:idx val="1"/>
          <c:order val="1"/>
          <c:tx>
            <c:strRef>
              <c:f>'Por sexo'!$H$54</c:f>
              <c:strCache>
                <c:ptCount val="1"/>
                <c:pt idx="0">
                  <c:v>Ni fácil Ni difícil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sexo'!$I$54:$J$54</c:f>
              <c:numCache>
                <c:formatCode>0%</c:formatCode>
                <c:ptCount val="2"/>
                <c:pt idx="0">
                  <c:v>0.24475410576151588</c:v>
                </c:pt>
                <c:pt idx="1">
                  <c:v>0.22303388100259625</c:v>
                </c:pt>
              </c:numCache>
            </c:numRef>
          </c:val>
          <c:extLst>
            <c:ext xmlns:c16="http://schemas.microsoft.com/office/drawing/2014/chart" uri="{C3380CC4-5D6E-409C-BE32-E72D297353CC}">
              <c16:uniqueId val="{00000001-67D1-465A-AB5C-D970C81B7CCA}"/>
            </c:ext>
          </c:extLst>
        </c:ser>
        <c:ser>
          <c:idx val="2"/>
          <c:order val="2"/>
          <c:tx>
            <c:strRef>
              <c:f>'Por sexo'!$H$55</c:f>
              <c:strCache>
                <c:ptCount val="1"/>
                <c:pt idx="0">
                  <c:v>Fácil + Muy fácil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sexo'!$I$55:$J$55</c:f>
              <c:numCache>
                <c:formatCode>0%</c:formatCode>
                <c:ptCount val="2"/>
                <c:pt idx="0">
                  <c:v>0.23084909703884182</c:v>
                </c:pt>
                <c:pt idx="1">
                  <c:v>0.14294393704943262</c:v>
                </c:pt>
              </c:numCache>
            </c:numRef>
          </c:val>
          <c:extLst>
            <c:ext xmlns:c16="http://schemas.microsoft.com/office/drawing/2014/chart" uri="{C3380CC4-5D6E-409C-BE32-E72D297353CC}">
              <c16:uniqueId val="{00000002-67D1-465A-AB5C-D970C81B7CCA}"/>
            </c:ext>
          </c:extLst>
        </c:ser>
        <c:dLbls>
          <c:showLegendKey val="0"/>
          <c:showVal val="0"/>
          <c:showCatName val="0"/>
          <c:showSerName val="0"/>
          <c:showPercent val="0"/>
          <c:showBubbleSize val="0"/>
        </c:dLbls>
        <c:gapWidth val="100"/>
        <c:overlap val="100"/>
        <c:axId val="625562920"/>
        <c:axId val="625556688"/>
      </c:barChart>
      <c:catAx>
        <c:axId val="625562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crossAx val="625556688"/>
        <c:crosses val="autoZero"/>
        <c:auto val="1"/>
        <c:lblAlgn val="ctr"/>
        <c:lblOffset val="100"/>
        <c:noMultiLvlLbl val="0"/>
      </c:catAx>
      <c:valAx>
        <c:axId val="625556688"/>
        <c:scaling>
          <c:orientation val="minMax"/>
        </c:scaling>
        <c:delete val="1"/>
        <c:axPos val="b"/>
        <c:numFmt formatCode="0%" sourceLinked="1"/>
        <c:majorTickMark val="none"/>
        <c:minorTickMark val="none"/>
        <c:tickLblPos val="nextTo"/>
        <c:crossAx val="625562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accent1"/>
      </a:solidFill>
    </a:ln>
    <a:effectLst/>
  </c:spPr>
  <c:txPr>
    <a:bodyPr/>
    <a:lstStyle/>
    <a:p>
      <a:pPr>
        <a:defRPr sz="1600"/>
      </a:pPr>
      <a:endParaRPr lang="es-CO"/>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Conducir en un trancón sobre un puente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'Por sexo'!$H$59</c:f>
              <c:strCache>
                <c:ptCount val="1"/>
                <c:pt idx="0">
                  <c:v>Muy Difícil + Difícil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sexo'!$I$59:$J$59</c:f>
              <c:numCache>
                <c:formatCode>0%</c:formatCode>
                <c:ptCount val="2"/>
                <c:pt idx="0">
                  <c:v>0.60495513001739498</c:v>
                </c:pt>
                <c:pt idx="1">
                  <c:v>0.69522342069748411</c:v>
                </c:pt>
              </c:numCache>
            </c:numRef>
          </c:val>
          <c:extLst>
            <c:ext xmlns:c16="http://schemas.microsoft.com/office/drawing/2014/chart" uri="{C3380CC4-5D6E-409C-BE32-E72D297353CC}">
              <c16:uniqueId val="{00000000-C1DA-4331-84EE-99ADDB592CB2}"/>
            </c:ext>
          </c:extLst>
        </c:ser>
        <c:ser>
          <c:idx val="1"/>
          <c:order val="1"/>
          <c:tx>
            <c:strRef>
              <c:f>'Por sexo'!$H$60</c:f>
              <c:strCache>
                <c:ptCount val="1"/>
                <c:pt idx="0">
                  <c:v>Ni fácil Ni difícil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sexo'!$I$60:$J$60</c:f>
              <c:numCache>
                <c:formatCode>0%</c:formatCode>
                <c:ptCount val="2"/>
                <c:pt idx="0">
                  <c:v>0.18217726400226339</c:v>
                </c:pt>
                <c:pt idx="1">
                  <c:v>0.1877062719812492</c:v>
                </c:pt>
              </c:numCache>
            </c:numRef>
          </c:val>
          <c:extLst>
            <c:ext xmlns:c16="http://schemas.microsoft.com/office/drawing/2014/chart" uri="{C3380CC4-5D6E-409C-BE32-E72D297353CC}">
              <c16:uniqueId val="{00000001-C1DA-4331-84EE-99ADDB592CB2}"/>
            </c:ext>
          </c:extLst>
        </c:ser>
        <c:ser>
          <c:idx val="2"/>
          <c:order val="2"/>
          <c:tx>
            <c:strRef>
              <c:f>'Por sexo'!$H$61</c:f>
              <c:strCache>
                <c:ptCount val="1"/>
                <c:pt idx="0">
                  <c:v>Fácil + Muy fácil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sexo'!$I$40:$J$40</c:f>
              <c:strCache>
                <c:ptCount val="2"/>
                <c:pt idx="0">
                  <c:v>Hombres</c:v>
                </c:pt>
                <c:pt idx="1">
                  <c:v>Mujeres</c:v>
                </c:pt>
              </c:strCache>
            </c:strRef>
          </c:cat>
          <c:val>
            <c:numRef>
              <c:f>'Por sexo'!$I$61:$J$61</c:f>
              <c:numCache>
                <c:formatCode>0%</c:formatCode>
                <c:ptCount val="2"/>
                <c:pt idx="0">
                  <c:v>0.21027146770046951</c:v>
                </c:pt>
                <c:pt idx="1">
                  <c:v>0.11507888435945156</c:v>
                </c:pt>
              </c:numCache>
            </c:numRef>
          </c:val>
          <c:extLst>
            <c:ext xmlns:c16="http://schemas.microsoft.com/office/drawing/2014/chart" uri="{C3380CC4-5D6E-409C-BE32-E72D297353CC}">
              <c16:uniqueId val="{00000002-C1DA-4331-84EE-99ADDB592CB2}"/>
            </c:ext>
          </c:extLst>
        </c:ser>
        <c:dLbls>
          <c:showLegendKey val="0"/>
          <c:showVal val="0"/>
          <c:showCatName val="0"/>
          <c:showSerName val="0"/>
          <c:showPercent val="0"/>
          <c:showBubbleSize val="0"/>
        </c:dLbls>
        <c:gapWidth val="100"/>
        <c:overlap val="100"/>
        <c:axId val="625562920"/>
        <c:axId val="625556688"/>
      </c:barChart>
      <c:catAx>
        <c:axId val="625562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625556688"/>
        <c:crosses val="autoZero"/>
        <c:auto val="1"/>
        <c:lblAlgn val="ctr"/>
        <c:lblOffset val="100"/>
        <c:noMultiLvlLbl val="0"/>
      </c:catAx>
      <c:valAx>
        <c:axId val="625556688"/>
        <c:scaling>
          <c:orientation val="minMax"/>
        </c:scaling>
        <c:delete val="1"/>
        <c:axPos val="b"/>
        <c:numFmt formatCode="0%" sourceLinked="1"/>
        <c:majorTickMark val="none"/>
        <c:minorTickMark val="none"/>
        <c:tickLblPos val="nextTo"/>
        <c:crossAx val="625562920"/>
        <c:crosses val="autoZero"/>
        <c:crossBetween val="between"/>
      </c:valAx>
      <c:spPr>
        <a:noFill/>
        <a:ln>
          <a:noFill/>
        </a:ln>
        <a:effectLst/>
      </c:spPr>
    </c:plotArea>
    <c:legend>
      <c:legendPos val="t"/>
      <c:layout>
        <c:manualLayout>
          <c:xMode val="edge"/>
          <c:yMode val="edge"/>
          <c:x val="5.0000037014581528E-2"/>
          <c:y val="0.22877333041703121"/>
          <c:w val="0.899999925970837"/>
          <c:h val="0.10610637212015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accent1"/>
      </a:solidFill>
    </a:ln>
    <a:effectLst/>
  </c:spPr>
  <c:txPr>
    <a:bodyPr/>
    <a:lstStyle/>
    <a:p>
      <a:pPr>
        <a:defRPr sz="1600"/>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24052657480317"/>
          <c:y val="0.10952343076258422"/>
          <c:w val="0.46034501464684824"/>
          <c:h val="0.86898272213442895"/>
        </c:manualLayout>
      </c:layout>
      <c:barChart>
        <c:barDir val="bar"/>
        <c:grouping val="clustered"/>
        <c:varyColors val="0"/>
        <c:ser>
          <c:idx val="0"/>
          <c:order val="0"/>
          <c:tx>
            <c:strRef>
              <c:f>Hoja1!$B$1</c:f>
              <c:strCache>
                <c:ptCount val="1"/>
                <c:pt idx="0">
                  <c:v>Serie 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Ninguna de las anteriores</c:v>
                </c:pt>
                <c:pt idx="1">
                  <c:v>Violencia física</c:v>
                </c:pt>
                <c:pt idx="2">
                  <c:v>Pegarse al carro de adelante</c:v>
                </c:pt>
                <c:pt idx="3">
                  <c:v>Bajarse del carro y salir a discutir</c:v>
                </c:pt>
                <c:pt idx="4">
                  <c:v>Adelantarse y cerrarlo</c:v>
                </c:pt>
                <c:pt idx="5">
                  <c:v>Hacer el gesto del pulgar abajo</c:v>
                </c:pt>
                <c:pt idx="6">
                  <c:v>Hacer gestos obscenos con las manos</c:v>
                </c:pt>
                <c:pt idx="7">
                  <c:v>Insultar</c:v>
                </c:pt>
                <c:pt idx="8">
                  <c:v>Gritar</c:v>
                </c:pt>
                <c:pt idx="9">
                  <c:v>Pegarse al pito</c:v>
                </c:pt>
                <c:pt idx="10">
                  <c:v>Hacer luces</c:v>
                </c:pt>
              </c:strCache>
            </c:strRef>
          </c:cat>
          <c:val>
            <c:numRef>
              <c:f>Hoja1!$B$2:$B$12</c:f>
              <c:numCache>
                <c:formatCode>0%</c:formatCode>
                <c:ptCount val="11"/>
                <c:pt idx="0">
                  <c:v>0.29799999999999999</c:v>
                </c:pt>
                <c:pt idx="1">
                  <c:v>2.7E-2</c:v>
                </c:pt>
                <c:pt idx="2">
                  <c:v>4.5999999999999999E-2</c:v>
                </c:pt>
                <c:pt idx="3">
                  <c:v>4.9000000000000002E-2</c:v>
                </c:pt>
                <c:pt idx="4">
                  <c:v>8.2000000000000003E-2</c:v>
                </c:pt>
                <c:pt idx="5">
                  <c:v>0.127</c:v>
                </c:pt>
                <c:pt idx="6">
                  <c:v>0.13900000000000001</c:v>
                </c:pt>
                <c:pt idx="7">
                  <c:v>0.193</c:v>
                </c:pt>
                <c:pt idx="8">
                  <c:v>0.19500000000000001</c:v>
                </c:pt>
                <c:pt idx="9">
                  <c:v>0.26900000000000002</c:v>
                </c:pt>
                <c:pt idx="10">
                  <c:v>0.40899999999999997</c:v>
                </c:pt>
              </c:numCache>
            </c:numRef>
          </c:val>
          <c:extLst>
            <c:ext xmlns:c16="http://schemas.microsoft.com/office/drawing/2014/chart" uri="{C3380CC4-5D6E-409C-BE32-E72D297353CC}">
              <c16:uniqueId val="{00000000-9F65-41FC-9179-78D556F831CA}"/>
            </c:ext>
          </c:extLst>
        </c:ser>
        <c:dLbls>
          <c:showLegendKey val="0"/>
          <c:showVal val="0"/>
          <c:showCatName val="0"/>
          <c:showSerName val="0"/>
          <c:showPercent val="0"/>
          <c:showBubbleSize val="0"/>
        </c:dLbls>
        <c:gapWidth val="182"/>
        <c:axId val="107095552"/>
        <c:axId val="107097088"/>
      </c:barChart>
      <c:catAx>
        <c:axId val="10709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07097088"/>
        <c:crosses val="autoZero"/>
        <c:auto val="1"/>
        <c:lblAlgn val="ctr"/>
        <c:lblOffset val="100"/>
        <c:noMultiLvlLbl val="0"/>
      </c:catAx>
      <c:valAx>
        <c:axId val="107097088"/>
        <c:scaling>
          <c:orientation val="minMax"/>
          <c:max val="1"/>
        </c:scaling>
        <c:delete val="1"/>
        <c:axPos val="b"/>
        <c:numFmt formatCode="0%" sourceLinked="1"/>
        <c:majorTickMark val="out"/>
        <c:minorTickMark val="none"/>
        <c:tickLblPos val="nextTo"/>
        <c:crossAx val="1070955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'Por sexo'!$I$63</c:f>
              <c:strCache>
                <c:ptCount val="1"/>
                <c:pt idx="0">
                  <c:v>Hombres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sexo'!$H$64:$H$73</c:f>
              <c:strCache>
                <c:ptCount val="10"/>
                <c:pt idx="0">
                  <c:v> Pasar un semáforo en amarillo</c:v>
                </c:pt>
                <c:pt idx="1">
                  <c:v> Pasar un semáforo en rojo</c:v>
                </c:pt>
                <c:pt idx="2">
                  <c:v> Hacer "doble fila" con su vehículo</c:v>
                </c:pt>
                <c:pt idx="3">
                  <c:v> Girar sin poner direccionales</c:v>
                </c:pt>
                <c:pt idx="4">
                  <c:v> Cerrar a otro vehículo</c:v>
                </c:pt>
                <c:pt idx="5">
                  <c:v> Quedar "atrapado" en una intersección</c:v>
                </c:pt>
                <c:pt idx="6">
                  <c:v> Chocar a algún vehículo</c:v>
                </c:pt>
                <c:pt idx="7">
                  <c:v> Conducir en contravía</c:v>
                </c:pt>
                <c:pt idx="8">
                  <c:v> Seguir derecho en una señal de "Pare"</c:v>
                </c:pt>
                <c:pt idx="9">
                  <c:v> Ninguno de los anteriores</c:v>
                </c:pt>
              </c:strCache>
            </c:strRef>
          </c:cat>
          <c:val>
            <c:numRef>
              <c:f>'Por sexo'!$I$64:$I$73</c:f>
              <c:numCache>
                <c:formatCode>0%</c:formatCode>
                <c:ptCount val="10"/>
                <c:pt idx="0">
                  <c:v>0.29454300754340623</c:v>
                </c:pt>
                <c:pt idx="1">
                  <c:v>5.8777292760398281E-2</c:v>
                </c:pt>
                <c:pt idx="2">
                  <c:v>0.17975827019214952</c:v>
                </c:pt>
                <c:pt idx="3">
                  <c:v>0.12582166243873077</c:v>
                </c:pt>
                <c:pt idx="4">
                  <c:v>7.8349928465594715E-2</c:v>
                </c:pt>
                <c:pt idx="5">
                  <c:v>0.28808215484811955</c:v>
                </c:pt>
                <c:pt idx="6">
                  <c:v>1.5476947273327893E-2</c:v>
                </c:pt>
                <c:pt idx="7">
                  <c:v>5.9866852665518298E-2</c:v>
                </c:pt>
                <c:pt idx="8">
                  <c:v>0.11366815939739947</c:v>
                </c:pt>
                <c:pt idx="9">
                  <c:v>0.39493001801425487</c:v>
                </c:pt>
              </c:numCache>
            </c:numRef>
          </c:val>
          <c:extLst>
            <c:ext xmlns:c16="http://schemas.microsoft.com/office/drawing/2014/chart" uri="{C3380CC4-5D6E-409C-BE32-E72D297353CC}">
              <c16:uniqueId val="{00000000-A48A-41B6-A933-CC3F8E5FCA7D}"/>
            </c:ext>
          </c:extLst>
        </c:ser>
        <c:ser>
          <c:idx val="1"/>
          <c:order val="1"/>
          <c:tx>
            <c:strRef>
              <c:f>'Por sexo'!$J$63</c:f>
              <c:strCache>
                <c:ptCount val="1"/>
                <c:pt idx="0">
                  <c:v>Mujeres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sexo'!$H$64:$H$73</c:f>
              <c:strCache>
                <c:ptCount val="10"/>
                <c:pt idx="0">
                  <c:v> Pasar un semáforo en amarillo</c:v>
                </c:pt>
                <c:pt idx="1">
                  <c:v> Pasar un semáforo en rojo</c:v>
                </c:pt>
                <c:pt idx="2">
                  <c:v> Hacer "doble fila" con su vehículo</c:v>
                </c:pt>
                <c:pt idx="3">
                  <c:v> Girar sin poner direccionales</c:v>
                </c:pt>
                <c:pt idx="4">
                  <c:v> Cerrar a otro vehículo</c:v>
                </c:pt>
                <c:pt idx="5">
                  <c:v> Quedar "atrapado" en una intersección</c:v>
                </c:pt>
                <c:pt idx="6">
                  <c:v> Chocar a algún vehículo</c:v>
                </c:pt>
                <c:pt idx="7">
                  <c:v> Conducir en contravía</c:v>
                </c:pt>
                <c:pt idx="8">
                  <c:v> Seguir derecho en una señal de "Pare"</c:v>
                </c:pt>
                <c:pt idx="9">
                  <c:v> Ninguno de los anteriores</c:v>
                </c:pt>
              </c:strCache>
            </c:strRef>
          </c:cat>
          <c:val>
            <c:numRef>
              <c:f>'Por sexo'!$J$64:$J$73</c:f>
              <c:numCache>
                <c:formatCode>0%</c:formatCode>
                <c:ptCount val="10"/>
                <c:pt idx="0">
                  <c:v>0.19175373806614909</c:v>
                </c:pt>
                <c:pt idx="1">
                  <c:v>4.8332570506562172E-2</c:v>
                </c:pt>
                <c:pt idx="2">
                  <c:v>0.13805626584939126</c:v>
                </c:pt>
                <c:pt idx="3">
                  <c:v>0.10035232995693337</c:v>
                </c:pt>
                <c:pt idx="4">
                  <c:v>2.9846592617806957E-2</c:v>
                </c:pt>
                <c:pt idx="5">
                  <c:v>0.1983134177861533</c:v>
                </c:pt>
                <c:pt idx="6">
                  <c:v>1.146666530356689E-2</c:v>
                </c:pt>
                <c:pt idx="7">
                  <c:v>6.1613808028292014E-2</c:v>
                </c:pt>
                <c:pt idx="8">
                  <c:v>9.106319670188659E-2</c:v>
                </c:pt>
                <c:pt idx="9">
                  <c:v>0.49031335965307932</c:v>
                </c:pt>
              </c:numCache>
            </c:numRef>
          </c:val>
          <c:extLst>
            <c:ext xmlns:c16="http://schemas.microsoft.com/office/drawing/2014/chart" uri="{C3380CC4-5D6E-409C-BE32-E72D297353CC}">
              <c16:uniqueId val="{00000001-A48A-41B6-A933-CC3F8E5FCA7D}"/>
            </c:ext>
          </c:extLst>
        </c:ser>
        <c:dLbls>
          <c:showLegendKey val="0"/>
          <c:showVal val="0"/>
          <c:showCatName val="0"/>
          <c:showSerName val="0"/>
          <c:showPercent val="0"/>
          <c:showBubbleSize val="0"/>
        </c:dLbls>
        <c:gapWidth val="90"/>
        <c:axId val="588662864"/>
        <c:axId val="588664832"/>
      </c:barChart>
      <c:catAx>
        <c:axId val="58866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88664832"/>
        <c:crosses val="autoZero"/>
        <c:auto val="1"/>
        <c:lblAlgn val="ctr"/>
        <c:lblOffset val="100"/>
        <c:noMultiLvlLbl val="0"/>
      </c:catAx>
      <c:valAx>
        <c:axId val="588664832"/>
        <c:scaling>
          <c:orientation val="minMax"/>
        </c:scaling>
        <c:delete val="1"/>
        <c:axPos val="b"/>
        <c:numFmt formatCode="0%" sourceLinked="1"/>
        <c:majorTickMark val="none"/>
        <c:minorTickMark val="none"/>
        <c:tickLblPos val="nextTo"/>
        <c:crossAx val="5886628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Nada de estrés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0%</c:formatCode>
                <c:ptCount val="1"/>
                <c:pt idx="0">
                  <c:v>0.108</c:v>
                </c:pt>
              </c:numCache>
            </c:numRef>
          </c:val>
          <c:extLst>
            <c:ext xmlns:c16="http://schemas.microsoft.com/office/drawing/2014/chart" uri="{C3380CC4-5D6E-409C-BE32-E72D297353CC}">
              <c16:uniqueId val="{00000000-5C06-4789-BF60-0CD72716AE7A}"/>
            </c:ext>
          </c:extLst>
        </c:ser>
        <c:ser>
          <c:idx val="1"/>
          <c:order val="1"/>
          <c:tx>
            <c:strRef>
              <c:f>Hoja1!$C$1</c:f>
              <c:strCache>
                <c:ptCount val="1"/>
                <c:pt idx="0">
                  <c:v>Poco estrés</c:v>
                </c:pt>
              </c:strCache>
            </c:strRef>
          </c:tx>
          <c:spPr>
            <a:solidFill>
              <a:srgbClr val="FFFF00"/>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2-5C06-4789-BF60-0CD72716AE7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0%</c:formatCode>
                <c:ptCount val="1"/>
                <c:pt idx="0">
                  <c:v>0.16</c:v>
                </c:pt>
              </c:numCache>
            </c:numRef>
          </c:val>
          <c:extLst>
            <c:ext xmlns:c16="http://schemas.microsoft.com/office/drawing/2014/chart" uri="{C3380CC4-5D6E-409C-BE32-E72D297353CC}">
              <c16:uniqueId val="{00000003-5C06-4789-BF60-0CD72716AE7A}"/>
            </c:ext>
          </c:extLst>
        </c:ser>
        <c:ser>
          <c:idx val="2"/>
          <c:order val="2"/>
          <c:tx>
            <c:strRef>
              <c:f>Hoja1!$D$1</c:f>
              <c:strCache>
                <c:ptCount val="1"/>
                <c:pt idx="0">
                  <c:v>Algo de estrés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0%</c:formatCode>
                <c:ptCount val="1"/>
                <c:pt idx="0">
                  <c:v>0.35399999999999998</c:v>
                </c:pt>
              </c:numCache>
            </c:numRef>
          </c:val>
          <c:extLst>
            <c:ext xmlns:c16="http://schemas.microsoft.com/office/drawing/2014/chart" uri="{C3380CC4-5D6E-409C-BE32-E72D297353CC}">
              <c16:uniqueId val="{00000004-5C06-4789-BF60-0CD72716AE7A}"/>
            </c:ext>
          </c:extLst>
        </c:ser>
        <c:ser>
          <c:idx val="3"/>
          <c:order val="3"/>
          <c:tx>
            <c:strRef>
              <c:f>Hoja1!$E$1</c:f>
              <c:strCache>
                <c:ptCount val="1"/>
                <c:pt idx="0">
                  <c:v>Mucho estrés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Hoja1!$E$2</c:f>
              <c:numCache>
                <c:formatCode>0%</c:formatCode>
                <c:ptCount val="1"/>
                <c:pt idx="0">
                  <c:v>0.378</c:v>
                </c:pt>
              </c:numCache>
            </c:numRef>
          </c:val>
          <c:extLst>
            <c:ext xmlns:c16="http://schemas.microsoft.com/office/drawing/2014/chart" uri="{C3380CC4-5D6E-409C-BE32-E72D297353CC}">
              <c16:uniqueId val="{00000005-5C06-4789-BF60-0CD72716AE7A}"/>
            </c:ext>
          </c:extLst>
        </c:ser>
        <c:dLbls>
          <c:showLegendKey val="0"/>
          <c:showVal val="0"/>
          <c:showCatName val="0"/>
          <c:showSerName val="0"/>
          <c:showPercent val="0"/>
          <c:showBubbleSize val="0"/>
        </c:dLbls>
        <c:gapWidth val="150"/>
        <c:overlap val="100"/>
        <c:axId val="107794816"/>
        <c:axId val="107796352"/>
      </c:barChart>
      <c:catAx>
        <c:axId val="107794816"/>
        <c:scaling>
          <c:orientation val="minMax"/>
        </c:scaling>
        <c:delete val="1"/>
        <c:axPos val="l"/>
        <c:numFmt formatCode="General" sourceLinked="1"/>
        <c:majorTickMark val="none"/>
        <c:minorTickMark val="none"/>
        <c:tickLblPos val="nextTo"/>
        <c:crossAx val="107796352"/>
        <c:crosses val="autoZero"/>
        <c:auto val="1"/>
        <c:lblAlgn val="ctr"/>
        <c:lblOffset val="100"/>
        <c:noMultiLvlLbl val="0"/>
      </c:catAx>
      <c:valAx>
        <c:axId val="107796352"/>
        <c:scaling>
          <c:orientation val="minMax"/>
        </c:scaling>
        <c:delete val="1"/>
        <c:axPos val="b"/>
        <c:numFmt formatCode="0%" sourceLinked="1"/>
        <c:majorTickMark val="none"/>
        <c:minorTickMark val="none"/>
        <c:tickLblPos val="nextTo"/>
        <c:crossAx val="107794816"/>
        <c:crosses val="autoZero"/>
        <c:crossBetween val="between"/>
      </c:valAx>
      <c:spPr>
        <a:noFill/>
        <a:ln>
          <a:noFill/>
        </a:ln>
        <a:effectLst/>
      </c:spPr>
    </c:plotArea>
    <c:legend>
      <c:legendPos val="b"/>
      <c:layout>
        <c:manualLayout>
          <c:xMode val="edge"/>
          <c:yMode val="edge"/>
          <c:x val="6.5118658823572123E-2"/>
          <c:y val="0.11766270191543418"/>
          <c:w val="0.84855506045783524"/>
          <c:h val="9.833928335316673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2113593359919871"/>
          <c:y val="6.2324816383290647E-2"/>
          <c:w val="0.56126031354938788"/>
          <c:h val="0.9278344231351372"/>
        </c:manualLayout>
      </c:layout>
      <c:barChart>
        <c:barDir val="bar"/>
        <c:grouping val="clustered"/>
        <c:varyColors val="0"/>
        <c:ser>
          <c:idx val="0"/>
          <c:order val="0"/>
          <c:tx>
            <c:strRef>
              <c:f>Hoja1!$B$1</c:f>
              <c:strCache>
                <c:ptCount val="1"/>
                <c:pt idx="0">
                  <c:v>Serie 1</c:v>
                </c:pt>
              </c:strCache>
            </c:strRef>
          </c:tx>
          <c:spPr>
            <a:solidFill>
              <a:schemeClr val="accent2"/>
            </a:solidFill>
            <a:ln>
              <a:noFill/>
            </a:ln>
            <a:effectLst/>
            <a:scene3d>
              <a:camera prst="orthographicFront"/>
              <a:lightRig rig="threePt" dir="t"/>
            </a:scene3d>
            <a:sp3d>
              <a:bevelT/>
            </a:sp3d>
          </c:spPr>
          <c:invertIfNegative val="0"/>
          <c:dLbls>
            <c:dLbl>
              <c:idx val="3"/>
              <c:layout>
                <c:manualLayout>
                  <c:x val="-5.4165393388966449E-3"/>
                  <c:y val="-3.28025349385752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CB-47A0-A95F-2A1B6DDB701D}"/>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Ninguna de las anteriores</c:v>
                </c:pt>
                <c:pt idx="1">
                  <c:v>Pegarse al pito</c:v>
                </c:pt>
                <c:pt idx="2">
                  <c:v>Hacer luces</c:v>
                </c:pt>
                <c:pt idx="3">
                  <c:v>Adelantarse y cerrarlo</c:v>
                </c:pt>
                <c:pt idx="4">
                  <c:v>Insultar</c:v>
                </c:pt>
                <c:pt idx="5">
                  <c:v>Gritar</c:v>
                </c:pt>
                <c:pt idx="6">
                  <c:v>Hacer gestos obscenos con las manos</c:v>
                </c:pt>
                <c:pt idx="7">
                  <c:v>Pegarse al carro de adelante</c:v>
                </c:pt>
                <c:pt idx="8">
                  <c:v>Hacer el gesto del pulgar abajo</c:v>
                </c:pt>
                <c:pt idx="9">
                  <c:v>Bajarse del carro y salir a discutir</c:v>
                </c:pt>
                <c:pt idx="10">
                  <c:v>Violencia física</c:v>
                </c:pt>
              </c:strCache>
            </c:strRef>
          </c:cat>
          <c:val>
            <c:numRef>
              <c:f>Hoja1!$B$2:$B$12</c:f>
              <c:numCache>
                <c:formatCode>0%</c:formatCode>
                <c:ptCount val="11"/>
                <c:pt idx="0">
                  <c:v>0.35799999999999998</c:v>
                </c:pt>
                <c:pt idx="1">
                  <c:v>0.33300000000000002</c:v>
                </c:pt>
                <c:pt idx="2">
                  <c:v>0.28699999999999998</c:v>
                </c:pt>
                <c:pt idx="3">
                  <c:v>0.26300000000000001</c:v>
                </c:pt>
                <c:pt idx="4">
                  <c:v>0.22</c:v>
                </c:pt>
                <c:pt idx="5">
                  <c:v>0.20799999999999999</c:v>
                </c:pt>
                <c:pt idx="6">
                  <c:v>0.19</c:v>
                </c:pt>
                <c:pt idx="7">
                  <c:v>0.13100000000000001</c:v>
                </c:pt>
                <c:pt idx="8">
                  <c:v>8.5000000000000006E-2</c:v>
                </c:pt>
                <c:pt idx="9">
                  <c:v>6.6000000000000003E-2</c:v>
                </c:pt>
                <c:pt idx="10">
                  <c:v>2.3E-2</c:v>
                </c:pt>
              </c:numCache>
            </c:numRef>
          </c:val>
          <c:extLst>
            <c:ext xmlns:c16="http://schemas.microsoft.com/office/drawing/2014/chart" uri="{C3380CC4-5D6E-409C-BE32-E72D297353CC}">
              <c16:uniqueId val="{00000001-E0CB-47A0-A95F-2A1B6DDB701D}"/>
            </c:ext>
          </c:extLst>
        </c:ser>
        <c:dLbls>
          <c:showLegendKey val="0"/>
          <c:showVal val="0"/>
          <c:showCatName val="0"/>
          <c:showSerName val="0"/>
          <c:showPercent val="0"/>
          <c:showBubbleSize val="0"/>
        </c:dLbls>
        <c:gapWidth val="100"/>
        <c:axId val="107292544"/>
        <c:axId val="107294080"/>
      </c:barChart>
      <c:catAx>
        <c:axId val="107292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107294080"/>
        <c:crosses val="autoZero"/>
        <c:auto val="1"/>
        <c:lblAlgn val="ctr"/>
        <c:lblOffset val="100"/>
        <c:noMultiLvlLbl val="0"/>
      </c:catAx>
      <c:valAx>
        <c:axId val="10729408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729254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FFC000"/>
            </a:solidFill>
          </c:spPr>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Calma</c:v>
                </c:pt>
                <c:pt idx="1">
                  <c:v>Indiferencia</c:v>
                </c:pt>
                <c:pt idx="2">
                  <c:v>Resignación</c:v>
                </c:pt>
                <c:pt idx="3">
                  <c:v>Irritación</c:v>
                </c:pt>
                <c:pt idx="4">
                  <c:v>Ira </c:v>
                </c:pt>
                <c:pt idx="5">
                  <c:v>Furia</c:v>
                </c:pt>
              </c:strCache>
            </c:strRef>
          </c:cat>
          <c:val>
            <c:numRef>
              <c:f>Hoja1!$B$2:$B$7</c:f>
              <c:numCache>
                <c:formatCode>0%</c:formatCode>
                <c:ptCount val="6"/>
                <c:pt idx="0">
                  <c:v>0.109</c:v>
                </c:pt>
                <c:pt idx="1">
                  <c:v>0.17199999999999999</c:v>
                </c:pt>
                <c:pt idx="2">
                  <c:v>0.249</c:v>
                </c:pt>
                <c:pt idx="3">
                  <c:v>0.311</c:v>
                </c:pt>
                <c:pt idx="4">
                  <c:v>0.1</c:v>
                </c:pt>
                <c:pt idx="5">
                  <c:v>0.06</c:v>
                </c:pt>
              </c:numCache>
            </c:numRef>
          </c:val>
          <c:extLst>
            <c:ext xmlns:c16="http://schemas.microsoft.com/office/drawing/2014/chart" uri="{C3380CC4-5D6E-409C-BE32-E72D297353CC}">
              <c16:uniqueId val="{00000000-6418-423F-9D4F-BD31E2A4B9A6}"/>
            </c:ext>
          </c:extLst>
        </c:ser>
        <c:dLbls>
          <c:showLegendKey val="0"/>
          <c:showVal val="0"/>
          <c:showCatName val="0"/>
          <c:showSerName val="0"/>
          <c:showPercent val="0"/>
          <c:showBubbleSize val="0"/>
        </c:dLbls>
        <c:gapWidth val="27"/>
        <c:overlap val="-100"/>
        <c:axId val="107378560"/>
        <c:axId val="107380096"/>
      </c:barChart>
      <c:catAx>
        <c:axId val="107378560"/>
        <c:scaling>
          <c:orientation val="minMax"/>
        </c:scaling>
        <c:delete val="1"/>
        <c:axPos val="b"/>
        <c:numFmt formatCode="General" sourceLinked="1"/>
        <c:majorTickMark val="none"/>
        <c:minorTickMark val="none"/>
        <c:tickLblPos val="nextTo"/>
        <c:crossAx val="107380096"/>
        <c:crosses val="autoZero"/>
        <c:auto val="1"/>
        <c:lblAlgn val="ctr"/>
        <c:lblOffset val="100"/>
        <c:noMultiLvlLbl val="0"/>
      </c:catAx>
      <c:valAx>
        <c:axId val="107380096"/>
        <c:scaling>
          <c:orientation val="minMax"/>
        </c:scaling>
        <c:delete val="1"/>
        <c:axPos val="l"/>
        <c:numFmt formatCode="0%" sourceLinked="1"/>
        <c:majorTickMark val="none"/>
        <c:minorTickMark val="none"/>
        <c:tickLblPos val="nextTo"/>
        <c:crossAx val="10737856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DA0F2B"/>
            </a:solidFill>
          </c:spPr>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Calma</c:v>
                </c:pt>
                <c:pt idx="1">
                  <c:v>Indiferencia</c:v>
                </c:pt>
                <c:pt idx="2">
                  <c:v>Resignación</c:v>
                </c:pt>
                <c:pt idx="3">
                  <c:v>Irritación</c:v>
                </c:pt>
                <c:pt idx="4">
                  <c:v>Ira </c:v>
                </c:pt>
                <c:pt idx="5">
                  <c:v>Furia</c:v>
                </c:pt>
              </c:strCache>
            </c:strRef>
          </c:cat>
          <c:val>
            <c:numRef>
              <c:f>Hoja1!$B$2:$B$7</c:f>
              <c:numCache>
                <c:formatCode>0%</c:formatCode>
                <c:ptCount val="6"/>
                <c:pt idx="0">
                  <c:v>9.2999999999999999E-2</c:v>
                </c:pt>
                <c:pt idx="1">
                  <c:v>0.188</c:v>
                </c:pt>
                <c:pt idx="2">
                  <c:v>0.21</c:v>
                </c:pt>
                <c:pt idx="3">
                  <c:v>0.32400000000000001</c:v>
                </c:pt>
                <c:pt idx="4">
                  <c:v>0.13200000000000001</c:v>
                </c:pt>
                <c:pt idx="5">
                  <c:v>5.2999999999999999E-2</c:v>
                </c:pt>
              </c:numCache>
            </c:numRef>
          </c:val>
          <c:extLst>
            <c:ext xmlns:c16="http://schemas.microsoft.com/office/drawing/2014/chart" uri="{C3380CC4-5D6E-409C-BE32-E72D297353CC}">
              <c16:uniqueId val="{00000000-FE94-475D-833E-0FEE00906E4C}"/>
            </c:ext>
          </c:extLst>
        </c:ser>
        <c:dLbls>
          <c:showLegendKey val="0"/>
          <c:showVal val="0"/>
          <c:showCatName val="0"/>
          <c:showSerName val="0"/>
          <c:showPercent val="0"/>
          <c:showBubbleSize val="0"/>
        </c:dLbls>
        <c:gapWidth val="27"/>
        <c:overlap val="-100"/>
        <c:axId val="107283200"/>
        <c:axId val="107284736"/>
      </c:barChart>
      <c:catAx>
        <c:axId val="107283200"/>
        <c:scaling>
          <c:orientation val="minMax"/>
        </c:scaling>
        <c:delete val="1"/>
        <c:axPos val="b"/>
        <c:numFmt formatCode="General" sourceLinked="1"/>
        <c:majorTickMark val="none"/>
        <c:minorTickMark val="none"/>
        <c:tickLblPos val="nextTo"/>
        <c:crossAx val="107284736"/>
        <c:crosses val="autoZero"/>
        <c:auto val="1"/>
        <c:lblAlgn val="ctr"/>
        <c:lblOffset val="100"/>
        <c:noMultiLvlLbl val="0"/>
      </c:catAx>
      <c:valAx>
        <c:axId val="107284736"/>
        <c:scaling>
          <c:orientation val="minMax"/>
        </c:scaling>
        <c:delete val="1"/>
        <c:axPos val="l"/>
        <c:numFmt formatCode="0%" sourceLinked="1"/>
        <c:majorTickMark val="none"/>
        <c:minorTickMark val="none"/>
        <c:tickLblPos val="nextTo"/>
        <c:crossAx val="10728320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69556413250517"/>
          <c:y val="6.5624995963029287E-2"/>
          <c:w val="0.66031403786721043"/>
          <c:h val="0.8493070343684157"/>
        </c:manualLayout>
      </c:layout>
      <c:barChart>
        <c:barDir val="bar"/>
        <c:grouping val="percentStacked"/>
        <c:varyColors val="0"/>
        <c:ser>
          <c:idx val="0"/>
          <c:order val="0"/>
          <c:tx>
            <c:strRef>
              <c:f>Hoja1!$B$1</c:f>
              <c:strCache>
                <c:ptCount val="1"/>
                <c:pt idx="0">
                  <c:v>CALMADO</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Hoja1!$B$2:$B$8</c:f>
              <c:numCache>
                <c:formatCode>0%</c:formatCode>
                <c:ptCount val="7"/>
                <c:pt idx="0">
                  <c:v>0.24399999999999999</c:v>
                </c:pt>
                <c:pt idx="1">
                  <c:v>0.10299999999999999</c:v>
                </c:pt>
                <c:pt idx="2">
                  <c:v>0.20399999999999999</c:v>
                </c:pt>
                <c:pt idx="3">
                  <c:v>0.158</c:v>
                </c:pt>
                <c:pt idx="4">
                  <c:v>0.36799999999999999</c:v>
                </c:pt>
                <c:pt idx="5">
                  <c:v>0.20100000000000001</c:v>
                </c:pt>
                <c:pt idx="6">
                  <c:v>0.25900000000000001</c:v>
                </c:pt>
              </c:numCache>
            </c:numRef>
          </c:val>
          <c:extLst>
            <c:ext xmlns:c16="http://schemas.microsoft.com/office/drawing/2014/chart" uri="{C3380CC4-5D6E-409C-BE32-E72D297353CC}">
              <c16:uniqueId val="{00000000-73C5-4F9A-A54C-C2BA83144790}"/>
            </c:ext>
          </c:extLst>
        </c:ser>
        <c:ser>
          <c:idx val="1"/>
          <c:order val="1"/>
          <c:tx>
            <c:strRef>
              <c:f>Hoja1!$C$1</c:f>
              <c:strCache>
                <c:ptCount val="1"/>
                <c:pt idx="0">
                  <c:v>INDIFERENTE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Hoja1!$C$2:$C$8</c:f>
              <c:numCache>
                <c:formatCode>0%</c:formatCode>
                <c:ptCount val="7"/>
                <c:pt idx="0">
                  <c:v>9.9000000000000005E-2</c:v>
                </c:pt>
                <c:pt idx="1">
                  <c:v>5.5E-2</c:v>
                </c:pt>
                <c:pt idx="2">
                  <c:v>0.113</c:v>
                </c:pt>
                <c:pt idx="3">
                  <c:v>0.129</c:v>
                </c:pt>
                <c:pt idx="4">
                  <c:v>0.18099999999999999</c:v>
                </c:pt>
                <c:pt idx="5">
                  <c:v>8.1000000000000003E-2</c:v>
                </c:pt>
                <c:pt idx="6">
                  <c:v>0.13700000000000001</c:v>
                </c:pt>
              </c:numCache>
            </c:numRef>
          </c:val>
          <c:extLst>
            <c:ext xmlns:c16="http://schemas.microsoft.com/office/drawing/2014/chart" uri="{C3380CC4-5D6E-409C-BE32-E72D297353CC}">
              <c16:uniqueId val="{00000001-73C5-4F9A-A54C-C2BA83144790}"/>
            </c:ext>
          </c:extLst>
        </c:ser>
        <c:ser>
          <c:idx val="2"/>
          <c:order val="2"/>
          <c:tx>
            <c:strRef>
              <c:f>Hoja1!$D$1</c:f>
              <c:strCache>
                <c:ptCount val="1"/>
                <c:pt idx="0">
                  <c:v>RESIGNADO</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Hoja1!$D$2:$D$8</c:f>
              <c:numCache>
                <c:formatCode>0%</c:formatCode>
                <c:ptCount val="7"/>
                <c:pt idx="0">
                  <c:v>0.26500000000000001</c:v>
                </c:pt>
                <c:pt idx="1">
                  <c:v>0.155</c:v>
                </c:pt>
                <c:pt idx="2">
                  <c:v>0.28000000000000003</c:v>
                </c:pt>
                <c:pt idx="3">
                  <c:v>0.193</c:v>
                </c:pt>
                <c:pt idx="4">
                  <c:v>0.27600000000000002</c:v>
                </c:pt>
                <c:pt idx="5">
                  <c:v>0.315</c:v>
                </c:pt>
                <c:pt idx="6">
                  <c:v>0.29499999999999998</c:v>
                </c:pt>
              </c:numCache>
            </c:numRef>
          </c:val>
          <c:extLst>
            <c:ext xmlns:c16="http://schemas.microsoft.com/office/drawing/2014/chart" uri="{C3380CC4-5D6E-409C-BE32-E72D297353CC}">
              <c16:uniqueId val="{00000002-73C5-4F9A-A54C-C2BA83144790}"/>
            </c:ext>
          </c:extLst>
        </c:ser>
        <c:ser>
          <c:idx val="3"/>
          <c:order val="3"/>
          <c:tx>
            <c:strRef>
              <c:f>Hoja1!$E$1</c:f>
              <c:strCache>
                <c:ptCount val="1"/>
                <c:pt idx="0">
                  <c:v>IRRITADO/FASTIDIADO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Hoja1!$E$2:$E$8</c:f>
              <c:numCache>
                <c:formatCode>0%</c:formatCode>
                <c:ptCount val="7"/>
                <c:pt idx="0">
                  <c:v>0.22800000000000001</c:v>
                </c:pt>
                <c:pt idx="1">
                  <c:v>0.28000000000000003</c:v>
                </c:pt>
                <c:pt idx="2">
                  <c:v>0.23200000000000001</c:v>
                </c:pt>
                <c:pt idx="3">
                  <c:v>0.32200000000000001</c:v>
                </c:pt>
                <c:pt idx="4">
                  <c:v>9.1999999999999998E-2</c:v>
                </c:pt>
                <c:pt idx="5">
                  <c:v>0.23400000000000001</c:v>
                </c:pt>
                <c:pt idx="6">
                  <c:v>0.19400000000000001</c:v>
                </c:pt>
              </c:numCache>
            </c:numRef>
          </c:val>
          <c:extLst>
            <c:ext xmlns:c16="http://schemas.microsoft.com/office/drawing/2014/chart" uri="{C3380CC4-5D6E-409C-BE32-E72D297353CC}">
              <c16:uniqueId val="{00000003-73C5-4F9A-A54C-C2BA83144790}"/>
            </c:ext>
          </c:extLst>
        </c:ser>
        <c:ser>
          <c:idx val="4"/>
          <c:order val="4"/>
          <c:tx>
            <c:strRef>
              <c:f>Hoja1!$F$1</c:f>
              <c:strCache>
                <c:ptCount val="1"/>
                <c:pt idx="0">
                  <c:v>CON IRA/ENOJADO</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Hoja1!$F$2:$F$8</c:f>
              <c:numCache>
                <c:formatCode>0%</c:formatCode>
                <c:ptCount val="7"/>
                <c:pt idx="0">
                  <c:v>0.1</c:v>
                </c:pt>
                <c:pt idx="1">
                  <c:v>0.26300000000000001</c:v>
                </c:pt>
                <c:pt idx="2">
                  <c:v>0.11</c:v>
                </c:pt>
                <c:pt idx="3">
                  <c:v>0.127</c:v>
                </c:pt>
                <c:pt idx="4">
                  <c:v>5.1999999999999998E-2</c:v>
                </c:pt>
                <c:pt idx="5">
                  <c:v>0.10299999999999999</c:v>
                </c:pt>
                <c:pt idx="6">
                  <c:v>6.4000000000000001E-2</c:v>
                </c:pt>
              </c:numCache>
            </c:numRef>
          </c:val>
          <c:extLst>
            <c:ext xmlns:c16="http://schemas.microsoft.com/office/drawing/2014/chart" uri="{C3380CC4-5D6E-409C-BE32-E72D297353CC}">
              <c16:uniqueId val="{00000004-73C5-4F9A-A54C-C2BA83144790}"/>
            </c:ext>
          </c:extLst>
        </c:ser>
        <c:ser>
          <c:idx val="5"/>
          <c:order val="5"/>
          <c:tx>
            <c:strRef>
              <c:f>Hoja1!$G$1</c:f>
              <c:strCache>
                <c:ptCount val="1"/>
                <c:pt idx="0">
                  <c:v>FURIOSO</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Hoja1!$G$2:$G$8</c:f>
              <c:numCache>
                <c:formatCode>0%</c:formatCode>
                <c:ptCount val="7"/>
                <c:pt idx="0">
                  <c:v>6.4000000000000001E-2</c:v>
                </c:pt>
                <c:pt idx="1">
                  <c:v>0.14399999999999999</c:v>
                </c:pt>
                <c:pt idx="2">
                  <c:v>0.06</c:v>
                </c:pt>
                <c:pt idx="3">
                  <c:v>7.0999999999999994E-2</c:v>
                </c:pt>
                <c:pt idx="4">
                  <c:v>3.1E-2</c:v>
                </c:pt>
                <c:pt idx="5">
                  <c:v>6.6000000000000003E-2</c:v>
                </c:pt>
                <c:pt idx="6">
                  <c:v>0.05</c:v>
                </c:pt>
              </c:numCache>
            </c:numRef>
          </c:val>
          <c:extLst>
            <c:ext xmlns:c16="http://schemas.microsoft.com/office/drawing/2014/chart" uri="{C3380CC4-5D6E-409C-BE32-E72D297353CC}">
              <c16:uniqueId val="{00000005-73C5-4F9A-A54C-C2BA83144790}"/>
            </c:ext>
          </c:extLst>
        </c:ser>
        <c:dLbls>
          <c:showLegendKey val="0"/>
          <c:showVal val="0"/>
          <c:showCatName val="0"/>
          <c:showSerName val="0"/>
          <c:showPercent val="0"/>
          <c:showBubbleSize val="0"/>
        </c:dLbls>
        <c:gapWidth val="51"/>
        <c:overlap val="100"/>
        <c:axId val="107427712"/>
        <c:axId val="107429248"/>
      </c:barChart>
      <c:catAx>
        <c:axId val="107427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07429248"/>
        <c:crosses val="autoZero"/>
        <c:auto val="1"/>
        <c:lblAlgn val="ctr"/>
        <c:lblOffset val="100"/>
        <c:noMultiLvlLbl val="0"/>
      </c:catAx>
      <c:valAx>
        <c:axId val="107429248"/>
        <c:scaling>
          <c:orientation val="minMax"/>
        </c:scaling>
        <c:delete val="1"/>
        <c:axPos val="b"/>
        <c:numFmt formatCode="0%" sourceLinked="1"/>
        <c:majorTickMark val="none"/>
        <c:minorTickMark val="none"/>
        <c:tickLblPos val="nextTo"/>
        <c:crossAx val="107427712"/>
        <c:crosses val="autoZero"/>
        <c:crossBetween val="between"/>
      </c:valAx>
      <c:spPr>
        <a:noFill/>
        <a:ln>
          <a:noFill/>
        </a:ln>
        <a:effectLst/>
      </c:spPr>
    </c:plotArea>
    <c:legend>
      <c:legendPos val="b"/>
      <c:layout>
        <c:manualLayout>
          <c:xMode val="edge"/>
          <c:yMode val="edge"/>
          <c:x val="3.4541461450795279E-2"/>
          <c:y val="1.9225207970890258E-2"/>
          <c:w val="0.96545853854920471"/>
          <c:h val="4.522422211957294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Hoja1!$B$1</c:f>
              <c:strCache>
                <c:ptCount val="1"/>
                <c:pt idx="0">
                  <c:v>MUY IRRITADO</c:v>
                </c:pt>
              </c:strCache>
            </c:strRef>
          </c:tx>
          <c:spPr>
            <a:solidFill>
              <a:srgbClr val="C00000"/>
            </a:solidFill>
            <a:ln>
              <a:noFill/>
            </a:ln>
            <a:effectLst/>
          </c:spPr>
          <c:invertIfNegative val="0"/>
          <c:dLbls>
            <c:dLbl>
              <c:idx val="6"/>
              <c:layout>
                <c:manualLayout>
                  <c:x val="-8.9444616906791279E-17"/>
                  <c:y val="9.84076048157220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BB-40C5-82E2-CC38D9176B9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A.Peatones</c:v>
                </c:pt>
                <c:pt idx="1">
                  <c:v>B.Conductores vehículos particulares</c:v>
                </c:pt>
                <c:pt idx="2">
                  <c:v>C. Motociclistas</c:v>
                </c:pt>
                <c:pt idx="3">
                  <c:v>D.Conductores de buses SITP</c:v>
                </c:pt>
                <c:pt idx="4">
                  <c:v>E. Transmilenio</c:v>
                </c:pt>
                <c:pt idx="5">
                  <c:v>F. Ciclistas</c:v>
                </c:pt>
                <c:pt idx="6">
                  <c:v>G. Conductores de camión o vehículo pesado</c:v>
                </c:pt>
                <c:pt idx="7">
                  <c:v>H.Taxistas</c:v>
                </c:pt>
                <c:pt idx="8">
                  <c:v>I.Patinetas</c:v>
                </c:pt>
              </c:strCache>
            </c:strRef>
          </c:cat>
          <c:val>
            <c:numRef>
              <c:f>Hoja1!$B$2:$B$10</c:f>
              <c:numCache>
                <c:formatCode>0%</c:formatCode>
                <c:ptCount val="9"/>
                <c:pt idx="0">
                  <c:v>0.18099999999999999</c:v>
                </c:pt>
                <c:pt idx="1">
                  <c:v>0.112</c:v>
                </c:pt>
                <c:pt idx="2">
                  <c:v>0.38200000000000001</c:v>
                </c:pt>
                <c:pt idx="3">
                  <c:v>0.48599999999999999</c:v>
                </c:pt>
                <c:pt idx="4">
                  <c:v>0.20100000000000001</c:v>
                </c:pt>
                <c:pt idx="5">
                  <c:v>0.30099999999999999</c:v>
                </c:pt>
                <c:pt idx="6">
                  <c:v>0.247</c:v>
                </c:pt>
                <c:pt idx="7">
                  <c:v>0.36699999999999999</c:v>
                </c:pt>
                <c:pt idx="8">
                  <c:v>0.17799999999999999</c:v>
                </c:pt>
              </c:numCache>
            </c:numRef>
          </c:val>
          <c:extLst>
            <c:ext xmlns:c16="http://schemas.microsoft.com/office/drawing/2014/chart" uri="{C3380CC4-5D6E-409C-BE32-E72D297353CC}">
              <c16:uniqueId val="{00000001-99BB-40C5-82E2-CC38D9176B90}"/>
            </c:ext>
          </c:extLst>
        </c:ser>
        <c:ser>
          <c:idx val="1"/>
          <c:order val="1"/>
          <c:tx>
            <c:strRef>
              <c:f>Hoja1!$C$1</c:f>
              <c:strCache>
                <c:ptCount val="1"/>
                <c:pt idx="0">
                  <c:v>RESIGNADO</c:v>
                </c:pt>
              </c:strCache>
            </c:strRef>
          </c:tx>
          <c:spPr>
            <a:solidFill>
              <a:srgbClr val="FFC000"/>
            </a:solidFill>
            <a:ln>
              <a:noFill/>
            </a:ln>
            <a:effectLst/>
          </c:spPr>
          <c:invertIfNegative val="0"/>
          <c:dLbls>
            <c:dLbl>
              <c:idx val="5"/>
              <c:layout>
                <c:manualLayout>
                  <c:x val="6.0985670576343461E-3"/>
                  <c:y val="-3.2802534938574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BB-40C5-82E2-CC38D9176B9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85000"/>
                        <a:lumOff val="1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A.Peatones</c:v>
                </c:pt>
                <c:pt idx="1">
                  <c:v>B.Conductores vehículos particulares</c:v>
                </c:pt>
                <c:pt idx="2">
                  <c:v>C. Motociclistas</c:v>
                </c:pt>
                <c:pt idx="3">
                  <c:v>D.Conductores de buses SITP</c:v>
                </c:pt>
                <c:pt idx="4">
                  <c:v>E. Transmilenio</c:v>
                </c:pt>
                <c:pt idx="5">
                  <c:v>F. Ciclistas</c:v>
                </c:pt>
                <c:pt idx="6">
                  <c:v>G. Conductores de camión o vehículo pesado</c:v>
                </c:pt>
                <c:pt idx="7">
                  <c:v>H.Taxistas</c:v>
                </c:pt>
                <c:pt idx="8">
                  <c:v>I.Patinetas</c:v>
                </c:pt>
              </c:strCache>
            </c:strRef>
          </c:cat>
          <c:val>
            <c:numRef>
              <c:f>Hoja1!$C$2:$C$10</c:f>
              <c:numCache>
                <c:formatCode>0%</c:formatCode>
                <c:ptCount val="9"/>
                <c:pt idx="0">
                  <c:v>0.29099999999999998</c:v>
                </c:pt>
                <c:pt idx="1">
                  <c:v>0.33</c:v>
                </c:pt>
                <c:pt idx="2">
                  <c:v>0.253</c:v>
                </c:pt>
                <c:pt idx="3">
                  <c:v>0.20499999999999999</c:v>
                </c:pt>
                <c:pt idx="4">
                  <c:v>0.22500000000000001</c:v>
                </c:pt>
                <c:pt idx="5">
                  <c:v>0.28299999999999997</c:v>
                </c:pt>
                <c:pt idx="6">
                  <c:v>0.26</c:v>
                </c:pt>
                <c:pt idx="7">
                  <c:v>0.27200000000000002</c:v>
                </c:pt>
                <c:pt idx="8">
                  <c:v>0.23499999999999999</c:v>
                </c:pt>
              </c:numCache>
            </c:numRef>
          </c:val>
          <c:extLst>
            <c:ext xmlns:c16="http://schemas.microsoft.com/office/drawing/2014/chart" uri="{C3380CC4-5D6E-409C-BE32-E72D297353CC}">
              <c16:uniqueId val="{00000003-99BB-40C5-82E2-CC38D9176B90}"/>
            </c:ext>
          </c:extLst>
        </c:ser>
        <c:ser>
          <c:idx val="2"/>
          <c:order val="2"/>
          <c:tx>
            <c:strRef>
              <c:f>Hoja1!$D$1</c:f>
              <c:strCache>
                <c:ptCount val="1"/>
                <c:pt idx="0">
                  <c:v>INDIFERENTE</c:v>
                </c:pt>
              </c:strCache>
            </c:strRef>
          </c:tx>
          <c:spPr>
            <a:solidFill>
              <a:srgbClr val="00B0F0"/>
            </a:solidFill>
            <a:ln>
              <a:noFill/>
            </a:ln>
            <a:effectLst/>
          </c:spPr>
          <c:invertIfNegative val="0"/>
          <c:dLbls>
            <c:dLbl>
              <c:idx val="0"/>
              <c:layout>
                <c:manualLayout>
                  <c:x val="8.5379938806882105E-3"/>
                  <c:y val="3.2802534938574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BB-40C5-82E2-CC38D9176B90}"/>
                </c:ext>
              </c:extLst>
            </c:dLbl>
            <c:dLbl>
              <c:idx val="2"/>
              <c:layout>
                <c:manualLayout>
                  <c:x val="6.0985670576343912E-3"/>
                  <c:y val="9.84076048157220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BB-40C5-82E2-CC38D9176B90}"/>
                </c:ext>
              </c:extLst>
            </c:dLbl>
            <c:dLbl>
              <c:idx val="3"/>
              <c:layout>
                <c:manualLayout>
                  <c:x val="7.3182804691613234E-3"/>
                  <c:y val="3.2802534938574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BB-40C5-82E2-CC38D9176B9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A.Peatones</c:v>
                </c:pt>
                <c:pt idx="1">
                  <c:v>B.Conductores vehículos particulares</c:v>
                </c:pt>
                <c:pt idx="2">
                  <c:v>C. Motociclistas</c:v>
                </c:pt>
                <c:pt idx="3">
                  <c:v>D.Conductores de buses SITP</c:v>
                </c:pt>
                <c:pt idx="4">
                  <c:v>E. Transmilenio</c:v>
                </c:pt>
                <c:pt idx="5">
                  <c:v>F. Ciclistas</c:v>
                </c:pt>
                <c:pt idx="6">
                  <c:v>G. Conductores de camión o vehículo pesado</c:v>
                </c:pt>
                <c:pt idx="7">
                  <c:v>H.Taxistas</c:v>
                </c:pt>
                <c:pt idx="8">
                  <c:v>I.Patinetas</c:v>
                </c:pt>
              </c:strCache>
            </c:strRef>
          </c:cat>
          <c:val>
            <c:numRef>
              <c:f>Hoja1!$D$2:$D$10</c:f>
              <c:numCache>
                <c:formatCode>0%</c:formatCode>
                <c:ptCount val="9"/>
                <c:pt idx="0">
                  <c:v>0.29299999999999998</c:v>
                </c:pt>
                <c:pt idx="1">
                  <c:v>0.36199999999999999</c:v>
                </c:pt>
                <c:pt idx="2">
                  <c:v>0.247</c:v>
                </c:pt>
                <c:pt idx="3">
                  <c:v>0.21199999999999999</c:v>
                </c:pt>
                <c:pt idx="4">
                  <c:v>0.32200000000000001</c:v>
                </c:pt>
                <c:pt idx="5">
                  <c:v>0.222</c:v>
                </c:pt>
                <c:pt idx="6">
                  <c:v>0.28499999999999998</c:v>
                </c:pt>
                <c:pt idx="7">
                  <c:v>0.23699999999999999</c:v>
                </c:pt>
                <c:pt idx="8">
                  <c:v>0.34</c:v>
                </c:pt>
              </c:numCache>
            </c:numRef>
          </c:val>
          <c:extLst>
            <c:ext xmlns:c16="http://schemas.microsoft.com/office/drawing/2014/chart" uri="{C3380CC4-5D6E-409C-BE32-E72D297353CC}">
              <c16:uniqueId val="{00000007-99BB-40C5-82E2-CC38D9176B90}"/>
            </c:ext>
          </c:extLst>
        </c:ser>
        <c:ser>
          <c:idx val="3"/>
          <c:order val="3"/>
          <c:tx>
            <c:strRef>
              <c:f>Hoja1!$E$1</c:f>
              <c:strCache>
                <c:ptCount val="1"/>
                <c:pt idx="0">
                  <c:v>NADA IRRITADO</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A.Peatones</c:v>
                </c:pt>
                <c:pt idx="1">
                  <c:v>B.Conductores vehículos particulares</c:v>
                </c:pt>
                <c:pt idx="2">
                  <c:v>C. Motociclistas</c:v>
                </c:pt>
                <c:pt idx="3">
                  <c:v>D.Conductores de buses SITP</c:v>
                </c:pt>
                <c:pt idx="4">
                  <c:v>E. Transmilenio</c:v>
                </c:pt>
                <c:pt idx="5">
                  <c:v>F. Ciclistas</c:v>
                </c:pt>
                <c:pt idx="6">
                  <c:v>G. Conductores de camión o vehículo pesado</c:v>
                </c:pt>
                <c:pt idx="7">
                  <c:v>H.Taxistas</c:v>
                </c:pt>
                <c:pt idx="8">
                  <c:v>I.Patinetas</c:v>
                </c:pt>
              </c:strCache>
            </c:strRef>
          </c:cat>
          <c:val>
            <c:numRef>
              <c:f>Hoja1!$E$2:$E$10</c:f>
              <c:numCache>
                <c:formatCode>0%</c:formatCode>
                <c:ptCount val="9"/>
                <c:pt idx="0">
                  <c:v>0.23499999999999999</c:v>
                </c:pt>
                <c:pt idx="1">
                  <c:v>0.19600000000000001</c:v>
                </c:pt>
                <c:pt idx="2">
                  <c:v>0.11700000000000001</c:v>
                </c:pt>
                <c:pt idx="3">
                  <c:v>9.7000000000000003E-2</c:v>
                </c:pt>
                <c:pt idx="4">
                  <c:v>0.252</c:v>
                </c:pt>
                <c:pt idx="5">
                  <c:v>0.19400000000000001</c:v>
                </c:pt>
                <c:pt idx="6">
                  <c:v>0.20799999999999999</c:v>
                </c:pt>
                <c:pt idx="7">
                  <c:v>0.125</c:v>
                </c:pt>
                <c:pt idx="8">
                  <c:v>0.247</c:v>
                </c:pt>
              </c:numCache>
            </c:numRef>
          </c:val>
          <c:extLst>
            <c:ext xmlns:c16="http://schemas.microsoft.com/office/drawing/2014/chart" uri="{C3380CC4-5D6E-409C-BE32-E72D297353CC}">
              <c16:uniqueId val="{00000008-99BB-40C5-82E2-CC38D9176B90}"/>
            </c:ext>
          </c:extLst>
        </c:ser>
        <c:dLbls>
          <c:showLegendKey val="0"/>
          <c:showVal val="0"/>
          <c:showCatName val="0"/>
          <c:showSerName val="0"/>
          <c:showPercent val="0"/>
          <c:showBubbleSize val="0"/>
        </c:dLbls>
        <c:gapWidth val="58"/>
        <c:overlap val="100"/>
        <c:axId val="108990848"/>
        <c:axId val="108992384"/>
      </c:barChart>
      <c:catAx>
        <c:axId val="108990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08992384"/>
        <c:crosses val="autoZero"/>
        <c:auto val="1"/>
        <c:lblAlgn val="ctr"/>
        <c:lblOffset val="100"/>
        <c:noMultiLvlLbl val="0"/>
      </c:catAx>
      <c:valAx>
        <c:axId val="108992384"/>
        <c:scaling>
          <c:orientation val="minMax"/>
        </c:scaling>
        <c:delete val="1"/>
        <c:axPos val="b"/>
        <c:numFmt formatCode="0%" sourceLinked="1"/>
        <c:majorTickMark val="out"/>
        <c:minorTickMark val="none"/>
        <c:tickLblPos val="nextTo"/>
        <c:crossAx val="108990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DA0F2B"/>
              </a:solidFill>
              <a:ln w="19050">
                <a:solidFill>
                  <a:schemeClr val="lt1"/>
                </a:solidFill>
              </a:ln>
              <a:effectLst/>
            </c:spPr>
            <c:extLst>
              <c:ext xmlns:c16="http://schemas.microsoft.com/office/drawing/2014/chart" uri="{C3380CC4-5D6E-409C-BE32-E72D297353CC}">
                <c16:uniqueId val="{00000001-6EBD-402F-A3E0-0C25CE907B18}"/>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6EBD-402F-A3E0-0C25CE907B18}"/>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6EBD-402F-A3E0-0C25CE907B18}"/>
              </c:ext>
            </c:extLst>
          </c:dPt>
          <c:cat>
            <c:strRef>
              <c:f>Hoja1!$A$2:$A$4</c:f>
              <c:strCache>
                <c:ptCount val="3"/>
                <c:pt idx="0">
                  <c:v>Hombres</c:v>
                </c:pt>
                <c:pt idx="1">
                  <c:v>Mujeres</c:v>
                </c:pt>
                <c:pt idx="2">
                  <c:v>Ninguno es mejor que el otro</c:v>
                </c:pt>
              </c:strCache>
            </c:strRef>
          </c:cat>
          <c:val>
            <c:numRef>
              <c:f>Hoja1!$B$2:$B$4</c:f>
              <c:numCache>
                <c:formatCode>0%</c:formatCode>
                <c:ptCount val="3"/>
                <c:pt idx="0">
                  <c:v>0.19500000000000001</c:v>
                </c:pt>
                <c:pt idx="1">
                  <c:v>0.108</c:v>
                </c:pt>
                <c:pt idx="2">
                  <c:v>0.69699999999999995</c:v>
                </c:pt>
              </c:numCache>
            </c:numRef>
          </c:val>
          <c:extLst>
            <c:ext xmlns:c16="http://schemas.microsoft.com/office/drawing/2014/chart" uri="{C3380CC4-5D6E-409C-BE32-E72D297353CC}">
              <c16:uniqueId val="{00000006-6EBD-402F-A3E0-0C25CE907B18}"/>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DA0F2B"/>
              </a:solidFill>
              <a:ln w="19050">
                <a:solidFill>
                  <a:schemeClr val="lt1"/>
                </a:solidFill>
              </a:ln>
              <a:effectLst/>
            </c:spPr>
            <c:extLst>
              <c:ext xmlns:c16="http://schemas.microsoft.com/office/drawing/2014/chart" uri="{C3380CC4-5D6E-409C-BE32-E72D297353CC}">
                <c16:uniqueId val="{00000001-2454-4761-905E-B32AFB076838}"/>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2454-4761-905E-B32AFB076838}"/>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454-4761-905E-B32AFB076838}"/>
              </c:ext>
            </c:extLst>
          </c:dPt>
          <c:cat>
            <c:strRef>
              <c:f>Hoja1!$A$2:$A$4</c:f>
              <c:strCache>
                <c:ptCount val="3"/>
                <c:pt idx="0">
                  <c:v>Hombres</c:v>
                </c:pt>
                <c:pt idx="1">
                  <c:v>Mujeres</c:v>
                </c:pt>
                <c:pt idx="2">
                  <c:v>Ninguno es mejor que el otro</c:v>
                </c:pt>
              </c:strCache>
            </c:strRef>
          </c:cat>
          <c:val>
            <c:numRef>
              <c:f>Hoja1!$B$2:$B$4</c:f>
              <c:numCache>
                <c:formatCode>0%</c:formatCode>
                <c:ptCount val="3"/>
                <c:pt idx="0">
                  <c:v>0.11899999999999999</c:v>
                </c:pt>
                <c:pt idx="1">
                  <c:v>0.41499999999999998</c:v>
                </c:pt>
                <c:pt idx="2">
                  <c:v>0.46600000000000003</c:v>
                </c:pt>
              </c:numCache>
            </c:numRef>
          </c:val>
          <c:extLst>
            <c:ext xmlns:c16="http://schemas.microsoft.com/office/drawing/2014/chart" uri="{C3380CC4-5D6E-409C-BE32-E72D297353CC}">
              <c16:uniqueId val="{00000006-2454-4761-905E-B32AFB076838}"/>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18 a 25</c:v>
                </c:pt>
                <c:pt idx="1">
                  <c:v>26 a 40</c:v>
                </c:pt>
                <c:pt idx="2">
                  <c:v>41 a 55</c:v>
                </c:pt>
                <c:pt idx="3">
                  <c:v>56 o más</c:v>
                </c:pt>
              </c:strCache>
            </c:strRef>
          </c:cat>
          <c:val>
            <c:numRef>
              <c:f>Hoja1!$B$2:$B$5</c:f>
              <c:numCache>
                <c:formatCode>0%</c:formatCode>
                <c:ptCount val="4"/>
                <c:pt idx="0">
                  <c:v>0.11899999999999999</c:v>
                </c:pt>
                <c:pt idx="1">
                  <c:v>0.35499999999999998</c:v>
                </c:pt>
                <c:pt idx="2">
                  <c:v>0.27700000000000002</c:v>
                </c:pt>
                <c:pt idx="3">
                  <c:v>0.249</c:v>
                </c:pt>
              </c:numCache>
            </c:numRef>
          </c:val>
          <c:extLst>
            <c:ext xmlns:c16="http://schemas.microsoft.com/office/drawing/2014/chart" uri="{C3380CC4-5D6E-409C-BE32-E72D297353CC}">
              <c16:uniqueId val="{00000000-AB97-4F07-8AE3-7B53351691A1}"/>
            </c:ext>
          </c:extLst>
        </c:ser>
        <c:dLbls>
          <c:showLegendKey val="0"/>
          <c:showVal val="0"/>
          <c:showCatName val="0"/>
          <c:showSerName val="0"/>
          <c:showPercent val="0"/>
          <c:showBubbleSize val="0"/>
        </c:dLbls>
        <c:gapWidth val="219"/>
        <c:overlap val="-27"/>
        <c:axId val="43987328"/>
        <c:axId val="43988864"/>
      </c:barChart>
      <c:catAx>
        <c:axId val="43987328"/>
        <c:scaling>
          <c:orientation val="minMax"/>
        </c:scaling>
        <c:delete val="0"/>
        <c:axPos val="b"/>
        <c:numFmt formatCode="General" sourceLinked="1"/>
        <c:majorTickMark val="out"/>
        <c:minorTickMark val="none"/>
        <c:tickLblPos val="nextTo"/>
        <c:txPr>
          <a:bodyPr rot="-60000000" vert="horz"/>
          <a:lstStyle/>
          <a:p>
            <a:pPr>
              <a:defRPr/>
            </a:pPr>
            <a:endParaRPr lang="es-CO"/>
          </a:p>
        </c:txPr>
        <c:crossAx val="43988864"/>
        <c:crosses val="autoZero"/>
        <c:auto val="1"/>
        <c:lblAlgn val="ctr"/>
        <c:lblOffset val="100"/>
        <c:noMultiLvlLbl val="0"/>
      </c:catAx>
      <c:valAx>
        <c:axId val="43988864"/>
        <c:scaling>
          <c:orientation val="minMax"/>
        </c:scaling>
        <c:delete val="1"/>
        <c:axPos val="l"/>
        <c:numFmt formatCode="0%" sourceLinked="1"/>
        <c:majorTickMark val="out"/>
        <c:minorTickMark val="none"/>
        <c:tickLblPos val="nextTo"/>
        <c:crossAx val="4398732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64996225192414E-2"/>
          <c:y val="3.1690738319342826E-2"/>
          <c:w val="0.87903177436889723"/>
          <c:h val="0.77240287934290153"/>
        </c:manualLayout>
      </c:layout>
      <c:lineChart>
        <c:grouping val="standard"/>
        <c:varyColors val="0"/>
        <c:ser>
          <c:idx val="0"/>
          <c:order val="0"/>
          <c:tx>
            <c:strRef>
              <c:f>Hoja1!$B$1</c:f>
              <c:strCache>
                <c:ptCount val="1"/>
                <c:pt idx="0">
                  <c:v>Serie 1</c:v>
                </c:pt>
              </c:strCache>
            </c:strRef>
          </c:tx>
          <c:spPr>
            <a:ln>
              <a:solidFill>
                <a:srgbClr val="DA0F2B"/>
              </a:solidFill>
            </a:ln>
            <a:effectLst/>
          </c:spPr>
          <c:marker>
            <c:spPr>
              <a:solidFill>
                <a:srgbClr val="DA0F2B"/>
              </a:solidFill>
              <a:ln>
                <a:solidFill>
                  <a:srgbClr val="DA0F2B"/>
                </a:solidFill>
              </a:ln>
            </c:spPr>
          </c:marker>
          <c:dLbls>
            <c:dLbl>
              <c:idx val="4"/>
              <c:layout>
                <c:manualLayout>
                  <c:x val="-1.085078565600422E-2"/>
                  <c:y val="-4.8299452750629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93-45A9-A391-0215BA6FA802}"/>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effectLst>
                        <a:outerShdw blurRad="38100" dist="38100" dir="2700000" algn="tl">
                          <a:srgbClr val="000000">
                            <a:alpha val="43137"/>
                          </a:srgbClr>
                        </a:outerShdw>
                      </a:effectLst>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0-0A93-45A9-A391-0215BA6FA80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90 Personas</c:v>
                </c:pt>
                <c:pt idx="1">
                  <c:v>80 Personas</c:v>
                </c:pt>
                <c:pt idx="2">
                  <c:v>75 Personas</c:v>
                </c:pt>
                <c:pt idx="3">
                  <c:v>70 Personas</c:v>
                </c:pt>
                <c:pt idx="4">
                  <c:v>60 Personas</c:v>
                </c:pt>
                <c:pt idx="5">
                  <c:v>50 Personas</c:v>
                </c:pt>
                <c:pt idx="6">
                  <c:v>40 Personas</c:v>
                </c:pt>
                <c:pt idx="7">
                  <c:v>30 Personas</c:v>
                </c:pt>
                <c:pt idx="8">
                  <c:v>20 Personas</c:v>
                </c:pt>
                <c:pt idx="9">
                  <c:v>15 Personas</c:v>
                </c:pt>
                <c:pt idx="10">
                  <c:v> 10 Personas</c:v>
                </c:pt>
                <c:pt idx="11">
                  <c:v>8 Personas</c:v>
                </c:pt>
                <c:pt idx="12">
                  <c:v>5 Personas</c:v>
                </c:pt>
                <c:pt idx="13">
                  <c:v>3 Personas</c:v>
                </c:pt>
                <c:pt idx="14">
                  <c:v>2 Personas</c:v>
                </c:pt>
                <c:pt idx="15">
                  <c:v>1 Persona</c:v>
                </c:pt>
                <c:pt idx="16">
                  <c:v>0 Personas</c:v>
                </c:pt>
              </c:strCache>
            </c:strRef>
          </c:cat>
          <c:val>
            <c:numRef>
              <c:f>Hoja1!$B$2:$B$18</c:f>
              <c:numCache>
                <c:formatCode>0%</c:formatCode>
                <c:ptCount val="17"/>
                <c:pt idx="0">
                  <c:v>3.1E-2</c:v>
                </c:pt>
                <c:pt idx="1">
                  <c:v>0.09</c:v>
                </c:pt>
                <c:pt idx="2">
                  <c:v>6.0000000000000001E-3</c:v>
                </c:pt>
                <c:pt idx="3">
                  <c:v>4.3999999999999997E-2</c:v>
                </c:pt>
                <c:pt idx="4">
                  <c:v>9.1999999999999998E-2</c:v>
                </c:pt>
                <c:pt idx="5">
                  <c:v>0.19900000000000001</c:v>
                </c:pt>
                <c:pt idx="6">
                  <c:v>5.6000000000000001E-2</c:v>
                </c:pt>
                <c:pt idx="7">
                  <c:v>8.7999999999999995E-2</c:v>
                </c:pt>
                <c:pt idx="8">
                  <c:v>0.11</c:v>
                </c:pt>
                <c:pt idx="9">
                  <c:v>6.0000000000000001E-3</c:v>
                </c:pt>
                <c:pt idx="10">
                  <c:v>0.11899999999999999</c:v>
                </c:pt>
                <c:pt idx="11">
                  <c:v>1.0999999999999999E-2</c:v>
                </c:pt>
                <c:pt idx="12">
                  <c:v>3.5999999999999997E-2</c:v>
                </c:pt>
                <c:pt idx="13">
                  <c:v>8.0000000000000002E-3</c:v>
                </c:pt>
                <c:pt idx="14">
                  <c:v>2.1000000000000001E-2</c:v>
                </c:pt>
                <c:pt idx="15">
                  <c:v>2.1999999999999999E-2</c:v>
                </c:pt>
                <c:pt idx="16">
                  <c:v>2.7E-2</c:v>
                </c:pt>
              </c:numCache>
            </c:numRef>
          </c:val>
          <c:smooth val="0"/>
          <c:extLst>
            <c:ext xmlns:c16="http://schemas.microsoft.com/office/drawing/2014/chart" uri="{C3380CC4-5D6E-409C-BE32-E72D297353CC}">
              <c16:uniqueId val="{00000001-0A93-45A9-A391-0215BA6FA802}"/>
            </c:ext>
          </c:extLst>
        </c:ser>
        <c:dLbls>
          <c:showLegendKey val="0"/>
          <c:showVal val="1"/>
          <c:showCatName val="0"/>
          <c:showSerName val="0"/>
          <c:showPercent val="0"/>
          <c:showBubbleSize val="0"/>
        </c:dLbls>
        <c:marker val="1"/>
        <c:smooth val="0"/>
        <c:axId val="131574016"/>
        <c:axId val="131604480"/>
      </c:lineChart>
      <c:catAx>
        <c:axId val="131574016"/>
        <c:scaling>
          <c:orientation val="maxMin"/>
        </c:scaling>
        <c:delete val="0"/>
        <c:axPos val="b"/>
        <c:majorGridlines>
          <c:spPr>
            <a:ln w="3175">
              <a:prstDash val="sysDot"/>
            </a:ln>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s-CO"/>
          </a:p>
        </c:txPr>
        <c:crossAx val="131604480"/>
        <c:crosses val="autoZero"/>
        <c:auto val="1"/>
        <c:lblAlgn val="ctr"/>
        <c:lblOffset val="100"/>
        <c:noMultiLvlLbl val="0"/>
      </c:catAx>
      <c:valAx>
        <c:axId val="131604480"/>
        <c:scaling>
          <c:orientation val="minMax"/>
        </c:scaling>
        <c:delete val="1"/>
        <c:axPos val="r"/>
        <c:numFmt formatCode="0%" sourceLinked="1"/>
        <c:majorTickMark val="out"/>
        <c:minorTickMark val="none"/>
        <c:tickLblPos val="nextTo"/>
        <c:crossAx val="13157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6201545947652E-2"/>
          <c:y val="7.7620731347056382E-2"/>
          <c:w val="0.95208871412092844"/>
          <c:h val="0.68762962421540241"/>
        </c:manualLayout>
      </c:layout>
      <c:lineChart>
        <c:grouping val="standard"/>
        <c:varyColors val="0"/>
        <c:ser>
          <c:idx val="0"/>
          <c:order val="0"/>
          <c:tx>
            <c:strRef>
              <c:f>Hoja1!$B$1</c:f>
              <c:strCache>
                <c:ptCount val="1"/>
                <c:pt idx="0">
                  <c:v>Serie 1</c:v>
                </c:pt>
              </c:strCache>
            </c:strRef>
          </c:tx>
          <c:spPr>
            <a:ln>
              <a:solidFill>
                <a:srgbClr val="DA0F2B"/>
              </a:solidFill>
            </a:ln>
            <a:effectLst/>
          </c:spPr>
          <c:marker>
            <c:spPr>
              <a:solidFill>
                <a:srgbClr val="DA0F2B"/>
              </a:solidFill>
              <a:ln>
                <a:solidFill>
                  <a:srgbClr val="DA0F2B"/>
                </a:solidFill>
              </a:ln>
            </c:spPr>
          </c:marker>
          <c:dLbls>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0-0432-4D50-9731-35CBA0164CB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100 Personas</c:v>
                </c:pt>
                <c:pt idx="1">
                  <c:v>90 Personas</c:v>
                </c:pt>
                <c:pt idx="2">
                  <c:v>80 Personas</c:v>
                </c:pt>
                <c:pt idx="3">
                  <c:v>70 Personas</c:v>
                </c:pt>
                <c:pt idx="4">
                  <c:v>60 Personas</c:v>
                </c:pt>
                <c:pt idx="5">
                  <c:v>50 Personas</c:v>
                </c:pt>
                <c:pt idx="6">
                  <c:v>40 Personas</c:v>
                </c:pt>
                <c:pt idx="7">
                  <c:v>30 Personas</c:v>
                </c:pt>
                <c:pt idx="8">
                  <c:v>20 Personas</c:v>
                </c:pt>
                <c:pt idx="9">
                  <c:v>15 Personas</c:v>
                </c:pt>
                <c:pt idx="10">
                  <c:v>10 Personas</c:v>
                </c:pt>
                <c:pt idx="11">
                  <c:v>5 Personas</c:v>
                </c:pt>
                <c:pt idx="12">
                  <c:v>3 Personas</c:v>
                </c:pt>
                <c:pt idx="13">
                  <c:v>2 Personas</c:v>
                </c:pt>
                <c:pt idx="14">
                  <c:v>1 Persona</c:v>
                </c:pt>
                <c:pt idx="15">
                  <c:v>0 Personas</c:v>
                </c:pt>
              </c:strCache>
            </c:strRef>
          </c:cat>
          <c:val>
            <c:numRef>
              <c:f>Hoja1!$B$2:$B$17</c:f>
              <c:numCache>
                <c:formatCode>0%</c:formatCode>
                <c:ptCount val="16"/>
                <c:pt idx="0">
                  <c:v>5.0000000000000001E-3</c:v>
                </c:pt>
                <c:pt idx="1">
                  <c:v>3.2000000000000001E-2</c:v>
                </c:pt>
                <c:pt idx="2">
                  <c:v>7.6999999999999999E-2</c:v>
                </c:pt>
                <c:pt idx="3">
                  <c:v>5.2999999999999999E-2</c:v>
                </c:pt>
                <c:pt idx="4">
                  <c:v>5.6000000000000001E-2</c:v>
                </c:pt>
                <c:pt idx="5">
                  <c:v>0.19400000000000001</c:v>
                </c:pt>
                <c:pt idx="6">
                  <c:v>5.0999999999999997E-2</c:v>
                </c:pt>
                <c:pt idx="7">
                  <c:v>9.4E-2</c:v>
                </c:pt>
                <c:pt idx="8">
                  <c:v>0.10199999999999999</c:v>
                </c:pt>
                <c:pt idx="9">
                  <c:v>8.0000000000000002E-3</c:v>
                </c:pt>
                <c:pt idx="10">
                  <c:v>0.113</c:v>
                </c:pt>
                <c:pt idx="11">
                  <c:v>0.03</c:v>
                </c:pt>
                <c:pt idx="12">
                  <c:v>5.0000000000000001E-3</c:v>
                </c:pt>
                <c:pt idx="13">
                  <c:v>8.9999999999999993E-3</c:v>
                </c:pt>
                <c:pt idx="14">
                  <c:v>2.5000000000000001E-2</c:v>
                </c:pt>
                <c:pt idx="15">
                  <c:v>0.122</c:v>
                </c:pt>
              </c:numCache>
            </c:numRef>
          </c:val>
          <c:smooth val="0"/>
          <c:extLst>
            <c:ext xmlns:c16="http://schemas.microsoft.com/office/drawing/2014/chart" uri="{C3380CC4-5D6E-409C-BE32-E72D297353CC}">
              <c16:uniqueId val="{00000001-0432-4D50-9731-35CBA0164CB1}"/>
            </c:ext>
          </c:extLst>
        </c:ser>
        <c:dLbls>
          <c:showLegendKey val="0"/>
          <c:showVal val="1"/>
          <c:showCatName val="0"/>
          <c:showSerName val="0"/>
          <c:showPercent val="0"/>
          <c:showBubbleSize val="0"/>
        </c:dLbls>
        <c:marker val="1"/>
        <c:smooth val="0"/>
        <c:axId val="177130880"/>
        <c:axId val="177132672"/>
      </c:lineChart>
      <c:catAx>
        <c:axId val="177130880"/>
        <c:scaling>
          <c:orientation val="maxMin"/>
        </c:scaling>
        <c:delete val="0"/>
        <c:axPos val="b"/>
        <c:majorGridlines>
          <c:spPr>
            <a:ln w="3175">
              <a:prstDash val="sysDot"/>
            </a:ln>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s-CO"/>
          </a:p>
        </c:txPr>
        <c:crossAx val="177132672"/>
        <c:crosses val="autoZero"/>
        <c:auto val="1"/>
        <c:lblAlgn val="ctr"/>
        <c:lblOffset val="100"/>
        <c:noMultiLvlLbl val="0"/>
      </c:catAx>
      <c:valAx>
        <c:axId val="177132672"/>
        <c:scaling>
          <c:orientation val="minMax"/>
        </c:scaling>
        <c:delete val="1"/>
        <c:axPos val="r"/>
        <c:numFmt formatCode="0%" sourceLinked="1"/>
        <c:majorTickMark val="out"/>
        <c:minorTickMark val="none"/>
        <c:tickLblPos val="nextTo"/>
        <c:crossAx val="17713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06754057211168E-3"/>
          <c:y val="3.1690738319342826E-2"/>
          <c:w val="0.98500091848194482"/>
          <c:h val="0.70556091169394242"/>
        </c:manualLayout>
      </c:layout>
      <c:lineChart>
        <c:grouping val="standard"/>
        <c:varyColors val="0"/>
        <c:ser>
          <c:idx val="0"/>
          <c:order val="0"/>
          <c:tx>
            <c:strRef>
              <c:f>Hoja1!$B$1</c:f>
              <c:strCache>
                <c:ptCount val="1"/>
                <c:pt idx="0">
                  <c:v>Serie 1</c:v>
                </c:pt>
              </c:strCache>
            </c:strRef>
          </c:tx>
          <c:spPr>
            <a:ln>
              <a:solidFill>
                <a:srgbClr val="DA0F2B"/>
              </a:solidFill>
            </a:ln>
            <a:effectLst/>
          </c:spPr>
          <c:marker>
            <c:spPr>
              <a:solidFill>
                <a:srgbClr val="DA0F2B"/>
              </a:solidFill>
              <a:ln>
                <a:solidFill>
                  <a:srgbClr val="DA0F2B"/>
                </a:solidFill>
              </a:ln>
            </c:spPr>
          </c:marker>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0-353C-41D8-8C1C-59DE0A2FA0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100 Personas</c:v>
                </c:pt>
                <c:pt idx="1">
                  <c:v>97 Personas</c:v>
                </c:pt>
                <c:pt idx="2">
                  <c:v>90 Personas</c:v>
                </c:pt>
                <c:pt idx="3">
                  <c:v>80 Personas</c:v>
                </c:pt>
                <c:pt idx="4">
                  <c:v>70 Personas</c:v>
                </c:pt>
                <c:pt idx="5">
                  <c:v>60 Personas</c:v>
                </c:pt>
                <c:pt idx="6">
                  <c:v>50 Personas</c:v>
                </c:pt>
                <c:pt idx="7">
                  <c:v>40 Personas</c:v>
                </c:pt>
                <c:pt idx="8">
                  <c:v>30 Personas</c:v>
                </c:pt>
                <c:pt idx="9">
                  <c:v>20 Personas</c:v>
                </c:pt>
                <c:pt idx="10">
                  <c:v>15 Personas</c:v>
                </c:pt>
                <c:pt idx="11">
                  <c:v>10 Personas</c:v>
                </c:pt>
                <c:pt idx="12">
                  <c:v>5 Personas</c:v>
                </c:pt>
                <c:pt idx="13">
                  <c:v>1 Persona</c:v>
                </c:pt>
                <c:pt idx="14">
                  <c:v>0 Personas</c:v>
                </c:pt>
              </c:strCache>
            </c:strRef>
          </c:cat>
          <c:val>
            <c:numRef>
              <c:f>Hoja1!$B$2:$B$16</c:f>
              <c:numCache>
                <c:formatCode>0%</c:formatCode>
                <c:ptCount val="15"/>
                <c:pt idx="0">
                  <c:v>0.25600000000000001</c:v>
                </c:pt>
                <c:pt idx="1">
                  <c:v>5.0000000000000001E-3</c:v>
                </c:pt>
                <c:pt idx="2">
                  <c:v>3.5999999999999997E-2</c:v>
                </c:pt>
                <c:pt idx="3">
                  <c:v>8.8999999999999996E-2</c:v>
                </c:pt>
                <c:pt idx="4">
                  <c:v>6.3E-2</c:v>
                </c:pt>
                <c:pt idx="5">
                  <c:v>5.2999999999999999E-2</c:v>
                </c:pt>
                <c:pt idx="6">
                  <c:v>0.16200000000000001</c:v>
                </c:pt>
                <c:pt idx="7">
                  <c:v>5.0999999999999997E-2</c:v>
                </c:pt>
                <c:pt idx="8">
                  <c:v>0.05</c:v>
                </c:pt>
                <c:pt idx="9">
                  <c:v>6.8000000000000005E-2</c:v>
                </c:pt>
                <c:pt idx="10">
                  <c:v>1.2E-2</c:v>
                </c:pt>
                <c:pt idx="11">
                  <c:v>7.2999999999999995E-2</c:v>
                </c:pt>
                <c:pt idx="12">
                  <c:v>2.1000000000000001E-2</c:v>
                </c:pt>
                <c:pt idx="13">
                  <c:v>8.9999999999999993E-3</c:v>
                </c:pt>
                <c:pt idx="14">
                  <c:v>0.02</c:v>
                </c:pt>
              </c:numCache>
            </c:numRef>
          </c:val>
          <c:smooth val="0"/>
          <c:extLst>
            <c:ext xmlns:c16="http://schemas.microsoft.com/office/drawing/2014/chart" uri="{C3380CC4-5D6E-409C-BE32-E72D297353CC}">
              <c16:uniqueId val="{00000001-353C-41D8-8C1C-59DE0A2FA012}"/>
            </c:ext>
          </c:extLst>
        </c:ser>
        <c:dLbls>
          <c:showLegendKey val="0"/>
          <c:showVal val="1"/>
          <c:showCatName val="0"/>
          <c:showSerName val="0"/>
          <c:showPercent val="0"/>
          <c:showBubbleSize val="0"/>
        </c:dLbls>
        <c:marker val="1"/>
        <c:smooth val="0"/>
        <c:axId val="176790528"/>
        <c:axId val="176800512"/>
      </c:lineChart>
      <c:catAx>
        <c:axId val="176790528"/>
        <c:scaling>
          <c:orientation val="maxMin"/>
        </c:scaling>
        <c:delete val="0"/>
        <c:axPos val="b"/>
        <c:majorGridlines>
          <c:spPr>
            <a:ln w="3175">
              <a:prstDash val="sysDot"/>
            </a:ln>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s-CO"/>
          </a:p>
        </c:txPr>
        <c:crossAx val="176800512"/>
        <c:crosses val="autoZero"/>
        <c:auto val="1"/>
        <c:lblAlgn val="ctr"/>
        <c:lblOffset val="100"/>
        <c:noMultiLvlLbl val="0"/>
      </c:catAx>
      <c:valAx>
        <c:axId val="176800512"/>
        <c:scaling>
          <c:orientation val="minMax"/>
        </c:scaling>
        <c:delete val="1"/>
        <c:axPos val="r"/>
        <c:numFmt formatCode="0%" sourceLinked="1"/>
        <c:majorTickMark val="out"/>
        <c:minorTickMark val="none"/>
        <c:tickLblPos val="nextTo"/>
        <c:crossAx val="17679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12 Horas</c:v>
                </c:pt>
                <c:pt idx="1">
                  <c:v>11 Horas</c:v>
                </c:pt>
                <c:pt idx="2">
                  <c:v>10 Horas</c:v>
                </c:pt>
                <c:pt idx="3">
                  <c:v>9 Horas</c:v>
                </c:pt>
                <c:pt idx="4">
                  <c:v>8 Horas</c:v>
                </c:pt>
                <c:pt idx="5">
                  <c:v>7 Horas</c:v>
                </c:pt>
                <c:pt idx="6">
                  <c:v>6 Horas</c:v>
                </c:pt>
                <c:pt idx="7">
                  <c:v>5 Horas</c:v>
                </c:pt>
                <c:pt idx="8">
                  <c:v>4 Horas</c:v>
                </c:pt>
                <c:pt idx="9">
                  <c:v>3 Horas</c:v>
                </c:pt>
              </c:strCache>
            </c:strRef>
          </c:cat>
          <c:val>
            <c:numRef>
              <c:f>Hoja1!$B$2:$B$11</c:f>
              <c:numCache>
                <c:formatCode>0%</c:formatCode>
                <c:ptCount val="10"/>
                <c:pt idx="0">
                  <c:v>2.7E-2</c:v>
                </c:pt>
                <c:pt idx="1">
                  <c:v>5.0000000000000001E-3</c:v>
                </c:pt>
                <c:pt idx="2">
                  <c:v>3.3000000000000002E-2</c:v>
                </c:pt>
                <c:pt idx="3">
                  <c:v>3.7999999999999999E-2</c:v>
                </c:pt>
                <c:pt idx="4">
                  <c:v>0.47899999999999998</c:v>
                </c:pt>
                <c:pt idx="5">
                  <c:v>0.186</c:v>
                </c:pt>
                <c:pt idx="6">
                  <c:v>0.155</c:v>
                </c:pt>
                <c:pt idx="7">
                  <c:v>5.2999999999999999E-2</c:v>
                </c:pt>
                <c:pt idx="8">
                  <c:v>8.9999999999999993E-3</c:v>
                </c:pt>
                <c:pt idx="9">
                  <c:v>7.0000000000000001E-3</c:v>
                </c:pt>
              </c:numCache>
            </c:numRef>
          </c:val>
          <c:extLst>
            <c:ext xmlns:c16="http://schemas.microsoft.com/office/drawing/2014/chart" uri="{C3380CC4-5D6E-409C-BE32-E72D297353CC}">
              <c16:uniqueId val="{00000000-FE17-45DF-BB2C-5FB28F1DB8CB}"/>
            </c:ext>
          </c:extLst>
        </c:ser>
        <c:dLbls>
          <c:dLblPos val="outEnd"/>
          <c:showLegendKey val="0"/>
          <c:showVal val="1"/>
          <c:showCatName val="0"/>
          <c:showSerName val="0"/>
          <c:showPercent val="0"/>
          <c:showBubbleSize val="0"/>
        </c:dLbls>
        <c:gapWidth val="66"/>
        <c:axId val="131609344"/>
        <c:axId val="170456576"/>
      </c:barChart>
      <c:catAx>
        <c:axId val="1316093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70456576"/>
        <c:crosses val="autoZero"/>
        <c:auto val="1"/>
        <c:lblAlgn val="ctr"/>
        <c:lblOffset val="100"/>
        <c:noMultiLvlLbl val="0"/>
      </c:catAx>
      <c:valAx>
        <c:axId val="170456576"/>
        <c:scaling>
          <c:orientation val="minMax"/>
        </c:scaling>
        <c:delete val="1"/>
        <c:axPos val="b"/>
        <c:numFmt formatCode="0%" sourceLinked="1"/>
        <c:majorTickMark val="out"/>
        <c:minorTickMark val="none"/>
        <c:tickLblPos val="nextTo"/>
        <c:crossAx val="13160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18 Horas</c:v>
                </c:pt>
                <c:pt idx="1">
                  <c:v>16 Horas</c:v>
                </c:pt>
                <c:pt idx="2">
                  <c:v>15 Horas</c:v>
                </c:pt>
                <c:pt idx="3">
                  <c:v>14 Horas</c:v>
                </c:pt>
                <c:pt idx="4">
                  <c:v>13 Horas</c:v>
                </c:pt>
                <c:pt idx="5">
                  <c:v>12 Horas</c:v>
                </c:pt>
                <c:pt idx="6">
                  <c:v>11 Horas</c:v>
                </c:pt>
                <c:pt idx="7">
                  <c:v>10 Horas</c:v>
                </c:pt>
                <c:pt idx="8">
                  <c:v>9 Horas</c:v>
                </c:pt>
                <c:pt idx="9">
                  <c:v>8 Horas</c:v>
                </c:pt>
                <c:pt idx="10">
                  <c:v>7 Horas</c:v>
                </c:pt>
                <c:pt idx="11">
                  <c:v>6 Horas</c:v>
                </c:pt>
                <c:pt idx="12">
                  <c:v>5 Horas</c:v>
                </c:pt>
                <c:pt idx="13">
                  <c:v>4 Horas</c:v>
                </c:pt>
                <c:pt idx="14">
                  <c:v>3 Horas</c:v>
                </c:pt>
                <c:pt idx="15">
                  <c:v>2 Horas</c:v>
                </c:pt>
                <c:pt idx="16">
                  <c:v>1 Hora</c:v>
                </c:pt>
              </c:strCache>
            </c:strRef>
          </c:cat>
          <c:val>
            <c:numRef>
              <c:f>Hoja1!$B$2:$B$18</c:f>
              <c:numCache>
                <c:formatCode>0%</c:formatCode>
                <c:ptCount val="17"/>
                <c:pt idx="0">
                  <c:v>8.9999999999999993E-3</c:v>
                </c:pt>
                <c:pt idx="1">
                  <c:v>7.0000000000000001E-3</c:v>
                </c:pt>
                <c:pt idx="2">
                  <c:v>0.02</c:v>
                </c:pt>
                <c:pt idx="3">
                  <c:v>2.8000000000000001E-2</c:v>
                </c:pt>
                <c:pt idx="4">
                  <c:v>1.2E-2</c:v>
                </c:pt>
                <c:pt idx="5">
                  <c:v>0.19400000000000001</c:v>
                </c:pt>
                <c:pt idx="6">
                  <c:v>1.7999999999999999E-2</c:v>
                </c:pt>
                <c:pt idx="7">
                  <c:v>0.189</c:v>
                </c:pt>
                <c:pt idx="8">
                  <c:v>8.5999999999999993E-2</c:v>
                </c:pt>
                <c:pt idx="9">
                  <c:v>0.26</c:v>
                </c:pt>
                <c:pt idx="10">
                  <c:v>3.6999999999999998E-2</c:v>
                </c:pt>
                <c:pt idx="11">
                  <c:v>2.5999999999999999E-2</c:v>
                </c:pt>
                <c:pt idx="12">
                  <c:v>0.03</c:v>
                </c:pt>
                <c:pt idx="13">
                  <c:v>2.1999999999999999E-2</c:v>
                </c:pt>
                <c:pt idx="14">
                  <c:v>0.01</c:v>
                </c:pt>
                <c:pt idx="15">
                  <c:v>6.0000000000000001E-3</c:v>
                </c:pt>
                <c:pt idx="16">
                  <c:v>4.2999999999999997E-2</c:v>
                </c:pt>
              </c:numCache>
            </c:numRef>
          </c:val>
          <c:extLst>
            <c:ext xmlns:c16="http://schemas.microsoft.com/office/drawing/2014/chart" uri="{C3380CC4-5D6E-409C-BE32-E72D297353CC}">
              <c16:uniqueId val="{00000000-07C6-4A1B-B677-FDE49C253B92}"/>
            </c:ext>
          </c:extLst>
        </c:ser>
        <c:dLbls>
          <c:dLblPos val="outEnd"/>
          <c:showLegendKey val="0"/>
          <c:showVal val="1"/>
          <c:showCatName val="0"/>
          <c:showSerName val="0"/>
          <c:showPercent val="0"/>
          <c:showBubbleSize val="0"/>
        </c:dLbls>
        <c:gapWidth val="83"/>
        <c:axId val="174936064"/>
        <c:axId val="176161536"/>
      </c:barChart>
      <c:catAx>
        <c:axId val="174936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76161536"/>
        <c:crosses val="autoZero"/>
        <c:auto val="1"/>
        <c:lblAlgn val="ctr"/>
        <c:lblOffset val="100"/>
        <c:noMultiLvlLbl val="0"/>
      </c:catAx>
      <c:valAx>
        <c:axId val="176161536"/>
        <c:scaling>
          <c:orientation val="minMax"/>
        </c:scaling>
        <c:delete val="1"/>
        <c:axPos val="b"/>
        <c:numFmt formatCode="0%" sourceLinked="1"/>
        <c:majorTickMark val="out"/>
        <c:minorTickMark val="none"/>
        <c:tickLblPos val="nextTo"/>
        <c:crossAx val="17493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FFC000"/>
            </a:solidFill>
          </c:spPr>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Nunca es mi caso</c:v>
                </c:pt>
                <c:pt idx="1">
                  <c:v>Pocas veces es mi caso</c:v>
                </c:pt>
                <c:pt idx="2">
                  <c:v>Algunas veces es mi caso</c:v>
                </c:pt>
                <c:pt idx="3">
                  <c:v>Muchas veces es mi caso</c:v>
                </c:pt>
                <c:pt idx="4">
                  <c:v>Siempre es mi caso</c:v>
                </c:pt>
              </c:strCache>
            </c:strRef>
          </c:cat>
          <c:val>
            <c:numRef>
              <c:f>Hoja1!$B$2:$B$6</c:f>
              <c:numCache>
                <c:formatCode>0%</c:formatCode>
                <c:ptCount val="5"/>
                <c:pt idx="0">
                  <c:v>0.255</c:v>
                </c:pt>
                <c:pt idx="1">
                  <c:v>0.34799999999999998</c:v>
                </c:pt>
                <c:pt idx="2">
                  <c:v>0.28899999999999998</c:v>
                </c:pt>
                <c:pt idx="3">
                  <c:v>5.8999999999999997E-2</c:v>
                </c:pt>
                <c:pt idx="4">
                  <c:v>4.9000000000000002E-2</c:v>
                </c:pt>
              </c:numCache>
            </c:numRef>
          </c:val>
          <c:extLst>
            <c:ext xmlns:c16="http://schemas.microsoft.com/office/drawing/2014/chart" uri="{C3380CC4-5D6E-409C-BE32-E72D297353CC}">
              <c16:uniqueId val="{00000000-73F9-438E-B046-692C4D8A6167}"/>
            </c:ext>
          </c:extLst>
        </c:ser>
        <c:dLbls>
          <c:showLegendKey val="0"/>
          <c:showVal val="0"/>
          <c:showCatName val="0"/>
          <c:showSerName val="0"/>
          <c:showPercent val="0"/>
          <c:showBubbleSize val="0"/>
        </c:dLbls>
        <c:gapWidth val="137"/>
        <c:overlap val="-100"/>
        <c:axId val="175424256"/>
        <c:axId val="175425792"/>
      </c:barChart>
      <c:catAx>
        <c:axId val="175424256"/>
        <c:scaling>
          <c:orientation val="minMax"/>
        </c:scaling>
        <c:delete val="1"/>
        <c:axPos val="b"/>
        <c:numFmt formatCode="General" sourceLinked="1"/>
        <c:majorTickMark val="none"/>
        <c:minorTickMark val="none"/>
        <c:tickLblPos val="nextTo"/>
        <c:crossAx val="175425792"/>
        <c:crosses val="autoZero"/>
        <c:auto val="1"/>
        <c:lblAlgn val="ctr"/>
        <c:lblOffset val="100"/>
        <c:noMultiLvlLbl val="0"/>
      </c:catAx>
      <c:valAx>
        <c:axId val="175425792"/>
        <c:scaling>
          <c:orientation val="minMax"/>
        </c:scaling>
        <c:delete val="1"/>
        <c:axPos val="l"/>
        <c:numFmt formatCode="0%" sourceLinked="1"/>
        <c:majorTickMark val="none"/>
        <c:minorTickMark val="none"/>
        <c:tickLblPos val="nextTo"/>
        <c:crossAx val="17542425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C6C2-44E6-8357-E4326FD0FEF4}"/>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C6C2-44E6-8357-E4326FD0FEF4}"/>
              </c:ext>
            </c:extLst>
          </c:dPt>
          <c:cat>
            <c:strRef>
              <c:f>Hoja1!$A$2:$A$3</c:f>
              <c:strCache>
                <c:ptCount val="2"/>
                <c:pt idx="0">
                  <c:v>No</c:v>
                </c:pt>
                <c:pt idx="1">
                  <c:v>Si</c:v>
                </c:pt>
              </c:strCache>
            </c:strRef>
          </c:cat>
          <c:val>
            <c:numRef>
              <c:f>Hoja1!$B$2:$B$3</c:f>
              <c:numCache>
                <c:formatCode>0%</c:formatCode>
                <c:ptCount val="2"/>
                <c:pt idx="0">
                  <c:v>0.62</c:v>
                </c:pt>
                <c:pt idx="1">
                  <c:v>0.38</c:v>
                </c:pt>
              </c:numCache>
            </c:numRef>
          </c:val>
          <c:extLst>
            <c:ext xmlns:c16="http://schemas.microsoft.com/office/drawing/2014/chart" uri="{C3380CC4-5D6E-409C-BE32-E72D297353CC}">
              <c16:uniqueId val="{00000004-C6C2-44E6-8357-E4326FD0FEF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Hoja1!$B$1</c:f>
              <c:strCache>
                <c:ptCount val="1"/>
                <c:pt idx="0">
                  <c:v>Serie 1</c:v>
                </c:pt>
              </c:strCache>
            </c:strRef>
          </c:tx>
          <c:invertIfNegative val="0"/>
          <c:dPt>
            <c:idx val="0"/>
            <c:invertIfNegative val="0"/>
            <c:bubble3D val="0"/>
            <c:spPr>
              <a:solidFill>
                <a:srgbClr val="DA0F2B"/>
              </a:solidFill>
            </c:spPr>
            <c:extLst>
              <c:ext xmlns:c16="http://schemas.microsoft.com/office/drawing/2014/chart" uri="{C3380CC4-5D6E-409C-BE32-E72D297353CC}">
                <c16:uniqueId val="{00000001-1016-418B-92AE-27559D10F4DB}"/>
              </c:ext>
            </c:extLst>
          </c:dPt>
          <c:dPt>
            <c:idx val="1"/>
            <c:invertIfNegative val="0"/>
            <c:bubble3D val="0"/>
            <c:spPr>
              <a:solidFill>
                <a:srgbClr val="FFC000"/>
              </a:solidFill>
            </c:spPr>
            <c:extLst>
              <c:ext xmlns:c16="http://schemas.microsoft.com/office/drawing/2014/chart" uri="{C3380CC4-5D6E-409C-BE32-E72D297353CC}">
                <c16:uniqueId val="{00000003-1016-418B-92AE-27559D10F4DB}"/>
              </c:ext>
            </c:extLst>
          </c:dPt>
          <c:dPt>
            <c:idx val="2"/>
            <c:invertIfNegative val="0"/>
            <c:bubble3D val="0"/>
            <c:spPr>
              <a:solidFill>
                <a:srgbClr val="4BACC6"/>
              </a:solidFill>
            </c:spPr>
            <c:extLst>
              <c:ext xmlns:c16="http://schemas.microsoft.com/office/drawing/2014/chart" uri="{C3380CC4-5D6E-409C-BE32-E72D297353CC}">
                <c16:uniqueId val="{00000005-1016-418B-92AE-27559D10F4DB}"/>
              </c:ext>
            </c:extLst>
          </c:dPt>
          <c:dPt>
            <c:idx val="3"/>
            <c:invertIfNegative val="0"/>
            <c:bubble3D val="0"/>
            <c:spPr>
              <a:solidFill>
                <a:schemeClr val="bg1">
                  <a:lumMod val="65000"/>
                </a:schemeClr>
              </a:solidFill>
            </c:spPr>
            <c:extLst>
              <c:ext xmlns:c16="http://schemas.microsoft.com/office/drawing/2014/chart" uri="{C3380CC4-5D6E-409C-BE32-E72D297353CC}">
                <c16:uniqueId val="{00000007-1016-418B-92AE-27559D10F4DB}"/>
              </c:ext>
            </c:extLst>
          </c:dPt>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Muy satisfecho</c:v>
                </c:pt>
                <c:pt idx="1">
                  <c:v>Algo Satisfecho</c:v>
                </c:pt>
                <c:pt idx="2">
                  <c:v>Poco Satisfecho</c:v>
                </c:pt>
                <c:pt idx="3">
                  <c:v>Nada satisfecho</c:v>
                </c:pt>
              </c:strCache>
            </c:strRef>
          </c:cat>
          <c:val>
            <c:numRef>
              <c:f>Hoja1!$B$2:$B$5</c:f>
              <c:numCache>
                <c:formatCode>0%</c:formatCode>
                <c:ptCount val="4"/>
                <c:pt idx="0">
                  <c:v>0.82299999999999995</c:v>
                </c:pt>
                <c:pt idx="1">
                  <c:v>0.13900000000000001</c:v>
                </c:pt>
                <c:pt idx="2">
                  <c:v>2.9000000000000001E-2</c:v>
                </c:pt>
                <c:pt idx="3">
                  <c:v>8.9999999999999993E-3</c:v>
                </c:pt>
              </c:numCache>
            </c:numRef>
          </c:val>
          <c:extLst>
            <c:ext xmlns:c16="http://schemas.microsoft.com/office/drawing/2014/chart" uri="{C3380CC4-5D6E-409C-BE32-E72D297353CC}">
              <c16:uniqueId val="{00000008-1016-418B-92AE-27559D10F4DB}"/>
            </c:ext>
          </c:extLst>
        </c:ser>
        <c:dLbls>
          <c:showLegendKey val="0"/>
          <c:showVal val="0"/>
          <c:showCatName val="0"/>
          <c:showSerName val="0"/>
          <c:showPercent val="0"/>
          <c:showBubbleSize val="0"/>
        </c:dLbls>
        <c:gapWidth val="137"/>
        <c:overlap val="-100"/>
        <c:axId val="176670208"/>
        <c:axId val="176671744"/>
      </c:barChart>
      <c:catAx>
        <c:axId val="176670208"/>
        <c:scaling>
          <c:orientation val="minMax"/>
        </c:scaling>
        <c:delete val="0"/>
        <c:axPos val="b"/>
        <c:numFmt formatCode="General" sourceLinked="1"/>
        <c:majorTickMark val="out"/>
        <c:minorTickMark val="none"/>
        <c:tickLblPos val="nextTo"/>
        <c:txPr>
          <a:bodyPr rot="-60000000" vert="horz"/>
          <a:lstStyle/>
          <a:p>
            <a:pPr>
              <a:defRPr/>
            </a:pPr>
            <a:endParaRPr lang="es-CO"/>
          </a:p>
        </c:txPr>
        <c:crossAx val="176671744"/>
        <c:crosses val="autoZero"/>
        <c:auto val="1"/>
        <c:lblAlgn val="ctr"/>
        <c:lblOffset val="100"/>
        <c:noMultiLvlLbl val="0"/>
      </c:catAx>
      <c:valAx>
        <c:axId val="176671744"/>
        <c:scaling>
          <c:orientation val="minMax"/>
        </c:scaling>
        <c:delete val="1"/>
        <c:axPos val="l"/>
        <c:numFmt formatCode="0%" sourceLinked="1"/>
        <c:majorTickMark val="none"/>
        <c:minorTickMark val="none"/>
        <c:tickLblPos val="nextTo"/>
        <c:crossAx val="17667020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En unión libre</c:v>
                </c:pt>
              </c:strCache>
            </c:strRef>
          </c:tx>
          <c:spPr>
            <a:solidFill>
              <a:srgbClr val="F5B02B"/>
            </a:solidFill>
          </c:spPr>
          <c:dPt>
            <c:idx val="0"/>
            <c:bubble3D val="0"/>
            <c:spPr>
              <a:solidFill>
                <a:srgbClr val="DA0F2B"/>
              </a:solidFill>
              <a:ln>
                <a:noFill/>
              </a:ln>
              <a:effectLst/>
            </c:spPr>
            <c:extLst>
              <c:ext xmlns:c16="http://schemas.microsoft.com/office/drawing/2014/chart" uri="{C3380CC4-5D6E-409C-BE32-E72D297353CC}">
                <c16:uniqueId val="{00000001-FFC6-405C-AACB-6F31477074F4}"/>
              </c:ext>
            </c:extLst>
          </c:dPt>
          <c:dPt>
            <c:idx val="1"/>
            <c:bubble3D val="0"/>
            <c:spPr>
              <a:solidFill>
                <a:schemeClr val="bg1">
                  <a:lumMod val="65000"/>
                </a:schemeClr>
              </a:solidFill>
              <a:ln>
                <a:noFill/>
              </a:ln>
              <a:effectLst/>
            </c:spPr>
            <c:extLst>
              <c:ext xmlns:c16="http://schemas.microsoft.com/office/drawing/2014/chart" uri="{C3380CC4-5D6E-409C-BE32-E72D297353CC}">
                <c16:uniqueId val="{00000003-FFC6-405C-AACB-6F31477074F4}"/>
              </c:ext>
            </c:extLst>
          </c:dPt>
          <c:dPt>
            <c:idx val="2"/>
            <c:bubble3D val="0"/>
            <c:spPr>
              <a:solidFill>
                <a:srgbClr val="00B0F0"/>
              </a:solidFill>
              <a:ln>
                <a:noFill/>
              </a:ln>
              <a:effectLst/>
            </c:spPr>
            <c:extLst>
              <c:ext xmlns:c16="http://schemas.microsoft.com/office/drawing/2014/chart" uri="{C3380CC4-5D6E-409C-BE32-E72D297353CC}">
                <c16:uniqueId val="{00000005-FFC6-405C-AACB-6F31477074F4}"/>
              </c:ext>
            </c:extLst>
          </c:dPt>
          <c:dPt>
            <c:idx val="3"/>
            <c:bubble3D val="0"/>
            <c:spPr>
              <a:solidFill>
                <a:schemeClr val="accent4">
                  <a:lumMod val="20000"/>
                  <a:lumOff val="80000"/>
                </a:schemeClr>
              </a:solidFill>
              <a:ln>
                <a:noFill/>
              </a:ln>
              <a:effectLst/>
            </c:spPr>
            <c:extLst>
              <c:ext xmlns:c16="http://schemas.microsoft.com/office/drawing/2014/chart" uri="{C3380CC4-5D6E-409C-BE32-E72D297353CC}">
                <c16:uniqueId val="{00000007-FFC6-405C-AACB-6F31477074F4}"/>
              </c:ext>
            </c:extLst>
          </c:dPt>
          <c:dPt>
            <c:idx val="4"/>
            <c:bubble3D val="0"/>
            <c:spPr>
              <a:solidFill>
                <a:srgbClr val="F5B02B"/>
              </a:solidFill>
              <a:ln>
                <a:noFill/>
              </a:ln>
              <a:effectLst/>
            </c:spPr>
            <c:extLst>
              <c:ext xmlns:c16="http://schemas.microsoft.com/office/drawing/2014/chart" uri="{C3380CC4-5D6E-409C-BE32-E72D297353CC}">
                <c16:uniqueId val="{00000009-FFC6-405C-AACB-6F31477074F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1-FFC6-405C-AACB-6F31477074F4}"/>
                </c:ext>
              </c:extLst>
            </c:dLbl>
            <c:dLbl>
              <c:idx val="3"/>
              <c:layout>
                <c:manualLayout>
                  <c:x val="-7.4999999999999997E-2"/>
                  <c:y val="0.106267889767652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C6-405C-AACB-6F31477074F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En unión libre</c:v>
                </c:pt>
                <c:pt idx="1">
                  <c:v>Casado(a) </c:v>
                </c:pt>
                <c:pt idx="2">
                  <c:v>Separado(a) o divorciado(a) </c:v>
                </c:pt>
                <c:pt idx="3">
                  <c:v>Viudo(a) </c:v>
                </c:pt>
                <c:pt idx="4">
                  <c:v>Soltero(a) </c:v>
                </c:pt>
              </c:strCache>
            </c:strRef>
          </c:cat>
          <c:val>
            <c:numRef>
              <c:f>Hoja1!$B$2:$B$6</c:f>
              <c:numCache>
                <c:formatCode>0%</c:formatCode>
                <c:ptCount val="5"/>
                <c:pt idx="0">
                  <c:v>0.25700000000000001</c:v>
                </c:pt>
                <c:pt idx="1">
                  <c:v>0.314</c:v>
                </c:pt>
                <c:pt idx="2">
                  <c:v>7.2999999999999995E-2</c:v>
                </c:pt>
                <c:pt idx="3">
                  <c:v>5.0000000000000001E-3</c:v>
                </c:pt>
                <c:pt idx="4">
                  <c:v>0.35199999999999998</c:v>
                </c:pt>
              </c:numCache>
            </c:numRef>
          </c:val>
          <c:extLst>
            <c:ext xmlns:c16="http://schemas.microsoft.com/office/drawing/2014/chart" uri="{C3380CC4-5D6E-409C-BE32-E72D297353CC}">
              <c16:uniqueId val="{0000000A-FFC6-405C-AACB-6F31477074F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Ninguno</c:v>
                </c:pt>
                <c:pt idx="1">
                  <c:v>Doctorado</c:v>
                </c:pt>
                <c:pt idx="2">
                  <c:v>Universitario incompleto</c:v>
                </c:pt>
                <c:pt idx="3">
                  <c:v>Tecnológico</c:v>
                </c:pt>
                <c:pt idx="4">
                  <c:v>Postgrado completo</c:v>
                </c:pt>
                <c:pt idx="5">
                  <c:v>Básica primaria</c:v>
                </c:pt>
                <c:pt idx="6">
                  <c:v>Técnico</c:v>
                </c:pt>
                <c:pt idx="7">
                  <c:v>Universitario completo</c:v>
                </c:pt>
                <c:pt idx="8">
                  <c:v>Básica secundaria y media</c:v>
                </c:pt>
              </c:strCache>
            </c:strRef>
          </c:cat>
          <c:val>
            <c:numRef>
              <c:f>Hoja1!$B$2:$B$10</c:f>
              <c:numCache>
                <c:formatCode>0%</c:formatCode>
                <c:ptCount val="9"/>
                <c:pt idx="0">
                  <c:v>7.0000000000000001E-3</c:v>
                </c:pt>
                <c:pt idx="1">
                  <c:v>1.4E-2</c:v>
                </c:pt>
                <c:pt idx="2">
                  <c:v>3.7999999999999999E-2</c:v>
                </c:pt>
                <c:pt idx="3">
                  <c:v>5.0999999999999997E-2</c:v>
                </c:pt>
                <c:pt idx="4">
                  <c:v>7.0000000000000007E-2</c:v>
                </c:pt>
                <c:pt idx="5">
                  <c:v>0.115</c:v>
                </c:pt>
                <c:pt idx="6">
                  <c:v>0.14099999999999999</c:v>
                </c:pt>
                <c:pt idx="7">
                  <c:v>0.2</c:v>
                </c:pt>
                <c:pt idx="8">
                  <c:v>0.36</c:v>
                </c:pt>
              </c:numCache>
            </c:numRef>
          </c:val>
          <c:extLst>
            <c:ext xmlns:c16="http://schemas.microsoft.com/office/drawing/2014/chart" uri="{C3380CC4-5D6E-409C-BE32-E72D297353CC}">
              <c16:uniqueId val="{00000000-9D47-45EE-9574-3AE7D06D48AE}"/>
            </c:ext>
          </c:extLst>
        </c:ser>
        <c:dLbls>
          <c:dLblPos val="outEnd"/>
          <c:showLegendKey val="0"/>
          <c:showVal val="1"/>
          <c:showCatName val="0"/>
          <c:showSerName val="0"/>
          <c:showPercent val="0"/>
          <c:showBubbleSize val="0"/>
        </c:dLbls>
        <c:gapWidth val="219"/>
        <c:axId val="177935104"/>
        <c:axId val="177937792"/>
      </c:barChart>
      <c:catAx>
        <c:axId val="17793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77937792"/>
        <c:crosses val="autoZero"/>
        <c:auto val="1"/>
        <c:lblAlgn val="ctr"/>
        <c:lblOffset val="100"/>
        <c:noMultiLvlLbl val="0"/>
      </c:catAx>
      <c:valAx>
        <c:axId val="177937792"/>
        <c:scaling>
          <c:orientation val="minMax"/>
        </c:scaling>
        <c:delete val="1"/>
        <c:axPos val="b"/>
        <c:numFmt formatCode="0%" sourceLinked="1"/>
        <c:majorTickMark val="out"/>
        <c:minorTickMark val="none"/>
        <c:tickLblPos val="nextTo"/>
        <c:crossAx val="17793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En Uber, Beat, Picap, Didi u otros pedido por aplicación</c:v>
                </c:pt>
                <c:pt idx="1">
                  <c:v>Transmilenio o buses</c:v>
                </c:pt>
                <c:pt idx="2">
                  <c:v>Camiones, tractomulas, volquetas</c:v>
                </c:pt>
                <c:pt idx="3">
                  <c:v>En taxi</c:v>
                </c:pt>
                <c:pt idx="4">
                  <c:v>En Motocicleta</c:v>
                </c:pt>
                <c:pt idx="5">
                  <c:v>En bicicleta</c:v>
                </c:pt>
                <c:pt idx="6">
                  <c:v>En vehículo particular</c:v>
                </c:pt>
              </c:strCache>
            </c:strRef>
          </c:cat>
          <c:val>
            <c:numRef>
              <c:f>Hoja1!$B$2:$B$8</c:f>
              <c:numCache>
                <c:formatCode>0%</c:formatCode>
                <c:ptCount val="7"/>
                <c:pt idx="0">
                  <c:v>6.0000000000000001E-3</c:v>
                </c:pt>
                <c:pt idx="1">
                  <c:v>2.5000000000000001E-2</c:v>
                </c:pt>
                <c:pt idx="2">
                  <c:v>2.5999999999999999E-2</c:v>
                </c:pt>
                <c:pt idx="3">
                  <c:v>4.1000000000000002E-2</c:v>
                </c:pt>
                <c:pt idx="4">
                  <c:v>0.20899999999999999</c:v>
                </c:pt>
                <c:pt idx="5">
                  <c:v>0.30399999999999999</c:v>
                </c:pt>
                <c:pt idx="6">
                  <c:v>0.38600000000000001</c:v>
                </c:pt>
              </c:numCache>
            </c:numRef>
          </c:val>
          <c:extLst>
            <c:ext xmlns:c16="http://schemas.microsoft.com/office/drawing/2014/chart" uri="{C3380CC4-5D6E-409C-BE32-E72D297353CC}">
              <c16:uniqueId val="{00000000-662B-43EB-8E15-0ADAE366A518}"/>
            </c:ext>
          </c:extLst>
        </c:ser>
        <c:dLbls>
          <c:dLblPos val="outEnd"/>
          <c:showLegendKey val="0"/>
          <c:showVal val="1"/>
          <c:showCatName val="0"/>
          <c:showSerName val="0"/>
          <c:showPercent val="0"/>
          <c:showBubbleSize val="0"/>
        </c:dLbls>
        <c:gapWidth val="219"/>
        <c:axId val="34850688"/>
        <c:axId val="88556288"/>
      </c:barChart>
      <c:catAx>
        <c:axId val="34850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88556288"/>
        <c:crosses val="autoZero"/>
        <c:auto val="1"/>
        <c:lblAlgn val="ctr"/>
        <c:lblOffset val="100"/>
        <c:noMultiLvlLbl val="0"/>
      </c:catAx>
      <c:valAx>
        <c:axId val="88556288"/>
        <c:scaling>
          <c:orientation val="minMax"/>
        </c:scaling>
        <c:delete val="1"/>
        <c:axPos val="b"/>
        <c:numFmt formatCode="0%" sourceLinked="1"/>
        <c:majorTickMark val="out"/>
        <c:minorTickMark val="none"/>
        <c:tickLblPos val="nextTo"/>
        <c:crossAx val="3485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3.8577791302084823E-2"/>
          <c:y val="3.1690738319342826E-2"/>
          <c:w val="0.89666733699006307"/>
          <c:h val="0.70902140270421588"/>
        </c:manualLayout>
      </c:layout>
      <c:barChart>
        <c:barDir val="col"/>
        <c:grouping val="clustered"/>
        <c:varyColors val="0"/>
        <c:ser>
          <c:idx val="0"/>
          <c:order val="0"/>
          <c:tx>
            <c:strRef>
              <c:f>Hoja1!$B$1</c:f>
              <c:strCache>
                <c:ptCount val="1"/>
                <c:pt idx="0">
                  <c:v>Serie 1</c:v>
                </c:pt>
              </c:strCache>
            </c:strRef>
          </c:tx>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Casa</c:v>
                </c:pt>
                <c:pt idx="1">
                  <c:v>Edificio</c:v>
                </c:pt>
                <c:pt idx="2">
                  <c:v>Conjunto cerrado</c:v>
                </c:pt>
                <c:pt idx="3">
                  <c:v>Comercio</c:v>
                </c:pt>
              </c:strCache>
            </c:strRef>
          </c:cat>
          <c:val>
            <c:numRef>
              <c:f>Hoja1!$B$2:$B$5</c:f>
              <c:numCache>
                <c:formatCode>0%</c:formatCode>
                <c:ptCount val="4"/>
                <c:pt idx="0">
                  <c:v>0.628</c:v>
                </c:pt>
                <c:pt idx="1">
                  <c:v>4.7E-2</c:v>
                </c:pt>
                <c:pt idx="2">
                  <c:v>0.24</c:v>
                </c:pt>
                <c:pt idx="3">
                  <c:v>8.5000000000000006E-2</c:v>
                </c:pt>
              </c:numCache>
            </c:numRef>
          </c:val>
          <c:extLst>
            <c:ext xmlns:c16="http://schemas.microsoft.com/office/drawing/2014/chart" uri="{C3380CC4-5D6E-409C-BE32-E72D297353CC}">
              <c16:uniqueId val="{00000000-6E74-4F76-8B88-D65828E95C71}"/>
            </c:ext>
          </c:extLst>
        </c:ser>
        <c:dLbls>
          <c:dLblPos val="outEnd"/>
          <c:showLegendKey val="0"/>
          <c:showVal val="1"/>
          <c:showCatName val="0"/>
          <c:showSerName val="0"/>
          <c:showPercent val="0"/>
          <c:showBubbleSize val="0"/>
        </c:dLbls>
        <c:gapWidth val="71"/>
        <c:axId val="177979392"/>
        <c:axId val="177982080"/>
      </c:barChart>
      <c:catAx>
        <c:axId val="177979392"/>
        <c:scaling>
          <c:orientation val="minMax"/>
        </c:scaling>
        <c:delete val="0"/>
        <c:axPos val="b"/>
        <c:numFmt formatCode="General" sourceLinked="1"/>
        <c:majorTickMark val="out"/>
        <c:minorTickMark val="none"/>
        <c:tickLblPos val="nextTo"/>
        <c:txPr>
          <a:bodyPr rot="-60000000" vert="horz"/>
          <a:lstStyle/>
          <a:p>
            <a:pPr>
              <a:defRPr/>
            </a:pPr>
            <a:endParaRPr lang="es-CO"/>
          </a:p>
        </c:txPr>
        <c:crossAx val="177982080"/>
        <c:crosses val="autoZero"/>
        <c:auto val="1"/>
        <c:lblAlgn val="ctr"/>
        <c:lblOffset val="100"/>
        <c:noMultiLvlLbl val="0"/>
      </c:catAx>
      <c:valAx>
        <c:axId val="177982080"/>
        <c:scaling>
          <c:orientation val="minMax"/>
        </c:scaling>
        <c:delete val="1"/>
        <c:axPos val="l"/>
        <c:numFmt formatCode="0%" sourceLinked="1"/>
        <c:majorTickMark val="out"/>
        <c:minorTickMark val="none"/>
        <c:tickLblPos val="nextTo"/>
        <c:crossAx val="17797939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DA0F2B"/>
              </a:solidFill>
            </c:spPr>
            <c:extLst>
              <c:ext xmlns:c16="http://schemas.microsoft.com/office/drawing/2014/chart" uri="{C3380CC4-5D6E-409C-BE32-E72D297353CC}">
                <c16:uniqueId val="{00000001-24E4-462C-96BC-A20BAA021627}"/>
              </c:ext>
            </c:extLst>
          </c:dPt>
          <c:dPt>
            <c:idx val="1"/>
            <c:bubble3D val="0"/>
            <c:spPr>
              <a:solidFill>
                <a:srgbClr val="FFC000"/>
              </a:solidFill>
            </c:spPr>
            <c:extLst>
              <c:ext xmlns:c16="http://schemas.microsoft.com/office/drawing/2014/chart" uri="{C3380CC4-5D6E-409C-BE32-E72D297353CC}">
                <c16:uniqueId val="{00000003-24E4-462C-96BC-A20BAA021627}"/>
              </c:ext>
            </c:extLst>
          </c:dPt>
          <c:dLbls>
            <c:dLbl>
              <c:idx val="0"/>
              <c:layout>
                <c:manualLayout>
                  <c:x val="-0.13184639956016578"/>
                  <c:y val="-0.23583423411446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E4-462C-96BC-A20BAA021627}"/>
                </c:ext>
              </c:extLst>
            </c:dLbl>
            <c:dLbl>
              <c:idx val="1"/>
              <c:layout>
                <c:manualLayout>
                  <c:x val="0.11759777694900064"/>
                  <c:y val="0.17619498809698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E4-462C-96BC-A20BAA021627}"/>
                </c:ext>
              </c:extLst>
            </c:dLbl>
            <c:spPr>
              <a:noFill/>
              <a:ln>
                <a:noFill/>
              </a:ln>
              <a:effectLst/>
            </c:spPr>
            <c:txPr>
              <a:bodyPr/>
              <a:lstStyle/>
              <a:p>
                <a:pPr>
                  <a:defRPr b="1">
                    <a:solidFill>
                      <a:schemeClr val="bg1"/>
                    </a:solidFill>
                    <a:effectLst>
                      <a:outerShdw blurRad="38100" dist="38100" dir="2700000" algn="tl">
                        <a:srgbClr val="000000">
                          <a:alpha val="43137"/>
                        </a:srgbClr>
                      </a:outerShdw>
                    </a:effectLst>
                  </a:defRPr>
                </a:pPr>
                <a:endParaRPr lang="es-CO"/>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0%</c:formatCode>
                <c:ptCount val="2"/>
                <c:pt idx="0">
                  <c:v>0.75</c:v>
                </c:pt>
                <c:pt idx="1">
                  <c:v>0.25</c:v>
                </c:pt>
              </c:numCache>
            </c:numRef>
          </c:val>
          <c:extLst>
            <c:ext xmlns:c16="http://schemas.microsoft.com/office/drawing/2014/chart" uri="{C3380CC4-5D6E-409C-BE32-E72D297353CC}">
              <c16:uniqueId val="{00000004-24E4-462C-96BC-A20BAA02162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2.0007167922365888E-2"/>
          <c:y val="1.3651965184263906E-2"/>
          <c:w val="0.95598423057079507"/>
          <c:h val="0.82627309950132699"/>
        </c:manualLayout>
      </c:layout>
      <c:barChart>
        <c:barDir val="col"/>
        <c:grouping val="clustered"/>
        <c:varyColors val="0"/>
        <c:ser>
          <c:idx val="0"/>
          <c:order val="0"/>
          <c:tx>
            <c:strRef>
              <c:f>Hoja1!$B$1</c:f>
              <c:strCache>
                <c:ptCount val="1"/>
                <c:pt idx="0">
                  <c:v>Serie 1</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Hoja1!$A$2:$A$5</c:f>
              <c:strCache>
                <c:ptCount val="4"/>
                <c:pt idx="0">
                  <c:v>18 a 25</c:v>
                </c:pt>
                <c:pt idx="1">
                  <c:v>26 a 40</c:v>
                </c:pt>
                <c:pt idx="2">
                  <c:v>41 a 55</c:v>
                </c:pt>
                <c:pt idx="3">
                  <c:v>56 o más</c:v>
                </c:pt>
              </c:strCache>
            </c:strRef>
          </c:cat>
          <c:val>
            <c:numRef>
              <c:f>Hoja1!$B$2:$B$5</c:f>
              <c:numCache>
                <c:formatCode>0%</c:formatCode>
                <c:ptCount val="4"/>
                <c:pt idx="0">
                  <c:v>0.121</c:v>
                </c:pt>
                <c:pt idx="1">
                  <c:v>0.38900000000000001</c:v>
                </c:pt>
                <c:pt idx="2">
                  <c:v>0.19900000000000001</c:v>
                </c:pt>
                <c:pt idx="3">
                  <c:v>0.29199999999999998</c:v>
                </c:pt>
              </c:numCache>
            </c:numRef>
          </c:val>
          <c:extLst>
            <c:ext xmlns:c16="http://schemas.microsoft.com/office/drawing/2014/chart" uri="{C3380CC4-5D6E-409C-BE32-E72D297353CC}">
              <c16:uniqueId val="{00000000-BF85-46A1-8A85-8C20E10A5A5C}"/>
            </c:ext>
          </c:extLst>
        </c:ser>
        <c:dLbls>
          <c:showLegendKey val="0"/>
          <c:showVal val="0"/>
          <c:showCatName val="0"/>
          <c:showSerName val="0"/>
          <c:showPercent val="0"/>
          <c:showBubbleSize val="0"/>
        </c:dLbls>
        <c:gapWidth val="219"/>
        <c:overlap val="-27"/>
        <c:axId val="131179264"/>
        <c:axId val="131180800"/>
      </c:barChart>
      <c:catAx>
        <c:axId val="131179264"/>
        <c:scaling>
          <c:orientation val="minMax"/>
        </c:scaling>
        <c:delete val="0"/>
        <c:axPos val="b"/>
        <c:numFmt formatCode="General" sourceLinked="1"/>
        <c:majorTickMark val="out"/>
        <c:minorTickMark val="none"/>
        <c:tickLblPos val="nextTo"/>
        <c:txPr>
          <a:bodyPr rot="-60000000" vert="horz"/>
          <a:lstStyle/>
          <a:p>
            <a:pPr>
              <a:defRPr/>
            </a:pPr>
            <a:endParaRPr lang="es-CO"/>
          </a:p>
        </c:txPr>
        <c:crossAx val="131180800"/>
        <c:crosses val="autoZero"/>
        <c:auto val="1"/>
        <c:lblAlgn val="ctr"/>
        <c:lblOffset val="100"/>
        <c:noMultiLvlLbl val="0"/>
      </c:catAx>
      <c:valAx>
        <c:axId val="131180800"/>
        <c:scaling>
          <c:orientation val="minMax"/>
        </c:scaling>
        <c:delete val="1"/>
        <c:axPos val="l"/>
        <c:numFmt formatCode="0%" sourceLinked="1"/>
        <c:majorTickMark val="out"/>
        <c:minorTickMark val="none"/>
        <c:tickLblPos val="nextTo"/>
        <c:crossAx val="13117926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En Uber, Beat, Picap, Didi u otros pedido por aplicación</c:v>
                </c:pt>
                <c:pt idx="1">
                  <c:v>Transmilenio o buses</c:v>
                </c:pt>
                <c:pt idx="2">
                  <c:v>En taxi</c:v>
                </c:pt>
              </c:strCache>
            </c:strRef>
          </c:cat>
          <c:val>
            <c:numRef>
              <c:f>Hoja1!$B$2:$B$4</c:f>
              <c:numCache>
                <c:formatCode>0%</c:formatCode>
                <c:ptCount val="3"/>
                <c:pt idx="0">
                  <c:v>0.318</c:v>
                </c:pt>
                <c:pt idx="1">
                  <c:v>0.32700000000000001</c:v>
                </c:pt>
                <c:pt idx="2">
                  <c:v>0.35399999999999998</c:v>
                </c:pt>
              </c:numCache>
            </c:numRef>
          </c:val>
          <c:extLst>
            <c:ext xmlns:c16="http://schemas.microsoft.com/office/drawing/2014/chart" uri="{C3380CC4-5D6E-409C-BE32-E72D297353CC}">
              <c16:uniqueId val="{00000000-129C-4516-AD85-024470D29452}"/>
            </c:ext>
          </c:extLst>
        </c:ser>
        <c:dLbls>
          <c:dLblPos val="outEnd"/>
          <c:showLegendKey val="0"/>
          <c:showVal val="1"/>
          <c:showCatName val="0"/>
          <c:showSerName val="0"/>
          <c:showPercent val="0"/>
          <c:showBubbleSize val="0"/>
        </c:dLbls>
        <c:gapWidth val="219"/>
        <c:axId val="131202048"/>
        <c:axId val="176596864"/>
      </c:barChart>
      <c:catAx>
        <c:axId val="131202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76596864"/>
        <c:crosses val="autoZero"/>
        <c:auto val="1"/>
        <c:lblAlgn val="ctr"/>
        <c:lblOffset val="100"/>
        <c:noMultiLvlLbl val="0"/>
      </c:catAx>
      <c:valAx>
        <c:axId val="176596864"/>
        <c:scaling>
          <c:orientation val="minMax"/>
          <c:max val="0.5"/>
        </c:scaling>
        <c:delete val="1"/>
        <c:axPos val="b"/>
        <c:numFmt formatCode="0%" sourceLinked="1"/>
        <c:majorTickMark val="out"/>
        <c:minorTickMark val="none"/>
        <c:tickLblPos val="nextTo"/>
        <c:crossAx val="131202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6D7B-4FC1-9E1F-4EB20A43C1A0}"/>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6D7B-4FC1-9E1F-4EB20A43C1A0}"/>
              </c:ext>
            </c:extLst>
          </c:dPt>
          <c:cat>
            <c:strRef>
              <c:f>Hoja1!$A$2:$A$3</c:f>
              <c:strCache>
                <c:ptCount val="2"/>
                <c:pt idx="0">
                  <c:v>No</c:v>
                </c:pt>
                <c:pt idx="1">
                  <c:v>Si</c:v>
                </c:pt>
              </c:strCache>
            </c:strRef>
          </c:cat>
          <c:val>
            <c:numRef>
              <c:f>Hoja1!$B$2:$B$3</c:f>
              <c:numCache>
                <c:formatCode>0%</c:formatCode>
                <c:ptCount val="2"/>
                <c:pt idx="0">
                  <c:v>0.62</c:v>
                </c:pt>
                <c:pt idx="1">
                  <c:v>0.38</c:v>
                </c:pt>
              </c:numCache>
            </c:numRef>
          </c:val>
          <c:extLst>
            <c:ext xmlns:c16="http://schemas.microsoft.com/office/drawing/2014/chart" uri="{C3380CC4-5D6E-409C-BE32-E72D297353CC}">
              <c16:uniqueId val="{00000004-6D7B-4FC1-9E1F-4EB20A43C1A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98300827613329E-2"/>
          <c:y val="3.1690738319342826E-2"/>
          <c:w val="0.88664686495032297"/>
          <c:h val="0.75329078543988715"/>
        </c:manualLayout>
      </c:layout>
      <c:lineChart>
        <c:grouping val="stacked"/>
        <c:varyColors val="0"/>
        <c:ser>
          <c:idx val="0"/>
          <c:order val="0"/>
          <c:tx>
            <c:strRef>
              <c:f>Hoja1!$B$1</c:f>
              <c:strCache>
                <c:ptCount val="1"/>
                <c:pt idx="0">
                  <c:v>Serie 1</c:v>
                </c:pt>
              </c:strCache>
            </c:strRef>
          </c:tx>
          <c:spPr>
            <a:ln w="76200" cap="rnd">
              <a:solidFill>
                <a:srgbClr val="DA0F2B"/>
              </a:solidFill>
              <a:round/>
            </a:ln>
            <a:effectLst/>
          </c:spPr>
          <c:marker>
            <c:symbol val="circle"/>
            <c:size val="5"/>
            <c:spPr>
              <a:solidFill>
                <a:srgbClr val="DA0F2B"/>
              </a:solidFill>
              <a:ln w="76200">
                <a:solidFill>
                  <a:srgbClr val="DA0F2B"/>
                </a:solidFill>
              </a:ln>
              <a:effectLst/>
            </c:spPr>
          </c:marker>
          <c:dLbls>
            <c:dLbl>
              <c:idx val="0"/>
              <c:layout>
                <c:manualLayout>
                  <c:x val="-1.5154287781288692E-2"/>
                  <c:y val="-3.3100825595940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6-4257-81D1-8ABE8C93E182}"/>
                </c:ext>
              </c:extLst>
            </c:dLbl>
            <c:dLbl>
              <c:idx val="1"/>
              <c:layout>
                <c:manualLayout>
                  <c:x val="-9.7420421451141527E-3"/>
                  <c:y val="-3.8193260303007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E6-4257-81D1-8ABE8C93E182}"/>
                </c:ext>
              </c:extLst>
            </c:dLbl>
            <c:dLbl>
              <c:idx val="2"/>
              <c:layout>
                <c:manualLayout>
                  <c:x val="-7.577143890644341E-3"/>
                  <c:y val="-4.3285695010075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E6-4257-81D1-8ABE8C93E182}"/>
                </c:ext>
              </c:extLst>
            </c:dLbl>
            <c:dLbl>
              <c:idx val="3"/>
              <c:layout>
                <c:manualLayout>
                  <c:x val="-8.6595930178792468E-3"/>
                  <c:y val="-3.3100825595940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E6-4257-81D1-8ABE8C93E182}"/>
                </c:ext>
              </c:extLst>
            </c:dLbl>
            <c:dLbl>
              <c:idx val="4"/>
              <c:layout>
                <c:manualLayout>
                  <c:x val="-1.5154287781288682E-2"/>
                  <c:y val="-4.3285695010075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E6-4257-81D1-8ABE8C93E182}"/>
                </c:ext>
              </c:extLst>
            </c:dLbl>
            <c:dLbl>
              <c:idx val="5"/>
              <c:layout>
                <c:manualLayout>
                  <c:x val="-2.7061228180872646E-2"/>
                  <c:y val="-4.8378129717143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E6-4257-81D1-8ABE8C93E182}"/>
                </c:ext>
              </c:extLst>
            </c:dLbl>
            <c:dLbl>
              <c:idx val="7"/>
              <c:layout>
                <c:manualLayout>
                  <c:x val="-1.5154287781288682E-2"/>
                  <c:y val="-0.142588171797896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E6-4257-81D1-8ABE8C93E182}"/>
                </c:ext>
              </c:extLst>
            </c:dLbl>
            <c:dLbl>
              <c:idx val="8"/>
              <c:layout>
                <c:manualLayout>
                  <c:x val="-1.8401635162993559E-2"/>
                  <c:y val="-5.0924347070677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E6-4257-81D1-8ABE8C93E182}"/>
                </c:ext>
              </c:extLst>
            </c:dLbl>
            <c:dLbl>
              <c:idx val="9"/>
              <c:layout>
                <c:manualLayout>
                  <c:x val="-1.7319186035758573E-2"/>
                  <c:y val="-0.14258817179789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E6-4257-81D1-8ABE8C93E182}"/>
                </c:ext>
              </c:extLst>
            </c:dLbl>
            <c:dLbl>
              <c:idx val="11"/>
              <c:layout>
                <c:manualLayout>
                  <c:x val="-7.5771438906444208E-3"/>
                  <c:y val="-6.3655433838346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E6-4257-81D1-8ABE8C93E182}"/>
                </c:ext>
              </c:extLst>
            </c:dLbl>
            <c:dLbl>
              <c:idx val="12"/>
              <c:layout>
                <c:manualLayout>
                  <c:x val="-1.0824491272349059E-2"/>
                  <c:y val="-3.0554608242406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E6-4257-81D1-8ABE8C93E182}"/>
                </c:ext>
              </c:extLst>
            </c:dLbl>
            <c:dLbl>
              <c:idx val="13"/>
              <c:layout>
                <c:manualLayout>
                  <c:x val="-2.0566533417463211E-2"/>
                  <c:y val="-4.07394776565417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E6-4257-81D1-8ABE8C93E182}"/>
                </c:ext>
              </c:extLst>
            </c:dLbl>
            <c:dLbl>
              <c:idx val="15"/>
              <c:layout>
                <c:manualLayout>
                  <c:x val="-7.577143890644341E-3"/>
                  <c:y val="-2.5462173535338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BE6-4257-81D1-8ABE8C93E18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2 horas</c:v>
                </c:pt>
                <c:pt idx="1">
                  <c:v>3 horas</c:v>
                </c:pt>
                <c:pt idx="2">
                  <c:v>4 horas</c:v>
                </c:pt>
                <c:pt idx="3">
                  <c:v>5 horas</c:v>
                </c:pt>
                <c:pt idx="4">
                  <c:v>6 horas</c:v>
                </c:pt>
                <c:pt idx="5">
                  <c:v>7 horas</c:v>
                </c:pt>
                <c:pt idx="6">
                  <c:v>8 horas</c:v>
                </c:pt>
                <c:pt idx="7">
                  <c:v>9 horas</c:v>
                </c:pt>
                <c:pt idx="8">
                  <c:v>10 horas</c:v>
                </c:pt>
                <c:pt idx="9">
                  <c:v>11 horas</c:v>
                </c:pt>
                <c:pt idx="10">
                  <c:v>12 horas</c:v>
                </c:pt>
                <c:pt idx="11">
                  <c:v>13 horas</c:v>
                </c:pt>
                <c:pt idx="12">
                  <c:v>14 horas</c:v>
                </c:pt>
                <c:pt idx="13">
                  <c:v>15 Horas</c:v>
                </c:pt>
                <c:pt idx="14">
                  <c:v>16 Horas</c:v>
                </c:pt>
                <c:pt idx="15">
                  <c:v>18 Horas</c:v>
                </c:pt>
                <c:pt idx="16">
                  <c:v>20 Horas</c:v>
                </c:pt>
              </c:strCache>
            </c:strRef>
          </c:cat>
          <c:val>
            <c:numRef>
              <c:f>Hoja1!$B$2:$B$18</c:f>
              <c:numCache>
                <c:formatCode>0%</c:formatCode>
                <c:ptCount val="17"/>
                <c:pt idx="0">
                  <c:v>0.01</c:v>
                </c:pt>
                <c:pt idx="1">
                  <c:v>0.01</c:v>
                </c:pt>
                <c:pt idx="2">
                  <c:v>0.01</c:v>
                </c:pt>
                <c:pt idx="3">
                  <c:v>0.01</c:v>
                </c:pt>
                <c:pt idx="4">
                  <c:v>0.03</c:v>
                </c:pt>
                <c:pt idx="5">
                  <c:v>0.03</c:v>
                </c:pt>
                <c:pt idx="6">
                  <c:v>0.28000000000000003</c:v>
                </c:pt>
                <c:pt idx="7">
                  <c:v>0.03</c:v>
                </c:pt>
                <c:pt idx="8">
                  <c:v>0.23</c:v>
                </c:pt>
                <c:pt idx="9">
                  <c:v>0.01</c:v>
                </c:pt>
                <c:pt idx="10">
                  <c:v>0.14000000000000001</c:v>
                </c:pt>
                <c:pt idx="11">
                  <c:v>0.01</c:v>
                </c:pt>
                <c:pt idx="12">
                  <c:v>0.05</c:v>
                </c:pt>
                <c:pt idx="13">
                  <c:v>0.03</c:v>
                </c:pt>
                <c:pt idx="14">
                  <c:v>7.6999999999999999E-2</c:v>
                </c:pt>
                <c:pt idx="15">
                  <c:v>2.4E-2</c:v>
                </c:pt>
                <c:pt idx="16">
                  <c:v>1.7999999999999999E-2</c:v>
                </c:pt>
              </c:numCache>
            </c:numRef>
          </c:val>
          <c:smooth val="0"/>
          <c:extLst>
            <c:ext xmlns:c16="http://schemas.microsoft.com/office/drawing/2014/chart" uri="{C3380CC4-5D6E-409C-BE32-E72D297353CC}">
              <c16:uniqueId val="{0000000D-BBE6-4257-81D1-8ABE8C93E182}"/>
            </c:ext>
          </c:extLst>
        </c:ser>
        <c:dLbls>
          <c:showLegendKey val="0"/>
          <c:showVal val="1"/>
          <c:showCatName val="0"/>
          <c:showSerName val="0"/>
          <c:showPercent val="0"/>
          <c:showBubbleSize val="0"/>
        </c:dLbls>
        <c:marker val="1"/>
        <c:smooth val="0"/>
        <c:axId val="177771264"/>
        <c:axId val="177773952"/>
      </c:lineChart>
      <c:catAx>
        <c:axId val="177771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endParaRPr lang="es-CO"/>
          </a:p>
        </c:txPr>
        <c:crossAx val="177773952"/>
        <c:crosses val="autoZero"/>
        <c:auto val="1"/>
        <c:lblAlgn val="ctr"/>
        <c:lblOffset val="100"/>
        <c:noMultiLvlLbl val="0"/>
      </c:catAx>
      <c:valAx>
        <c:axId val="177773952"/>
        <c:scaling>
          <c:orientation val="minMax"/>
        </c:scaling>
        <c:delete val="1"/>
        <c:axPos val="l"/>
        <c:numFmt formatCode="0%" sourceLinked="1"/>
        <c:majorTickMark val="out"/>
        <c:minorTickMark val="none"/>
        <c:tickLblPos val="nextTo"/>
        <c:crossAx val="17777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MUY FÁCIL</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Hoja1!$B$2:$B$5</c:f>
              <c:numCache>
                <c:formatCode>0%</c:formatCode>
                <c:ptCount val="4"/>
                <c:pt idx="0">
                  <c:v>0.05</c:v>
                </c:pt>
                <c:pt idx="1">
                  <c:v>4.2999999999999997E-2</c:v>
                </c:pt>
                <c:pt idx="2">
                  <c:v>3.9E-2</c:v>
                </c:pt>
                <c:pt idx="3">
                  <c:v>2.3E-2</c:v>
                </c:pt>
              </c:numCache>
            </c:numRef>
          </c:val>
          <c:extLst>
            <c:ext xmlns:c16="http://schemas.microsoft.com/office/drawing/2014/chart" uri="{C3380CC4-5D6E-409C-BE32-E72D297353CC}">
              <c16:uniqueId val="{00000000-8922-47F5-87C6-9A3AD58304B5}"/>
            </c:ext>
          </c:extLst>
        </c:ser>
        <c:ser>
          <c:idx val="1"/>
          <c:order val="1"/>
          <c:tx>
            <c:strRef>
              <c:f>Hoja1!$C$1</c:f>
              <c:strCache>
                <c:ptCount val="1"/>
                <c:pt idx="0">
                  <c:v>FÁCIL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Hoja1!$C$2:$C$5</c:f>
              <c:numCache>
                <c:formatCode>0%</c:formatCode>
                <c:ptCount val="4"/>
                <c:pt idx="0">
                  <c:v>0.114</c:v>
                </c:pt>
                <c:pt idx="1">
                  <c:v>0.14499999999999999</c:v>
                </c:pt>
                <c:pt idx="2">
                  <c:v>0.248</c:v>
                </c:pt>
                <c:pt idx="3">
                  <c:v>0.161</c:v>
                </c:pt>
              </c:numCache>
            </c:numRef>
          </c:val>
          <c:extLst>
            <c:ext xmlns:c16="http://schemas.microsoft.com/office/drawing/2014/chart" uri="{C3380CC4-5D6E-409C-BE32-E72D297353CC}">
              <c16:uniqueId val="{00000001-8922-47F5-87C6-9A3AD58304B5}"/>
            </c:ext>
          </c:extLst>
        </c:ser>
        <c:ser>
          <c:idx val="2"/>
          <c:order val="2"/>
          <c:tx>
            <c:strRef>
              <c:f>Hoja1!$D$1</c:f>
              <c:strCache>
                <c:ptCount val="1"/>
                <c:pt idx="0">
                  <c:v>NI FÁCIL NI DIFÍCIL</c:v>
                </c:pt>
              </c:strCache>
            </c:strRef>
          </c:tx>
          <c:spPr>
            <a:solidFill>
              <a:srgbClr val="4BA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Hoja1!$D$2:$D$5</c:f>
              <c:numCache>
                <c:formatCode>0%</c:formatCode>
                <c:ptCount val="4"/>
                <c:pt idx="0">
                  <c:v>0.17100000000000001</c:v>
                </c:pt>
                <c:pt idx="1">
                  <c:v>0.27600000000000002</c:v>
                </c:pt>
                <c:pt idx="2">
                  <c:v>0.28599999999999998</c:v>
                </c:pt>
                <c:pt idx="3">
                  <c:v>0.29699999999999999</c:v>
                </c:pt>
              </c:numCache>
            </c:numRef>
          </c:val>
          <c:extLst>
            <c:ext xmlns:c16="http://schemas.microsoft.com/office/drawing/2014/chart" uri="{C3380CC4-5D6E-409C-BE32-E72D297353CC}">
              <c16:uniqueId val="{00000002-8922-47F5-87C6-9A3AD58304B5}"/>
            </c:ext>
          </c:extLst>
        </c:ser>
        <c:ser>
          <c:idx val="3"/>
          <c:order val="3"/>
          <c:tx>
            <c:strRef>
              <c:f>Hoja1!$E$1</c:f>
              <c:strCache>
                <c:ptCount val="1"/>
                <c:pt idx="0">
                  <c:v>DIFÍCIL</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Hoja1!$E$2:$E$5</c:f>
              <c:numCache>
                <c:formatCode>0%</c:formatCode>
                <c:ptCount val="4"/>
                <c:pt idx="0">
                  <c:v>0.41099999999999998</c:v>
                </c:pt>
                <c:pt idx="1">
                  <c:v>0.439</c:v>
                </c:pt>
                <c:pt idx="2">
                  <c:v>0.32200000000000001</c:v>
                </c:pt>
                <c:pt idx="3">
                  <c:v>0.40200000000000002</c:v>
                </c:pt>
              </c:numCache>
            </c:numRef>
          </c:val>
          <c:extLst>
            <c:ext xmlns:c16="http://schemas.microsoft.com/office/drawing/2014/chart" uri="{C3380CC4-5D6E-409C-BE32-E72D297353CC}">
              <c16:uniqueId val="{00000003-8922-47F5-87C6-9A3AD58304B5}"/>
            </c:ext>
          </c:extLst>
        </c:ser>
        <c:ser>
          <c:idx val="4"/>
          <c:order val="4"/>
          <c:tx>
            <c:strRef>
              <c:f>Hoja1!$F$1</c:f>
              <c:strCache>
                <c:ptCount val="1"/>
                <c:pt idx="0">
                  <c:v>MUY DIFÍCIL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Hoja1!$F$2:$F$5</c:f>
              <c:numCache>
                <c:formatCode>0%</c:formatCode>
                <c:ptCount val="4"/>
                <c:pt idx="0">
                  <c:v>0.253</c:v>
                </c:pt>
                <c:pt idx="1">
                  <c:v>9.7000000000000003E-2</c:v>
                </c:pt>
                <c:pt idx="2">
                  <c:v>0.105</c:v>
                </c:pt>
                <c:pt idx="3">
                  <c:v>0.11600000000000001</c:v>
                </c:pt>
              </c:numCache>
            </c:numRef>
          </c:val>
          <c:extLst>
            <c:ext xmlns:c16="http://schemas.microsoft.com/office/drawing/2014/chart" uri="{C3380CC4-5D6E-409C-BE32-E72D297353CC}">
              <c16:uniqueId val="{00000004-8922-47F5-87C6-9A3AD58304B5}"/>
            </c:ext>
          </c:extLst>
        </c:ser>
        <c:dLbls>
          <c:showLegendKey val="0"/>
          <c:showVal val="0"/>
          <c:showCatName val="0"/>
          <c:showSerName val="0"/>
          <c:showPercent val="0"/>
          <c:showBubbleSize val="0"/>
        </c:dLbls>
        <c:gapWidth val="150"/>
        <c:overlap val="100"/>
        <c:axId val="177908736"/>
        <c:axId val="177926912"/>
      </c:barChart>
      <c:catAx>
        <c:axId val="17790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endParaRPr lang="es-CO"/>
          </a:p>
        </c:txPr>
        <c:crossAx val="177926912"/>
        <c:crosses val="autoZero"/>
        <c:auto val="1"/>
        <c:lblAlgn val="ctr"/>
        <c:lblOffset val="100"/>
        <c:noMultiLvlLbl val="0"/>
      </c:catAx>
      <c:valAx>
        <c:axId val="177926912"/>
        <c:scaling>
          <c:orientation val="minMax"/>
        </c:scaling>
        <c:delete val="1"/>
        <c:axPos val="b"/>
        <c:numFmt formatCode="0%" sourceLinked="1"/>
        <c:majorTickMark val="none"/>
        <c:minorTickMark val="none"/>
        <c:tickLblPos val="nextTo"/>
        <c:crossAx val="177908736"/>
        <c:crosses val="autoZero"/>
        <c:crossBetween val="between"/>
      </c:valAx>
      <c:spPr>
        <a:noFill/>
        <a:ln>
          <a:noFill/>
        </a:ln>
        <a:effectLst/>
      </c:spPr>
    </c:plotArea>
    <c:legend>
      <c:legendPos val="b"/>
      <c:layout>
        <c:manualLayout>
          <c:xMode val="edge"/>
          <c:yMode val="edge"/>
          <c:x val="0.36522354822834646"/>
          <c:y val="1.9225207970890258E-2"/>
          <c:w val="0.5017640720170008"/>
          <c:h val="4.79623494117649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Hoja1!$B$1</c:f>
              <c:strCache>
                <c:ptCount val="1"/>
                <c:pt idx="0">
                  <c:v>Serie 1</c:v>
                </c:pt>
              </c:strCache>
            </c:strRef>
          </c:tx>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Quedar "atrapado" en una intersección</c:v>
                </c:pt>
                <c:pt idx="1">
                  <c:v>Ninguno de los anteriores</c:v>
                </c:pt>
                <c:pt idx="2">
                  <c:v>Pasar un semáforo en amarillo</c:v>
                </c:pt>
                <c:pt idx="3">
                  <c:v>Hacer "doble fila" con su vehículo</c:v>
                </c:pt>
                <c:pt idx="4">
                  <c:v>Cerrar a otro vehículo</c:v>
                </c:pt>
                <c:pt idx="5">
                  <c:v>Girar sin poner direccionales</c:v>
                </c:pt>
                <c:pt idx="6">
                  <c:v>Seguir derecho en una señal de "Pare"</c:v>
                </c:pt>
                <c:pt idx="7">
                  <c:v>Pasar un semáforo en rojo</c:v>
                </c:pt>
                <c:pt idx="8">
                  <c:v>Conducir en contravía</c:v>
                </c:pt>
                <c:pt idx="9">
                  <c:v>Chocar a algún vehículo</c:v>
                </c:pt>
              </c:strCache>
            </c:strRef>
          </c:cat>
          <c:val>
            <c:numRef>
              <c:f>Hoja1!$B$2:$B$11</c:f>
              <c:numCache>
                <c:formatCode>0%</c:formatCode>
                <c:ptCount val="10"/>
                <c:pt idx="0">
                  <c:v>0.376</c:v>
                </c:pt>
                <c:pt idx="1">
                  <c:v>0.35899999999999999</c:v>
                </c:pt>
                <c:pt idx="2">
                  <c:v>0.32500000000000001</c:v>
                </c:pt>
                <c:pt idx="3">
                  <c:v>0.248</c:v>
                </c:pt>
                <c:pt idx="4">
                  <c:v>0.10199999999999999</c:v>
                </c:pt>
                <c:pt idx="5">
                  <c:v>7.8E-2</c:v>
                </c:pt>
                <c:pt idx="6">
                  <c:v>6.6000000000000003E-2</c:v>
                </c:pt>
                <c:pt idx="7">
                  <c:v>4.2999999999999997E-2</c:v>
                </c:pt>
                <c:pt idx="8">
                  <c:v>1.2E-2</c:v>
                </c:pt>
                <c:pt idx="9">
                  <c:v>5.0000000000000001E-3</c:v>
                </c:pt>
              </c:numCache>
            </c:numRef>
          </c:val>
          <c:extLst>
            <c:ext xmlns:c16="http://schemas.microsoft.com/office/drawing/2014/chart" uri="{C3380CC4-5D6E-409C-BE32-E72D297353CC}">
              <c16:uniqueId val="{00000000-8BA9-416A-9518-4574CFB79E1B}"/>
            </c:ext>
          </c:extLst>
        </c:ser>
        <c:dLbls>
          <c:showLegendKey val="0"/>
          <c:showVal val="0"/>
          <c:showCatName val="0"/>
          <c:showSerName val="0"/>
          <c:showPercent val="0"/>
          <c:showBubbleSize val="0"/>
        </c:dLbls>
        <c:gapWidth val="38"/>
        <c:overlap val="-100"/>
        <c:axId val="180454912"/>
        <c:axId val="180456448"/>
      </c:barChart>
      <c:catAx>
        <c:axId val="180454912"/>
        <c:scaling>
          <c:orientation val="minMax"/>
        </c:scaling>
        <c:delete val="1"/>
        <c:axPos val="b"/>
        <c:numFmt formatCode="General" sourceLinked="1"/>
        <c:majorTickMark val="none"/>
        <c:minorTickMark val="none"/>
        <c:tickLblPos val="nextTo"/>
        <c:crossAx val="180456448"/>
        <c:crosses val="autoZero"/>
        <c:auto val="1"/>
        <c:lblAlgn val="ctr"/>
        <c:lblOffset val="100"/>
        <c:noMultiLvlLbl val="0"/>
      </c:catAx>
      <c:valAx>
        <c:axId val="180456448"/>
        <c:scaling>
          <c:orientation val="minMax"/>
          <c:max val="1"/>
        </c:scaling>
        <c:delete val="1"/>
        <c:axPos val="l"/>
        <c:numFmt formatCode="0%" sourceLinked="1"/>
        <c:majorTickMark val="out"/>
        <c:minorTickMark val="none"/>
        <c:tickLblPos val="nextTo"/>
        <c:crossAx val="18045491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100 Km</c:v>
                </c:pt>
                <c:pt idx="1">
                  <c:v>30 Km</c:v>
                </c:pt>
                <c:pt idx="2">
                  <c:v>50 Km</c:v>
                </c:pt>
                <c:pt idx="3">
                  <c:v>70 Km</c:v>
                </c:pt>
                <c:pt idx="4">
                  <c:v>80 Km</c:v>
                </c:pt>
                <c:pt idx="5">
                  <c:v>40 Km</c:v>
                </c:pt>
                <c:pt idx="6">
                  <c:v>60 Km</c:v>
                </c:pt>
              </c:strCache>
            </c:strRef>
          </c:cat>
          <c:val>
            <c:numRef>
              <c:f>Hoja1!$B$2:$B$8</c:f>
              <c:numCache>
                <c:formatCode>0%</c:formatCode>
                <c:ptCount val="7"/>
                <c:pt idx="0">
                  <c:v>3.5000000000000003E-2</c:v>
                </c:pt>
                <c:pt idx="1">
                  <c:v>0.04</c:v>
                </c:pt>
                <c:pt idx="2">
                  <c:v>0.08</c:v>
                </c:pt>
                <c:pt idx="3">
                  <c:v>0.14000000000000001</c:v>
                </c:pt>
                <c:pt idx="4">
                  <c:v>0.16</c:v>
                </c:pt>
                <c:pt idx="5">
                  <c:v>0.21</c:v>
                </c:pt>
                <c:pt idx="6">
                  <c:v>0.32</c:v>
                </c:pt>
              </c:numCache>
            </c:numRef>
          </c:val>
          <c:extLst>
            <c:ext xmlns:c16="http://schemas.microsoft.com/office/drawing/2014/chart" uri="{C3380CC4-5D6E-409C-BE32-E72D297353CC}">
              <c16:uniqueId val="{00000000-6AC4-4726-98FE-38F0BDDB051D}"/>
            </c:ext>
          </c:extLst>
        </c:ser>
        <c:dLbls>
          <c:dLblPos val="outEnd"/>
          <c:showLegendKey val="0"/>
          <c:showVal val="1"/>
          <c:showCatName val="0"/>
          <c:showSerName val="0"/>
          <c:showPercent val="0"/>
          <c:showBubbleSize val="0"/>
        </c:dLbls>
        <c:gapWidth val="64"/>
        <c:axId val="180521984"/>
        <c:axId val="180533120"/>
      </c:barChart>
      <c:catAx>
        <c:axId val="1805219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0533120"/>
        <c:crosses val="autoZero"/>
        <c:auto val="1"/>
        <c:lblAlgn val="ctr"/>
        <c:lblOffset val="100"/>
        <c:noMultiLvlLbl val="0"/>
      </c:catAx>
      <c:valAx>
        <c:axId val="180533120"/>
        <c:scaling>
          <c:orientation val="minMax"/>
          <c:max val="1"/>
        </c:scaling>
        <c:delete val="1"/>
        <c:axPos val="b"/>
        <c:numFmt formatCode="0%" sourceLinked="1"/>
        <c:majorTickMark val="out"/>
        <c:minorTickMark val="none"/>
        <c:tickLblPos val="nextTo"/>
        <c:crossAx val="18052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5000000000003E-2"/>
          <c:y val="1.7109373947503989E-3"/>
          <c:w val="0.96562499999999996"/>
          <c:h val="0.77054522818988502"/>
        </c:manualLayout>
      </c:layout>
      <c:lineChart>
        <c:grouping val="standard"/>
        <c:varyColors val="0"/>
        <c:ser>
          <c:idx val="0"/>
          <c:order val="0"/>
          <c:tx>
            <c:strRef>
              <c:f>Hoja1!$B$1</c:f>
              <c:strCache>
                <c:ptCount val="1"/>
                <c:pt idx="0">
                  <c:v>Serie 1</c:v>
                </c:pt>
              </c:strCache>
            </c:strRef>
          </c:tx>
          <c:spPr>
            <a:ln w="76200" cap="rnd">
              <a:solidFill>
                <a:srgbClr val="F5B02B"/>
              </a:solidFill>
              <a:round/>
            </a:ln>
            <a:effectLst/>
          </c:spPr>
          <c:marker>
            <c:symbol val="circle"/>
            <c:size val="5"/>
            <c:spPr>
              <a:solidFill>
                <a:srgbClr val="F5B02B"/>
              </a:solidFill>
              <a:ln w="76200">
                <a:solidFill>
                  <a:srgbClr val="F5B02B"/>
                </a:solidFill>
              </a:ln>
              <a:effectLst/>
            </c:spPr>
          </c:marker>
          <c:dLbls>
            <c:dLbl>
              <c:idx val="1"/>
              <c:layout>
                <c:manualLayout>
                  <c:x val="-1.3816437007874017E-2"/>
                  <c:y val="-4.2902248837214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22-43E9-A298-895336DCBD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Ninguna</c:v>
                </c:pt>
                <c:pt idx="1">
                  <c:v>1</c:v>
                </c:pt>
                <c:pt idx="2">
                  <c:v>2</c:v>
                </c:pt>
                <c:pt idx="3">
                  <c:v>3</c:v>
                </c:pt>
                <c:pt idx="4">
                  <c:v>5 o más</c:v>
                </c:pt>
              </c:strCache>
            </c:strRef>
          </c:cat>
          <c:val>
            <c:numRef>
              <c:f>Hoja1!$B$2:$B$6</c:f>
              <c:numCache>
                <c:formatCode>0%</c:formatCode>
                <c:ptCount val="5"/>
                <c:pt idx="0">
                  <c:v>0.57499999999999996</c:v>
                </c:pt>
                <c:pt idx="1">
                  <c:v>0.309</c:v>
                </c:pt>
                <c:pt idx="2">
                  <c:v>7.4999999999999997E-2</c:v>
                </c:pt>
                <c:pt idx="3">
                  <c:v>2.1000000000000001E-2</c:v>
                </c:pt>
                <c:pt idx="4">
                  <c:v>1.9E-2</c:v>
                </c:pt>
              </c:numCache>
            </c:numRef>
          </c:val>
          <c:smooth val="0"/>
          <c:extLst>
            <c:ext xmlns:c16="http://schemas.microsoft.com/office/drawing/2014/chart" uri="{C3380CC4-5D6E-409C-BE32-E72D297353CC}">
              <c16:uniqueId val="{00000001-5222-43E9-A298-895336DCBDBC}"/>
            </c:ext>
          </c:extLst>
        </c:ser>
        <c:dLbls>
          <c:showLegendKey val="0"/>
          <c:showVal val="0"/>
          <c:showCatName val="0"/>
          <c:showSerName val="0"/>
          <c:showPercent val="0"/>
          <c:showBubbleSize val="0"/>
        </c:dLbls>
        <c:marker val="1"/>
        <c:smooth val="0"/>
        <c:axId val="180571136"/>
        <c:axId val="180577024"/>
      </c:lineChart>
      <c:catAx>
        <c:axId val="18057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0577024"/>
        <c:crosses val="autoZero"/>
        <c:auto val="1"/>
        <c:lblAlgn val="ctr"/>
        <c:lblOffset val="100"/>
        <c:noMultiLvlLbl val="0"/>
      </c:catAx>
      <c:valAx>
        <c:axId val="180577024"/>
        <c:scaling>
          <c:orientation val="minMax"/>
        </c:scaling>
        <c:delete val="1"/>
        <c:axPos val="l"/>
        <c:numFmt formatCode="0%" sourceLinked="1"/>
        <c:majorTickMark val="none"/>
        <c:minorTickMark val="none"/>
        <c:tickLblPos val="nextTo"/>
        <c:crossAx val="1805711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F7CD-435E-BE5C-679CF64603BF}"/>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F7CD-435E-BE5C-679CF64603BF}"/>
              </c:ext>
            </c:extLst>
          </c:dPt>
          <c:cat>
            <c:strRef>
              <c:f>Hoja1!$A$2:$A$3</c:f>
              <c:strCache>
                <c:ptCount val="2"/>
                <c:pt idx="0">
                  <c:v>No</c:v>
                </c:pt>
                <c:pt idx="1">
                  <c:v>Si</c:v>
                </c:pt>
              </c:strCache>
            </c:strRef>
          </c:cat>
          <c:val>
            <c:numRef>
              <c:f>Hoja1!$B$2:$B$3</c:f>
              <c:numCache>
                <c:formatCode>0%</c:formatCode>
                <c:ptCount val="2"/>
                <c:pt idx="0">
                  <c:v>0.69</c:v>
                </c:pt>
                <c:pt idx="1">
                  <c:v>0.31</c:v>
                </c:pt>
              </c:numCache>
            </c:numRef>
          </c:val>
          <c:extLst>
            <c:ext xmlns:c16="http://schemas.microsoft.com/office/drawing/2014/chart" uri="{C3380CC4-5D6E-409C-BE32-E72D297353CC}">
              <c16:uniqueId val="{00000004-F7CD-435E-BE5C-679CF64603B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5000000000003E-2"/>
          <c:y val="1.7109373947503989E-3"/>
          <c:w val="0.96562499999999996"/>
          <c:h val="0.77054522818988502"/>
        </c:manualLayout>
      </c:layout>
      <c:lineChart>
        <c:grouping val="standard"/>
        <c:varyColors val="0"/>
        <c:ser>
          <c:idx val="0"/>
          <c:order val="0"/>
          <c:tx>
            <c:strRef>
              <c:f>Hoja1!$B$1</c:f>
              <c:strCache>
                <c:ptCount val="1"/>
                <c:pt idx="0">
                  <c:v>Serie 1</c:v>
                </c:pt>
              </c:strCache>
            </c:strRef>
          </c:tx>
          <c:spPr>
            <a:ln w="76200" cap="rnd">
              <a:solidFill>
                <a:srgbClr val="DA0F2B"/>
              </a:solidFill>
              <a:round/>
            </a:ln>
            <a:effectLst/>
          </c:spPr>
          <c:marker>
            <c:symbol val="circle"/>
            <c:size val="5"/>
            <c:spPr>
              <a:solidFill>
                <a:srgbClr val="DA0F2B"/>
              </a:solidFill>
              <a:ln w="76200">
                <a:solidFill>
                  <a:srgbClr val="DA0F2B"/>
                </a:solidFill>
              </a:ln>
              <a:effectLst/>
            </c:spPr>
          </c:marker>
          <c:dLbls>
            <c:dLbl>
              <c:idx val="1"/>
              <c:layout>
                <c:manualLayout>
                  <c:x val="-1.8503937007874015E-2"/>
                  <c:y val="-3.3527249413924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48-432F-81D2-C9E4B7E50D6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Ninguna</c:v>
                </c:pt>
                <c:pt idx="1">
                  <c:v>1</c:v>
                </c:pt>
                <c:pt idx="2">
                  <c:v>2</c:v>
                </c:pt>
                <c:pt idx="3">
                  <c:v>3</c:v>
                </c:pt>
              </c:strCache>
            </c:strRef>
          </c:cat>
          <c:val>
            <c:numRef>
              <c:f>Hoja1!$B$2:$B$5</c:f>
              <c:numCache>
                <c:formatCode>0%</c:formatCode>
                <c:ptCount val="4"/>
                <c:pt idx="0">
                  <c:v>0.749</c:v>
                </c:pt>
                <c:pt idx="1">
                  <c:v>0.156</c:v>
                </c:pt>
                <c:pt idx="2">
                  <c:v>0.08</c:v>
                </c:pt>
                <c:pt idx="3">
                  <c:v>1.4999999999999999E-2</c:v>
                </c:pt>
              </c:numCache>
            </c:numRef>
          </c:val>
          <c:smooth val="0"/>
          <c:extLst>
            <c:ext xmlns:c16="http://schemas.microsoft.com/office/drawing/2014/chart" uri="{C3380CC4-5D6E-409C-BE32-E72D297353CC}">
              <c16:uniqueId val="{00000001-F548-432F-81D2-C9E4B7E50D6A}"/>
            </c:ext>
          </c:extLst>
        </c:ser>
        <c:dLbls>
          <c:showLegendKey val="0"/>
          <c:showVal val="0"/>
          <c:showCatName val="0"/>
          <c:showSerName val="0"/>
          <c:showPercent val="0"/>
          <c:showBubbleSize val="0"/>
        </c:dLbls>
        <c:marker val="1"/>
        <c:smooth val="0"/>
        <c:axId val="180923392"/>
        <c:axId val="180925184"/>
      </c:lineChart>
      <c:catAx>
        <c:axId val="18092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0925184"/>
        <c:crosses val="autoZero"/>
        <c:auto val="1"/>
        <c:lblAlgn val="ctr"/>
        <c:lblOffset val="100"/>
        <c:noMultiLvlLbl val="0"/>
      </c:catAx>
      <c:valAx>
        <c:axId val="180925184"/>
        <c:scaling>
          <c:orientation val="minMax"/>
        </c:scaling>
        <c:delete val="1"/>
        <c:axPos val="l"/>
        <c:numFmt formatCode="0%" sourceLinked="1"/>
        <c:majorTickMark val="none"/>
        <c:minorTickMark val="none"/>
        <c:tickLblPos val="nextTo"/>
        <c:crossAx val="1809233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24052657480317"/>
          <c:y val="0.10952343076258422"/>
          <c:w val="0.46034501464684824"/>
          <c:h val="0.8904765692374158"/>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Violencia física</c:v>
                </c:pt>
                <c:pt idx="1">
                  <c:v>Bajarse del carro y salir a discutir</c:v>
                </c:pt>
                <c:pt idx="2">
                  <c:v>Adelantarse y cerrarlo</c:v>
                </c:pt>
                <c:pt idx="3">
                  <c:v>Pegarse al carro de adelante</c:v>
                </c:pt>
                <c:pt idx="4">
                  <c:v>Hacer el gesto del pulgar abajo</c:v>
                </c:pt>
                <c:pt idx="5">
                  <c:v>Hacer gestos obscenos con las manos</c:v>
                </c:pt>
                <c:pt idx="6">
                  <c:v>Insultar</c:v>
                </c:pt>
                <c:pt idx="7">
                  <c:v>Gritar</c:v>
                </c:pt>
                <c:pt idx="8">
                  <c:v>Ninguna de las anteriores</c:v>
                </c:pt>
                <c:pt idx="9">
                  <c:v>Pegarse al pito</c:v>
                </c:pt>
                <c:pt idx="10">
                  <c:v>Hacer luces</c:v>
                </c:pt>
              </c:strCache>
            </c:strRef>
          </c:cat>
          <c:val>
            <c:numRef>
              <c:f>Hoja1!$B$2:$B$12</c:f>
              <c:numCache>
                <c:formatCode>0%</c:formatCode>
                <c:ptCount val="11"/>
                <c:pt idx="0">
                  <c:v>1.2999999999999999E-2</c:v>
                </c:pt>
                <c:pt idx="1">
                  <c:v>7.1999999999999995E-2</c:v>
                </c:pt>
                <c:pt idx="2">
                  <c:v>8.3000000000000004E-2</c:v>
                </c:pt>
                <c:pt idx="3">
                  <c:v>0.125</c:v>
                </c:pt>
                <c:pt idx="4">
                  <c:v>0.158</c:v>
                </c:pt>
                <c:pt idx="5">
                  <c:v>0.17</c:v>
                </c:pt>
                <c:pt idx="6">
                  <c:v>0.17699999999999999</c:v>
                </c:pt>
                <c:pt idx="7">
                  <c:v>0.191</c:v>
                </c:pt>
                <c:pt idx="8">
                  <c:v>0.28499999999999998</c:v>
                </c:pt>
                <c:pt idx="9">
                  <c:v>0.31</c:v>
                </c:pt>
                <c:pt idx="10">
                  <c:v>0.51700000000000002</c:v>
                </c:pt>
              </c:numCache>
            </c:numRef>
          </c:val>
          <c:extLst>
            <c:ext xmlns:c16="http://schemas.microsoft.com/office/drawing/2014/chart" uri="{C3380CC4-5D6E-409C-BE32-E72D297353CC}">
              <c16:uniqueId val="{00000000-6F33-476F-886B-4C90E0C2D2B6}"/>
            </c:ext>
          </c:extLst>
        </c:ser>
        <c:dLbls>
          <c:showLegendKey val="0"/>
          <c:showVal val="0"/>
          <c:showCatName val="0"/>
          <c:showSerName val="0"/>
          <c:showPercent val="0"/>
          <c:showBubbleSize val="0"/>
        </c:dLbls>
        <c:gapWidth val="65"/>
        <c:axId val="180972160"/>
        <c:axId val="180994432"/>
      </c:barChart>
      <c:catAx>
        <c:axId val="180972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0994432"/>
        <c:crosses val="autoZero"/>
        <c:auto val="1"/>
        <c:lblAlgn val="ctr"/>
        <c:lblOffset val="100"/>
        <c:noMultiLvlLbl val="0"/>
      </c:catAx>
      <c:valAx>
        <c:axId val="180994432"/>
        <c:scaling>
          <c:orientation val="minMax"/>
          <c:max val="1"/>
        </c:scaling>
        <c:delete val="1"/>
        <c:axPos val="b"/>
        <c:numFmt formatCode="0%" sourceLinked="1"/>
        <c:majorTickMark val="out"/>
        <c:minorTickMark val="none"/>
        <c:tickLblPos val="nextTo"/>
        <c:crossAx val="1809721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Nada de estrés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0%</c:formatCode>
                <c:ptCount val="1"/>
                <c:pt idx="0">
                  <c:v>0.13500000000000001</c:v>
                </c:pt>
              </c:numCache>
            </c:numRef>
          </c:val>
          <c:extLst>
            <c:ext xmlns:c16="http://schemas.microsoft.com/office/drawing/2014/chart" uri="{C3380CC4-5D6E-409C-BE32-E72D297353CC}">
              <c16:uniqueId val="{00000000-8D30-4AE4-872C-88523032A569}"/>
            </c:ext>
          </c:extLst>
        </c:ser>
        <c:ser>
          <c:idx val="1"/>
          <c:order val="1"/>
          <c:tx>
            <c:strRef>
              <c:f>Hoja1!$C$1</c:f>
              <c:strCache>
                <c:ptCount val="1"/>
                <c:pt idx="0">
                  <c:v>Poco estrés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0%</c:formatCode>
                <c:ptCount val="1"/>
                <c:pt idx="0">
                  <c:v>0.18099999999999999</c:v>
                </c:pt>
              </c:numCache>
            </c:numRef>
          </c:val>
          <c:extLst>
            <c:ext xmlns:c16="http://schemas.microsoft.com/office/drawing/2014/chart" uri="{C3380CC4-5D6E-409C-BE32-E72D297353CC}">
              <c16:uniqueId val="{00000001-8D30-4AE4-872C-88523032A569}"/>
            </c:ext>
          </c:extLst>
        </c:ser>
        <c:ser>
          <c:idx val="2"/>
          <c:order val="2"/>
          <c:tx>
            <c:strRef>
              <c:f>Hoja1!$D$1</c:f>
              <c:strCache>
                <c:ptCount val="1"/>
                <c:pt idx="0">
                  <c:v>Algo de estrés</c:v>
                </c:pt>
              </c:strCache>
            </c:strRef>
          </c:tx>
          <c:spPr>
            <a:solidFill>
              <a:schemeClr val="bg1">
                <a:lumMod val="75000"/>
              </a:schemeClr>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8D30-4AE4-872C-88523032A56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0%</c:formatCode>
                <c:ptCount val="1"/>
                <c:pt idx="0">
                  <c:v>0.316</c:v>
                </c:pt>
              </c:numCache>
            </c:numRef>
          </c:val>
          <c:extLst>
            <c:ext xmlns:c16="http://schemas.microsoft.com/office/drawing/2014/chart" uri="{C3380CC4-5D6E-409C-BE32-E72D297353CC}">
              <c16:uniqueId val="{00000002-8D30-4AE4-872C-88523032A569}"/>
            </c:ext>
          </c:extLst>
        </c:ser>
        <c:ser>
          <c:idx val="3"/>
          <c:order val="3"/>
          <c:tx>
            <c:strRef>
              <c:f>Hoja1!$E$1</c:f>
              <c:strCache>
                <c:ptCount val="1"/>
                <c:pt idx="0">
                  <c:v>Mucho estrés</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Hoja1!$E$2</c:f>
              <c:numCache>
                <c:formatCode>0%</c:formatCode>
                <c:ptCount val="1"/>
                <c:pt idx="0">
                  <c:v>0.36799999999999999</c:v>
                </c:pt>
              </c:numCache>
            </c:numRef>
          </c:val>
          <c:extLst>
            <c:ext xmlns:c16="http://schemas.microsoft.com/office/drawing/2014/chart" uri="{C3380CC4-5D6E-409C-BE32-E72D297353CC}">
              <c16:uniqueId val="{00000003-8D30-4AE4-872C-88523032A569}"/>
            </c:ext>
          </c:extLst>
        </c:ser>
        <c:dLbls>
          <c:showLegendKey val="0"/>
          <c:showVal val="0"/>
          <c:showCatName val="0"/>
          <c:showSerName val="0"/>
          <c:showPercent val="0"/>
          <c:showBubbleSize val="0"/>
        </c:dLbls>
        <c:gapWidth val="150"/>
        <c:overlap val="100"/>
        <c:axId val="1762048"/>
        <c:axId val="1763584"/>
      </c:barChart>
      <c:catAx>
        <c:axId val="1762048"/>
        <c:scaling>
          <c:orientation val="minMax"/>
        </c:scaling>
        <c:delete val="1"/>
        <c:axPos val="l"/>
        <c:numFmt formatCode="General" sourceLinked="1"/>
        <c:majorTickMark val="none"/>
        <c:minorTickMark val="none"/>
        <c:tickLblPos val="nextTo"/>
        <c:crossAx val="1763584"/>
        <c:crosses val="autoZero"/>
        <c:auto val="1"/>
        <c:lblAlgn val="ctr"/>
        <c:lblOffset val="100"/>
        <c:noMultiLvlLbl val="0"/>
      </c:catAx>
      <c:valAx>
        <c:axId val="1763584"/>
        <c:scaling>
          <c:orientation val="minMax"/>
        </c:scaling>
        <c:delete val="1"/>
        <c:axPos val="b"/>
        <c:numFmt formatCode="0%" sourceLinked="1"/>
        <c:majorTickMark val="none"/>
        <c:minorTickMark val="none"/>
        <c:tickLblPos val="nextTo"/>
        <c:crossAx val="1762048"/>
        <c:crosses val="autoZero"/>
        <c:crossBetween val="between"/>
      </c:valAx>
      <c:spPr>
        <a:noFill/>
        <a:ln>
          <a:noFill/>
        </a:ln>
        <a:effectLst/>
      </c:spPr>
    </c:plotArea>
    <c:legend>
      <c:legendPos val="b"/>
      <c:layout>
        <c:manualLayout>
          <c:xMode val="edge"/>
          <c:yMode val="edge"/>
          <c:x val="0.1655424609080039"/>
          <c:y val="0.11766270191543418"/>
          <c:w val="0.61642778051181102"/>
          <c:h val="4.79623494117649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1.2187213512517003E-2"/>
          <c:y val="6.2324816383290647E-2"/>
          <c:w val="0.97020903363606958"/>
          <c:h val="0.9278344231351372"/>
        </c:manualLayout>
      </c:layout>
      <c:barChart>
        <c:barDir val="col"/>
        <c:grouping val="clustered"/>
        <c:varyColors val="0"/>
        <c:ser>
          <c:idx val="0"/>
          <c:order val="0"/>
          <c:tx>
            <c:strRef>
              <c:f>Hoja1!$B$1</c:f>
              <c:strCache>
                <c:ptCount val="1"/>
                <c:pt idx="0">
                  <c:v>Serie 1</c:v>
                </c:pt>
              </c:strCache>
            </c:strRef>
          </c:tx>
          <c:invertIfNegative val="0"/>
          <c:dLbls>
            <c:dLbl>
              <c:idx val="0"/>
              <c:layout>
                <c:manualLayout>
                  <c:x val="-5.4165393388966449E-3"/>
                  <c:y val="-3.28025349385752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3B-44C1-AC70-CD2F3288AEC5}"/>
                </c:ext>
              </c:extLst>
            </c:dLbl>
            <c:spPr>
              <a:noFill/>
              <a:ln>
                <a:noFill/>
              </a:ln>
              <a:effectLst/>
            </c:spPr>
            <c:txPr>
              <a:bodyPr rot="0" vert="horz"/>
              <a:lstStyle/>
              <a:p>
                <a:pPr>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Pegarse al pito</c:v>
                </c:pt>
                <c:pt idx="1">
                  <c:v>Hacer luces</c:v>
                </c:pt>
                <c:pt idx="2">
                  <c:v>Hacer gestos obscenos con las manos</c:v>
                </c:pt>
                <c:pt idx="3">
                  <c:v>Adelantarse y cerrarlo</c:v>
                </c:pt>
                <c:pt idx="4">
                  <c:v>Insultar</c:v>
                </c:pt>
                <c:pt idx="5">
                  <c:v>Gritar</c:v>
                </c:pt>
                <c:pt idx="6">
                  <c:v>Hacer el gesto del pulgar abajo</c:v>
                </c:pt>
                <c:pt idx="7">
                  <c:v>Ninguna de las anteriores</c:v>
                </c:pt>
                <c:pt idx="8">
                  <c:v>Pegarse al carro de adelante</c:v>
                </c:pt>
                <c:pt idx="9">
                  <c:v>Bajarse del carro y salir a discutir</c:v>
                </c:pt>
                <c:pt idx="10">
                  <c:v>Violencia física</c:v>
                </c:pt>
              </c:strCache>
            </c:strRef>
          </c:cat>
          <c:val>
            <c:numRef>
              <c:f>Hoja1!$B$2:$B$12</c:f>
              <c:numCache>
                <c:formatCode>0%</c:formatCode>
                <c:ptCount val="11"/>
                <c:pt idx="0">
                  <c:v>0.52500000000000002</c:v>
                </c:pt>
                <c:pt idx="1">
                  <c:v>0.42099999999999999</c:v>
                </c:pt>
                <c:pt idx="2">
                  <c:v>0.376</c:v>
                </c:pt>
                <c:pt idx="3">
                  <c:v>0.32600000000000001</c:v>
                </c:pt>
                <c:pt idx="4">
                  <c:v>0.30299999999999999</c:v>
                </c:pt>
                <c:pt idx="5">
                  <c:v>0.20399999999999999</c:v>
                </c:pt>
                <c:pt idx="6">
                  <c:v>0.2</c:v>
                </c:pt>
                <c:pt idx="7">
                  <c:v>0.182</c:v>
                </c:pt>
                <c:pt idx="8">
                  <c:v>0.17199999999999999</c:v>
                </c:pt>
                <c:pt idx="9">
                  <c:v>4.3999999999999997E-2</c:v>
                </c:pt>
                <c:pt idx="10">
                  <c:v>4.1000000000000002E-2</c:v>
                </c:pt>
              </c:numCache>
            </c:numRef>
          </c:val>
          <c:extLst>
            <c:ext xmlns:c16="http://schemas.microsoft.com/office/drawing/2014/chart" uri="{C3380CC4-5D6E-409C-BE32-E72D297353CC}">
              <c16:uniqueId val="{00000001-C43B-44C1-AC70-CD2F3288AEC5}"/>
            </c:ext>
          </c:extLst>
        </c:ser>
        <c:dLbls>
          <c:showLegendKey val="0"/>
          <c:showVal val="0"/>
          <c:showCatName val="0"/>
          <c:showSerName val="0"/>
          <c:showPercent val="0"/>
          <c:showBubbleSize val="0"/>
        </c:dLbls>
        <c:gapWidth val="13"/>
        <c:axId val="1801600"/>
        <c:axId val="1815680"/>
      </c:barChart>
      <c:catAx>
        <c:axId val="1801600"/>
        <c:scaling>
          <c:orientation val="minMax"/>
        </c:scaling>
        <c:delete val="1"/>
        <c:axPos val="b"/>
        <c:numFmt formatCode="General" sourceLinked="1"/>
        <c:majorTickMark val="none"/>
        <c:minorTickMark val="none"/>
        <c:tickLblPos val="nextTo"/>
        <c:crossAx val="1815680"/>
        <c:crosses val="autoZero"/>
        <c:auto val="1"/>
        <c:lblAlgn val="ctr"/>
        <c:lblOffset val="100"/>
        <c:noMultiLvlLbl val="0"/>
      </c:catAx>
      <c:valAx>
        <c:axId val="1815680"/>
        <c:scaling>
          <c:orientation val="minMax"/>
        </c:scaling>
        <c:delete val="1"/>
        <c:axPos val="l"/>
        <c:numFmt formatCode="0%" sourceLinked="1"/>
        <c:majorTickMark val="none"/>
        <c:minorTickMark val="none"/>
        <c:tickLblPos val="nextTo"/>
        <c:crossAx val="180160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FFC000"/>
            </a:solidFill>
          </c:spPr>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Calma</c:v>
                </c:pt>
                <c:pt idx="1">
                  <c:v>Indiferencia</c:v>
                </c:pt>
                <c:pt idx="2">
                  <c:v>Resignación</c:v>
                </c:pt>
                <c:pt idx="3">
                  <c:v>Irritación</c:v>
                </c:pt>
                <c:pt idx="4">
                  <c:v>Ira </c:v>
                </c:pt>
                <c:pt idx="5">
                  <c:v>Furia</c:v>
                </c:pt>
              </c:strCache>
            </c:strRef>
          </c:cat>
          <c:val>
            <c:numRef>
              <c:f>Hoja1!$B$2:$B$7</c:f>
              <c:numCache>
                <c:formatCode>0%</c:formatCode>
                <c:ptCount val="6"/>
                <c:pt idx="0">
                  <c:v>0.31</c:v>
                </c:pt>
                <c:pt idx="1">
                  <c:v>0.221</c:v>
                </c:pt>
                <c:pt idx="2">
                  <c:v>0.13500000000000001</c:v>
                </c:pt>
                <c:pt idx="3">
                  <c:v>0.22700000000000001</c:v>
                </c:pt>
                <c:pt idx="4">
                  <c:v>4.2000000000000003E-2</c:v>
                </c:pt>
                <c:pt idx="5">
                  <c:v>6.5000000000000002E-2</c:v>
                </c:pt>
              </c:numCache>
            </c:numRef>
          </c:val>
          <c:extLst>
            <c:ext xmlns:c16="http://schemas.microsoft.com/office/drawing/2014/chart" uri="{C3380CC4-5D6E-409C-BE32-E72D297353CC}">
              <c16:uniqueId val="{00000000-787B-4498-BD1E-EF9BBF229BFB}"/>
            </c:ext>
          </c:extLst>
        </c:ser>
        <c:dLbls>
          <c:showLegendKey val="0"/>
          <c:showVal val="0"/>
          <c:showCatName val="0"/>
          <c:showSerName val="0"/>
          <c:showPercent val="0"/>
          <c:showBubbleSize val="0"/>
        </c:dLbls>
        <c:gapWidth val="27"/>
        <c:overlap val="-100"/>
        <c:axId val="180877952"/>
        <c:axId val="180224384"/>
      </c:barChart>
      <c:catAx>
        <c:axId val="180877952"/>
        <c:scaling>
          <c:orientation val="minMax"/>
        </c:scaling>
        <c:delete val="1"/>
        <c:axPos val="b"/>
        <c:numFmt formatCode="General" sourceLinked="1"/>
        <c:majorTickMark val="none"/>
        <c:minorTickMark val="none"/>
        <c:tickLblPos val="nextTo"/>
        <c:crossAx val="180224384"/>
        <c:crosses val="autoZero"/>
        <c:auto val="1"/>
        <c:lblAlgn val="ctr"/>
        <c:lblOffset val="100"/>
        <c:noMultiLvlLbl val="0"/>
      </c:catAx>
      <c:valAx>
        <c:axId val="180224384"/>
        <c:scaling>
          <c:orientation val="minMax"/>
        </c:scaling>
        <c:delete val="1"/>
        <c:axPos val="l"/>
        <c:numFmt formatCode="0%" sourceLinked="1"/>
        <c:majorTickMark val="none"/>
        <c:minorTickMark val="none"/>
        <c:tickLblPos val="nextTo"/>
        <c:crossAx val="18087795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Hoja1!$B$1</c:f>
              <c:strCache>
                <c:ptCount val="1"/>
                <c:pt idx="0">
                  <c:v>Serie 1</c:v>
                </c:pt>
              </c:strCache>
            </c:strRef>
          </c:tx>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Calma</c:v>
                </c:pt>
                <c:pt idx="1">
                  <c:v>Indiferencia</c:v>
                </c:pt>
                <c:pt idx="2">
                  <c:v>Resignación</c:v>
                </c:pt>
                <c:pt idx="3">
                  <c:v>Irritación</c:v>
                </c:pt>
                <c:pt idx="4">
                  <c:v>Ira </c:v>
                </c:pt>
                <c:pt idx="5">
                  <c:v>Furia</c:v>
                </c:pt>
              </c:strCache>
            </c:strRef>
          </c:cat>
          <c:val>
            <c:numRef>
              <c:f>Hoja1!$B$2:$B$7</c:f>
              <c:numCache>
                <c:formatCode>0%</c:formatCode>
                <c:ptCount val="6"/>
                <c:pt idx="0">
                  <c:v>0.17899999999999999</c:v>
                </c:pt>
                <c:pt idx="1">
                  <c:v>0.19600000000000001</c:v>
                </c:pt>
                <c:pt idx="2">
                  <c:v>0.21299999999999999</c:v>
                </c:pt>
                <c:pt idx="3">
                  <c:v>0.183</c:v>
                </c:pt>
                <c:pt idx="4">
                  <c:v>0.156</c:v>
                </c:pt>
                <c:pt idx="5">
                  <c:v>7.2999999999999995E-2</c:v>
                </c:pt>
              </c:numCache>
            </c:numRef>
          </c:val>
          <c:extLst>
            <c:ext xmlns:c16="http://schemas.microsoft.com/office/drawing/2014/chart" uri="{C3380CC4-5D6E-409C-BE32-E72D297353CC}">
              <c16:uniqueId val="{00000000-9EA6-4149-B761-C9B9BF8812AB}"/>
            </c:ext>
          </c:extLst>
        </c:ser>
        <c:dLbls>
          <c:showLegendKey val="0"/>
          <c:showVal val="0"/>
          <c:showCatName val="0"/>
          <c:showSerName val="0"/>
          <c:showPercent val="0"/>
          <c:showBubbleSize val="0"/>
        </c:dLbls>
        <c:gapWidth val="27"/>
        <c:overlap val="-100"/>
        <c:axId val="180262400"/>
        <c:axId val="180263936"/>
      </c:barChart>
      <c:catAx>
        <c:axId val="180262400"/>
        <c:scaling>
          <c:orientation val="minMax"/>
        </c:scaling>
        <c:delete val="1"/>
        <c:axPos val="b"/>
        <c:numFmt formatCode="General" sourceLinked="1"/>
        <c:majorTickMark val="none"/>
        <c:minorTickMark val="none"/>
        <c:tickLblPos val="nextTo"/>
        <c:crossAx val="180263936"/>
        <c:crosses val="autoZero"/>
        <c:auto val="1"/>
        <c:lblAlgn val="ctr"/>
        <c:lblOffset val="100"/>
        <c:noMultiLvlLbl val="0"/>
      </c:catAx>
      <c:valAx>
        <c:axId val="180263936"/>
        <c:scaling>
          <c:orientation val="minMax"/>
        </c:scaling>
        <c:delete val="1"/>
        <c:axPos val="l"/>
        <c:numFmt formatCode="0%" sourceLinked="1"/>
        <c:majorTickMark val="none"/>
        <c:minorTickMark val="none"/>
        <c:tickLblPos val="nextTo"/>
        <c:crossAx val="18026240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69556413250517"/>
          <c:y val="6.5624995963029287E-2"/>
          <c:w val="0.66031403786721043"/>
          <c:h val="0.8493070343684157"/>
        </c:manualLayout>
      </c:layout>
      <c:barChart>
        <c:barDir val="bar"/>
        <c:grouping val="percentStacked"/>
        <c:varyColors val="0"/>
        <c:ser>
          <c:idx val="0"/>
          <c:order val="0"/>
          <c:tx>
            <c:strRef>
              <c:f>Hoja1!$B$1</c:f>
              <c:strCache>
                <c:ptCount val="1"/>
                <c:pt idx="0">
                  <c:v>CALMADO</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Hoja1!$B$2:$B$8</c:f>
              <c:numCache>
                <c:formatCode>0%</c:formatCode>
                <c:ptCount val="7"/>
                <c:pt idx="0">
                  <c:v>0.28999999999999998</c:v>
                </c:pt>
                <c:pt idx="1">
                  <c:v>0.20300000000000001</c:v>
                </c:pt>
                <c:pt idx="2">
                  <c:v>0.30199999999999999</c:v>
                </c:pt>
                <c:pt idx="3">
                  <c:v>0.34</c:v>
                </c:pt>
                <c:pt idx="4">
                  <c:v>0.41199999999999998</c:v>
                </c:pt>
                <c:pt idx="5">
                  <c:v>0.251</c:v>
                </c:pt>
                <c:pt idx="6">
                  <c:v>0.29399999999999998</c:v>
                </c:pt>
              </c:numCache>
            </c:numRef>
          </c:val>
          <c:extLst>
            <c:ext xmlns:c16="http://schemas.microsoft.com/office/drawing/2014/chart" uri="{C3380CC4-5D6E-409C-BE32-E72D297353CC}">
              <c16:uniqueId val="{00000000-3CCD-4ACB-B275-2CE2A6700BBA}"/>
            </c:ext>
          </c:extLst>
        </c:ser>
        <c:ser>
          <c:idx val="1"/>
          <c:order val="1"/>
          <c:tx>
            <c:strRef>
              <c:f>Hoja1!$C$1</c:f>
              <c:strCache>
                <c:ptCount val="1"/>
                <c:pt idx="0">
                  <c:v>INDIFERENTE</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Hoja1!$C$2:$C$8</c:f>
              <c:numCache>
                <c:formatCode>0%</c:formatCode>
                <c:ptCount val="7"/>
                <c:pt idx="0">
                  <c:v>0.113</c:v>
                </c:pt>
                <c:pt idx="1">
                  <c:v>6.2E-2</c:v>
                </c:pt>
                <c:pt idx="2">
                  <c:v>6.5000000000000002E-2</c:v>
                </c:pt>
                <c:pt idx="3">
                  <c:v>6.9000000000000006E-2</c:v>
                </c:pt>
                <c:pt idx="4">
                  <c:v>0.18</c:v>
                </c:pt>
                <c:pt idx="5">
                  <c:v>6.4000000000000001E-2</c:v>
                </c:pt>
                <c:pt idx="6">
                  <c:v>0.16300000000000001</c:v>
                </c:pt>
              </c:numCache>
            </c:numRef>
          </c:val>
          <c:extLst>
            <c:ext xmlns:c16="http://schemas.microsoft.com/office/drawing/2014/chart" uri="{C3380CC4-5D6E-409C-BE32-E72D297353CC}">
              <c16:uniqueId val="{00000001-3CCD-4ACB-B275-2CE2A6700BBA}"/>
            </c:ext>
          </c:extLst>
        </c:ser>
        <c:ser>
          <c:idx val="2"/>
          <c:order val="2"/>
          <c:tx>
            <c:strRef>
              <c:f>Hoja1!$D$1</c:f>
              <c:strCache>
                <c:ptCount val="1"/>
                <c:pt idx="0">
                  <c:v>RESIGNADO</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Hoja1!$D$2:$D$8</c:f>
              <c:numCache>
                <c:formatCode>0%</c:formatCode>
                <c:ptCount val="7"/>
                <c:pt idx="0">
                  <c:v>0.37</c:v>
                </c:pt>
                <c:pt idx="1">
                  <c:v>0.187</c:v>
                </c:pt>
                <c:pt idx="2">
                  <c:v>0.28899999999999998</c:v>
                </c:pt>
                <c:pt idx="3">
                  <c:v>0.14399999999999999</c:v>
                </c:pt>
                <c:pt idx="4">
                  <c:v>0.31</c:v>
                </c:pt>
                <c:pt idx="5">
                  <c:v>0.43</c:v>
                </c:pt>
                <c:pt idx="6">
                  <c:v>0.28299999999999997</c:v>
                </c:pt>
              </c:numCache>
            </c:numRef>
          </c:val>
          <c:extLst>
            <c:ext xmlns:c16="http://schemas.microsoft.com/office/drawing/2014/chart" uri="{C3380CC4-5D6E-409C-BE32-E72D297353CC}">
              <c16:uniqueId val="{00000002-3CCD-4ACB-B275-2CE2A6700BBA}"/>
            </c:ext>
          </c:extLst>
        </c:ser>
        <c:ser>
          <c:idx val="3"/>
          <c:order val="3"/>
          <c:tx>
            <c:strRef>
              <c:f>Hoja1!$E$1</c:f>
              <c:strCache>
                <c:ptCount val="1"/>
                <c:pt idx="0">
                  <c:v>IRRITADO/FASTIDIADO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Hoja1!$E$2:$E$8</c:f>
              <c:numCache>
                <c:formatCode>0%</c:formatCode>
                <c:ptCount val="7"/>
                <c:pt idx="0">
                  <c:v>8.5000000000000006E-2</c:v>
                </c:pt>
                <c:pt idx="1">
                  <c:v>0.183</c:v>
                </c:pt>
                <c:pt idx="2">
                  <c:v>0.107</c:v>
                </c:pt>
                <c:pt idx="3">
                  <c:v>0.18099999999999999</c:v>
                </c:pt>
                <c:pt idx="4">
                  <c:v>4.4999999999999998E-2</c:v>
                </c:pt>
                <c:pt idx="5">
                  <c:v>0.121</c:v>
                </c:pt>
                <c:pt idx="6">
                  <c:v>0.112</c:v>
                </c:pt>
              </c:numCache>
            </c:numRef>
          </c:val>
          <c:extLst>
            <c:ext xmlns:c16="http://schemas.microsoft.com/office/drawing/2014/chart" uri="{C3380CC4-5D6E-409C-BE32-E72D297353CC}">
              <c16:uniqueId val="{00000003-3CCD-4ACB-B275-2CE2A6700BBA}"/>
            </c:ext>
          </c:extLst>
        </c:ser>
        <c:ser>
          <c:idx val="4"/>
          <c:order val="4"/>
          <c:tx>
            <c:strRef>
              <c:f>Hoja1!$F$1</c:f>
              <c:strCache>
                <c:ptCount val="1"/>
                <c:pt idx="0">
                  <c:v>CON IRA/ENOJADO</c:v>
                </c:pt>
              </c:strCache>
            </c:strRef>
          </c:tx>
          <c:spPr>
            <a:solidFill>
              <a:srgbClr val="4BA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Hoja1!$F$2:$F$8</c:f>
              <c:numCache>
                <c:formatCode>0%</c:formatCode>
                <c:ptCount val="7"/>
                <c:pt idx="0">
                  <c:v>6.9000000000000006E-2</c:v>
                </c:pt>
                <c:pt idx="1">
                  <c:v>0.216</c:v>
                </c:pt>
                <c:pt idx="2">
                  <c:v>0.115</c:v>
                </c:pt>
                <c:pt idx="3">
                  <c:v>0.17</c:v>
                </c:pt>
                <c:pt idx="4">
                  <c:v>2.5999999999999999E-2</c:v>
                </c:pt>
                <c:pt idx="5">
                  <c:v>6.4000000000000001E-2</c:v>
                </c:pt>
                <c:pt idx="6">
                  <c:v>6.8000000000000005E-2</c:v>
                </c:pt>
              </c:numCache>
            </c:numRef>
          </c:val>
          <c:extLst>
            <c:ext xmlns:c16="http://schemas.microsoft.com/office/drawing/2014/chart" uri="{C3380CC4-5D6E-409C-BE32-E72D297353CC}">
              <c16:uniqueId val="{00000004-3CCD-4ACB-B275-2CE2A6700BBA}"/>
            </c:ext>
          </c:extLst>
        </c:ser>
        <c:ser>
          <c:idx val="5"/>
          <c:order val="5"/>
          <c:tx>
            <c:strRef>
              <c:f>Hoja1!$G$1</c:f>
              <c:strCache>
                <c:ptCount val="1"/>
                <c:pt idx="0">
                  <c:v>FURIOSO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G. Le agarra la hora pico</c:v>
                </c:pt>
                <c:pt idx="1">
                  <c:v>F. Se encuentra con un hueco</c:v>
                </c:pt>
                <c:pt idx="2">
                  <c:v>E. Se encuentra con un semáforo dañado</c:v>
                </c:pt>
                <c:pt idx="3">
                  <c:v>D.  No hay señalización en un cruce</c:v>
                </c:pt>
                <c:pt idx="4">
                  <c:v>C. Empieza a llover</c:v>
                </c:pt>
                <c:pt idx="5">
                  <c:v>B.  Un trancón</c:v>
                </c:pt>
                <c:pt idx="6">
                  <c:v>A. La vía pasa de 2 carriles a 1</c:v>
                </c:pt>
              </c:strCache>
            </c:strRef>
          </c:cat>
          <c:val>
            <c:numRef>
              <c:f>Hoja1!$G$2:$G$8</c:f>
              <c:numCache>
                <c:formatCode>0%</c:formatCode>
                <c:ptCount val="7"/>
                <c:pt idx="0">
                  <c:v>7.2999999999999995E-2</c:v>
                </c:pt>
                <c:pt idx="1">
                  <c:v>0.14899999999999999</c:v>
                </c:pt>
                <c:pt idx="2">
                  <c:v>0.121</c:v>
                </c:pt>
                <c:pt idx="3">
                  <c:v>9.6000000000000002E-2</c:v>
                </c:pt>
                <c:pt idx="4">
                  <c:v>2.5999999999999999E-2</c:v>
                </c:pt>
                <c:pt idx="5">
                  <c:v>7.0000000000000007E-2</c:v>
                </c:pt>
                <c:pt idx="6">
                  <c:v>0.08</c:v>
                </c:pt>
              </c:numCache>
            </c:numRef>
          </c:val>
          <c:extLst>
            <c:ext xmlns:c16="http://schemas.microsoft.com/office/drawing/2014/chart" uri="{C3380CC4-5D6E-409C-BE32-E72D297353CC}">
              <c16:uniqueId val="{00000005-3CCD-4ACB-B275-2CE2A6700BBA}"/>
            </c:ext>
          </c:extLst>
        </c:ser>
        <c:dLbls>
          <c:showLegendKey val="0"/>
          <c:showVal val="0"/>
          <c:showCatName val="0"/>
          <c:showSerName val="0"/>
          <c:showPercent val="0"/>
          <c:showBubbleSize val="0"/>
        </c:dLbls>
        <c:gapWidth val="60"/>
        <c:overlap val="100"/>
        <c:axId val="180377856"/>
        <c:axId val="180387840"/>
      </c:barChart>
      <c:catAx>
        <c:axId val="18037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0387840"/>
        <c:crosses val="autoZero"/>
        <c:auto val="1"/>
        <c:lblAlgn val="ctr"/>
        <c:lblOffset val="100"/>
        <c:noMultiLvlLbl val="0"/>
      </c:catAx>
      <c:valAx>
        <c:axId val="180387840"/>
        <c:scaling>
          <c:orientation val="minMax"/>
        </c:scaling>
        <c:delete val="1"/>
        <c:axPos val="b"/>
        <c:numFmt formatCode="0%" sourceLinked="1"/>
        <c:majorTickMark val="none"/>
        <c:minorTickMark val="none"/>
        <c:tickLblPos val="nextTo"/>
        <c:crossAx val="180377856"/>
        <c:crosses val="autoZero"/>
        <c:crossBetween val="between"/>
      </c:valAx>
      <c:spPr>
        <a:noFill/>
        <a:ln>
          <a:noFill/>
        </a:ln>
        <a:effectLst/>
      </c:spPr>
    </c:plotArea>
    <c:legend>
      <c:legendPos val="b"/>
      <c:layout>
        <c:manualLayout>
          <c:xMode val="edge"/>
          <c:yMode val="edge"/>
          <c:x val="0.1261149756344751"/>
          <c:y val="1.9225207970890258E-2"/>
          <c:w val="0.87388502436552495"/>
          <c:h val="4.522422211957294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MUY IRRITADO</c:v>
                </c:pt>
              </c:strCache>
            </c:strRef>
          </c:tx>
          <c:spPr>
            <a:solidFill>
              <a:srgbClr val="DA0F2B"/>
            </a:solidFill>
            <a:ln>
              <a:noFill/>
            </a:ln>
            <a:effectLst/>
          </c:spPr>
          <c:invertIfNegative val="0"/>
          <c:dLbls>
            <c:dLbl>
              <c:idx val="6"/>
              <c:layout>
                <c:manualLayout>
                  <c:x val="-8.9444616906791279E-17"/>
                  <c:y val="9.84076048157220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B7-41B4-80B6-55FD0295F2E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A.Peatones</c:v>
                </c:pt>
                <c:pt idx="1">
                  <c:v>B.Conductores vehículos particulares</c:v>
                </c:pt>
                <c:pt idx="2">
                  <c:v>C. Motociclistas</c:v>
                </c:pt>
                <c:pt idx="3">
                  <c:v>D.Conductores de buses SITP</c:v>
                </c:pt>
                <c:pt idx="4">
                  <c:v>E. Transmilenio</c:v>
                </c:pt>
                <c:pt idx="5">
                  <c:v>F. Ciclistas</c:v>
                </c:pt>
                <c:pt idx="6">
                  <c:v>G. Conductores de camión o vehículo pesado</c:v>
                </c:pt>
                <c:pt idx="7">
                  <c:v>H.Taxistas</c:v>
                </c:pt>
                <c:pt idx="8">
                  <c:v>I.Patinetas</c:v>
                </c:pt>
              </c:strCache>
            </c:strRef>
          </c:cat>
          <c:val>
            <c:numRef>
              <c:f>Hoja1!$B$2:$B$10</c:f>
              <c:numCache>
                <c:formatCode>0%</c:formatCode>
                <c:ptCount val="9"/>
                <c:pt idx="0">
                  <c:v>0.314</c:v>
                </c:pt>
                <c:pt idx="1">
                  <c:v>0.13400000000000001</c:v>
                </c:pt>
                <c:pt idx="2">
                  <c:v>0.41199999999999998</c:v>
                </c:pt>
                <c:pt idx="3">
                  <c:v>0.32600000000000001</c:v>
                </c:pt>
                <c:pt idx="4">
                  <c:v>0.128</c:v>
                </c:pt>
                <c:pt idx="5">
                  <c:v>0.40300000000000002</c:v>
                </c:pt>
                <c:pt idx="6">
                  <c:v>0.157</c:v>
                </c:pt>
                <c:pt idx="7">
                  <c:v>0.23799999999999999</c:v>
                </c:pt>
                <c:pt idx="8">
                  <c:v>0.185</c:v>
                </c:pt>
              </c:numCache>
            </c:numRef>
          </c:val>
          <c:extLst>
            <c:ext xmlns:c16="http://schemas.microsoft.com/office/drawing/2014/chart" uri="{C3380CC4-5D6E-409C-BE32-E72D297353CC}">
              <c16:uniqueId val="{00000001-0EB7-41B4-80B6-55FD0295F2E2}"/>
            </c:ext>
          </c:extLst>
        </c:ser>
        <c:ser>
          <c:idx val="1"/>
          <c:order val="1"/>
          <c:tx>
            <c:strRef>
              <c:f>Hoja1!$C$1</c:f>
              <c:strCache>
                <c:ptCount val="1"/>
                <c:pt idx="0">
                  <c:v>RESIGNADO</c:v>
                </c:pt>
              </c:strCache>
            </c:strRef>
          </c:tx>
          <c:spPr>
            <a:solidFill>
              <a:srgbClr val="FFC000"/>
            </a:solidFill>
            <a:ln>
              <a:noFill/>
            </a:ln>
            <a:effectLst/>
          </c:spPr>
          <c:invertIfNegative val="0"/>
          <c:dLbls>
            <c:dLbl>
              <c:idx val="5"/>
              <c:layout>
                <c:manualLayout>
                  <c:x val="6.0985670576343461E-3"/>
                  <c:y val="-3.2802534938574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B7-41B4-80B6-55FD0295F2E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A.Peatones</c:v>
                </c:pt>
                <c:pt idx="1">
                  <c:v>B.Conductores vehículos particulares</c:v>
                </c:pt>
                <c:pt idx="2">
                  <c:v>C. Motociclistas</c:v>
                </c:pt>
                <c:pt idx="3">
                  <c:v>D.Conductores de buses SITP</c:v>
                </c:pt>
                <c:pt idx="4">
                  <c:v>E. Transmilenio</c:v>
                </c:pt>
                <c:pt idx="5">
                  <c:v>F. Ciclistas</c:v>
                </c:pt>
                <c:pt idx="6">
                  <c:v>G. Conductores de camión o vehículo pesado</c:v>
                </c:pt>
                <c:pt idx="7">
                  <c:v>H.Taxistas</c:v>
                </c:pt>
                <c:pt idx="8">
                  <c:v>I.Patinetas</c:v>
                </c:pt>
              </c:strCache>
            </c:strRef>
          </c:cat>
          <c:val>
            <c:numRef>
              <c:f>Hoja1!$C$2:$C$10</c:f>
              <c:numCache>
                <c:formatCode>0%</c:formatCode>
                <c:ptCount val="9"/>
                <c:pt idx="0">
                  <c:v>0.252</c:v>
                </c:pt>
                <c:pt idx="1">
                  <c:v>0.27800000000000002</c:v>
                </c:pt>
                <c:pt idx="2">
                  <c:v>0.23599999999999999</c:v>
                </c:pt>
                <c:pt idx="3">
                  <c:v>0.29399999999999998</c:v>
                </c:pt>
                <c:pt idx="4">
                  <c:v>0.215</c:v>
                </c:pt>
                <c:pt idx="5">
                  <c:v>0.29499999999999998</c:v>
                </c:pt>
                <c:pt idx="6">
                  <c:v>0.26500000000000001</c:v>
                </c:pt>
                <c:pt idx="7">
                  <c:v>0.35799999999999998</c:v>
                </c:pt>
                <c:pt idx="8">
                  <c:v>0.33800000000000002</c:v>
                </c:pt>
              </c:numCache>
            </c:numRef>
          </c:val>
          <c:extLst>
            <c:ext xmlns:c16="http://schemas.microsoft.com/office/drawing/2014/chart" uri="{C3380CC4-5D6E-409C-BE32-E72D297353CC}">
              <c16:uniqueId val="{00000003-0EB7-41B4-80B6-55FD0295F2E2}"/>
            </c:ext>
          </c:extLst>
        </c:ser>
        <c:ser>
          <c:idx val="2"/>
          <c:order val="2"/>
          <c:tx>
            <c:strRef>
              <c:f>Hoja1!$D$1</c:f>
              <c:strCache>
                <c:ptCount val="1"/>
                <c:pt idx="0">
                  <c:v>INDIFERENTE</c:v>
                </c:pt>
              </c:strCache>
            </c:strRef>
          </c:tx>
          <c:spPr>
            <a:solidFill>
              <a:srgbClr val="00B0F0"/>
            </a:solidFill>
            <a:ln>
              <a:noFill/>
            </a:ln>
            <a:effectLst/>
          </c:spPr>
          <c:invertIfNegative val="0"/>
          <c:dLbls>
            <c:dLbl>
              <c:idx val="0"/>
              <c:layout>
                <c:manualLayout>
                  <c:x val="8.5379938806882105E-3"/>
                  <c:y val="3.2802534938574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B7-41B4-80B6-55FD0295F2E2}"/>
                </c:ext>
              </c:extLst>
            </c:dLbl>
            <c:dLbl>
              <c:idx val="2"/>
              <c:layout>
                <c:manualLayout>
                  <c:x val="6.0985670576343912E-3"/>
                  <c:y val="9.84076048157220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B7-41B4-80B6-55FD0295F2E2}"/>
                </c:ext>
              </c:extLst>
            </c:dLbl>
            <c:dLbl>
              <c:idx val="3"/>
              <c:layout>
                <c:manualLayout>
                  <c:x val="7.3182804691613234E-3"/>
                  <c:y val="3.2802534938574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B7-41B4-80B6-55FD0295F2E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A.Peatones</c:v>
                </c:pt>
                <c:pt idx="1">
                  <c:v>B.Conductores vehículos particulares</c:v>
                </c:pt>
                <c:pt idx="2">
                  <c:v>C. Motociclistas</c:v>
                </c:pt>
                <c:pt idx="3">
                  <c:v>D.Conductores de buses SITP</c:v>
                </c:pt>
                <c:pt idx="4">
                  <c:v>E. Transmilenio</c:v>
                </c:pt>
                <c:pt idx="5">
                  <c:v>F. Ciclistas</c:v>
                </c:pt>
                <c:pt idx="6">
                  <c:v>G. Conductores de camión o vehículo pesado</c:v>
                </c:pt>
                <c:pt idx="7">
                  <c:v>H.Taxistas</c:v>
                </c:pt>
                <c:pt idx="8">
                  <c:v>I.Patinetas</c:v>
                </c:pt>
              </c:strCache>
            </c:strRef>
          </c:cat>
          <c:val>
            <c:numRef>
              <c:f>Hoja1!$D$2:$D$10</c:f>
              <c:numCache>
                <c:formatCode>0%</c:formatCode>
                <c:ptCount val="9"/>
                <c:pt idx="0">
                  <c:v>0.22</c:v>
                </c:pt>
                <c:pt idx="1">
                  <c:v>0.30399999999999999</c:v>
                </c:pt>
                <c:pt idx="2">
                  <c:v>0.21</c:v>
                </c:pt>
                <c:pt idx="3">
                  <c:v>0.217</c:v>
                </c:pt>
                <c:pt idx="4">
                  <c:v>0.34399999999999997</c:v>
                </c:pt>
                <c:pt idx="5">
                  <c:v>0.192</c:v>
                </c:pt>
                <c:pt idx="6">
                  <c:v>0.318</c:v>
                </c:pt>
                <c:pt idx="7">
                  <c:v>0.27300000000000002</c:v>
                </c:pt>
                <c:pt idx="8">
                  <c:v>0.27400000000000002</c:v>
                </c:pt>
              </c:numCache>
            </c:numRef>
          </c:val>
          <c:extLst>
            <c:ext xmlns:c16="http://schemas.microsoft.com/office/drawing/2014/chart" uri="{C3380CC4-5D6E-409C-BE32-E72D297353CC}">
              <c16:uniqueId val="{00000007-0EB7-41B4-80B6-55FD0295F2E2}"/>
            </c:ext>
          </c:extLst>
        </c:ser>
        <c:ser>
          <c:idx val="3"/>
          <c:order val="3"/>
          <c:tx>
            <c:strRef>
              <c:f>Hoja1!$E$1</c:f>
              <c:strCache>
                <c:ptCount val="1"/>
                <c:pt idx="0">
                  <c:v>NADA IRRITADO</c:v>
                </c:pt>
              </c:strCache>
            </c:strRef>
          </c:tx>
          <c:spPr>
            <a:solidFill>
              <a:schemeClr val="bg1">
                <a:lumMod val="65000"/>
              </a:schemeClr>
            </a:solidFill>
            <a:ln>
              <a:noFill/>
            </a:ln>
            <a:effectLst/>
          </c:spPr>
          <c:invertIfNegative val="0"/>
          <c:dLbls>
            <c:dLbl>
              <c:idx val="0"/>
              <c:layout>
                <c:manualLayout>
                  <c:x val="1.7075987761376421E-2"/>
                  <c:y val="-6.013728600965934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B7-41B4-80B6-55FD0295F2E2}"/>
                </c:ext>
              </c:extLst>
            </c:dLbl>
            <c:dLbl>
              <c:idx val="1"/>
              <c:layout>
                <c:manualLayout>
                  <c:x val="8.5379938806882105E-3"/>
                  <c:y val="3.2802534938573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B7-41B4-80B6-55FD0295F2E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A.Peatones</c:v>
                </c:pt>
                <c:pt idx="1">
                  <c:v>B.Conductores vehículos particulares</c:v>
                </c:pt>
                <c:pt idx="2">
                  <c:v>C. Motociclistas</c:v>
                </c:pt>
                <c:pt idx="3">
                  <c:v>D.Conductores de buses SITP</c:v>
                </c:pt>
                <c:pt idx="4">
                  <c:v>E. Transmilenio</c:v>
                </c:pt>
                <c:pt idx="5">
                  <c:v>F. Ciclistas</c:v>
                </c:pt>
                <c:pt idx="6">
                  <c:v>G. Conductores de camión o vehículo pesado</c:v>
                </c:pt>
                <c:pt idx="7">
                  <c:v>H.Taxistas</c:v>
                </c:pt>
                <c:pt idx="8">
                  <c:v>I.Patinetas</c:v>
                </c:pt>
              </c:strCache>
            </c:strRef>
          </c:cat>
          <c:val>
            <c:numRef>
              <c:f>Hoja1!$E$2:$E$10</c:f>
              <c:numCache>
                <c:formatCode>0%</c:formatCode>
                <c:ptCount val="9"/>
                <c:pt idx="0">
                  <c:v>0.215</c:v>
                </c:pt>
                <c:pt idx="1">
                  <c:v>0.28499999999999998</c:v>
                </c:pt>
                <c:pt idx="2">
                  <c:v>0.14199999999999999</c:v>
                </c:pt>
                <c:pt idx="3">
                  <c:v>0.16300000000000001</c:v>
                </c:pt>
                <c:pt idx="4">
                  <c:v>0.313</c:v>
                </c:pt>
                <c:pt idx="5">
                  <c:v>0.11</c:v>
                </c:pt>
                <c:pt idx="6">
                  <c:v>0.26</c:v>
                </c:pt>
                <c:pt idx="7">
                  <c:v>0.13100000000000001</c:v>
                </c:pt>
                <c:pt idx="8">
                  <c:v>0.20200000000000001</c:v>
                </c:pt>
              </c:numCache>
            </c:numRef>
          </c:val>
          <c:extLst>
            <c:ext xmlns:c16="http://schemas.microsoft.com/office/drawing/2014/chart" uri="{C3380CC4-5D6E-409C-BE32-E72D297353CC}">
              <c16:uniqueId val="{0000000A-0EB7-41B4-80B6-55FD0295F2E2}"/>
            </c:ext>
          </c:extLst>
        </c:ser>
        <c:dLbls>
          <c:showLegendKey val="0"/>
          <c:showVal val="0"/>
          <c:showCatName val="0"/>
          <c:showSerName val="0"/>
          <c:showPercent val="0"/>
          <c:showBubbleSize val="0"/>
        </c:dLbls>
        <c:gapWidth val="68"/>
        <c:overlap val="100"/>
        <c:axId val="73189632"/>
        <c:axId val="181436416"/>
      </c:barChart>
      <c:catAx>
        <c:axId val="73189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1436416"/>
        <c:crosses val="autoZero"/>
        <c:auto val="1"/>
        <c:lblAlgn val="ctr"/>
        <c:lblOffset val="100"/>
        <c:noMultiLvlLbl val="0"/>
      </c:catAx>
      <c:valAx>
        <c:axId val="181436416"/>
        <c:scaling>
          <c:orientation val="minMax"/>
        </c:scaling>
        <c:delete val="1"/>
        <c:axPos val="b"/>
        <c:numFmt formatCode="0%" sourceLinked="1"/>
        <c:majorTickMark val="out"/>
        <c:minorTickMark val="none"/>
        <c:tickLblPos val="nextTo"/>
        <c:crossAx val="73189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DA0F2B"/>
              </a:solidFill>
              <a:ln w="19050">
                <a:solidFill>
                  <a:schemeClr val="lt1"/>
                </a:solidFill>
              </a:ln>
              <a:effectLst/>
            </c:spPr>
            <c:extLst>
              <c:ext xmlns:c16="http://schemas.microsoft.com/office/drawing/2014/chart" uri="{C3380CC4-5D6E-409C-BE32-E72D297353CC}">
                <c16:uniqueId val="{00000001-BE41-44D5-ACB9-6203BE5CFBF3}"/>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BE41-44D5-ACB9-6203BE5CFBF3}"/>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BE41-44D5-ACB9-6203BE5CFBF3}"/>
              </c:ext>
            </c:extLst>
          </c:dPt>
          <c:cat>
            <c:strRef>
              <c:f>Hoja1!$A$2:$A$4</c:f>
              <c:strCache>
                <c:ptCount val="3"/>
                <c:pt idx="0">
                  <c:v>Hombres</c:v>
                </c:pt>
                <c:pt idx="1">
                  <c:v>Mujeres</c:v>
                </c:pt>
                <c:pt idx="2">
                  <c:v>Ninguno es mejor que el otro</c:v>
                </c:pt>
              </c:strCache>
            </c:strRef>
          </c:cat>
          <c:val>
            <c:numRef>
              <c:f>Hoja1!$B$2:$B$4</c:f>
              <c:numCache>
                <c:formatCode>0%</c:formatCode>
                <c:ptCount val="3"/>
                <c:pt idx="0">
                  <c:v>0.15</c:v>
                </c:pt>
                <c:pt idx="1">
                  <c:v>0.05</c:v>
                </c:pt>
                <c:pt idx="2">
                  <c:v>0.8</c:v>
                </c:pt>
              </c:numCache>
            </c:numRef>
          </c:val>
          <c:extLst>
            <c:ext xmlns:c16="http://schemas.microsoft.com/office/drawing/2014/chart" uri="{C3380CC4-5D6E-409C-BE32-E72D297353CC}">
              <c16:uniqueId val="{00000006-BE41-44D5-ACB9-6203BE5CFBF3}"/>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DA0F2B"/>
              </a:solidFill>
              <a:ln w="19050">
                <a:solidFill>
                  <a:schemeClr val="lt1"/>
                </a:solidFill>
              </a:ln>
              <a:effectLst/>
            </c:spPr>
            <c:extLst>
              <c:ext xmlns:c16="http://schemas.microsoft.com/office/drawing/2014/chart" uri="{C3380CC4-5D6E-409C-BE32-E72D297353CC}">
                <c16:uniqueId val="{00000001-7E8B-4526-9FCB-1228C987EEEB}"/>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7E8B-4526-9FCB-1228C987EEEB}"/>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7E8B-4526-9FCB-1228C987EEEB}"/>
              </c:ext>
            </c:extLst>
          </c:dPt>
          <c:cat>
            <c:strRef>
              <c:f>Hoja1!$A$2:$A$4</c:f>
              <c:strCache>
                <c:ptCount val="3"/>
                <c:pt idx="0">
                  <c:v>Hombres</c:v>
                </c:pt>
                <c:pt idx="1">
                  <c:v>Mujeres</c:v>
                </c:pt>
                <c:pt idx="2">
                  <c:v>Ninguno es mejor que el otro</c:v>
                </c:pt>
              </c:strCache>
            </c:strRef>
          </c:cat>
          <c:val>
            <c:numRef>
              <c:f>Hoja1!$B$2:$B$4</c:f>
              <c:numCache>
                <c:formatCode>0%</c:formatCode>
                <c:ptCount val="3"/>
                <c:pt idx="0">
                  <c:v>0.16</c:v>
                </c:pt>
                <c:pt idx="1">
                  <c:v>0.31</c:v>
                </c:pt>
                <c:pt idx="2">
                  <c:v>0.53</c:v>
                </c:pt>
              </c:numCache>
            </c:numRef>
          </c:val>
          <c:extLst>
            <c:ext xmlns:c16="http://schemas.microsoft.com/office/drawing/2014/chart" uri="{C3380CC4-5D6E-409C-BE32-E72D297353CC}">
              <c16:uniqueId val="{00000006-7E8B-4526-9FCB-1228C987EEEB}"/>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98300827613329E-2"/>
          <c:y val="3.1690738319342826E-2"/>
          <c:w val="0.88664686495032297"/>
          <c:h val="0.75329078543988715"/>
        </c:manualLayout>
      </c:layout>
      <c:lineChart>
        <c:grouping val="stacked"/>
        <c:varyColors val="0"/>
        <c:ser>
          <c:idx val="0"/>
          <c:order val="0"/>
          <c:tx>
            <c:strRef>
              <c:f>Hoja1!$B$1</c:f>
              <c:strCache>
                <c:ptCount val="1"/>
                <c:pt idx="0">
                  <c:v>Serie 1</c:v>
                </c:pt>
              </c:strCache>
            </c:strRef>
          </c:tx>
          <c:spPr>
            <a:ln w="76200" cap="rnd">
              <a:solidFill>
                <a:srgbClr val="DA0F2B"/>
              </a:solidFill>
              <a:round/>
            </a:ln>
            <a:effectLst/>
          </c:spPr>
          <c:marker>
            <c:symbol val="circle"/>
            <c:size val="5"/>
            <c:spPr>
              <a:solidFill>
                <a:srgbClr val="DA0F2B"/>
              </a:solidFill>
              <a:ln w="76200">
                <a:solidFill>
                  <a:srgbClr val="DA0F2B"/>
                </a:solidFill>
              </a:ln>
              <a:effectLst/>
            </c:spPr>
          </c:marker>
          <c:dLbls>
            <c:dLbl>
              <c:idx val="0"/>
              <c:layout>
                <c:manualLayout>
                  <c:x val="-3.5720821198751897E-2"/>
                  <c:y val="-3.8193260303007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32-4F59-97BE-A18AF56AFDA4}"/>
                </c:ext>
              </c:extLst>
            </c:dLbl>
            <c:dLbl>
              <c:idx val="2"/>
              <c:layout>
                <c:manualLayout>
                  <c:x val="-9.7420421451141527E-3"/>
                  <c:y val="-3.8193260303007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32-4F59-97BE-A18AF56AFDA4}"/>
                </c:ext>
              </c:extLst>
            </c:dLbl>
            <c:dLbl>
              <c:idx val="3"/>
              <c:layout>
                <c:manualLayout>
                  <c:x val="-7.577143890644341E-3"/>
                  <c:y val="-4.3285695010075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32-4F59-97BE-A18AF56AFDA4}"/>
                </c:ext>
              </c:extLst>
            </c:dLbl>
            <c:dLbl>
              <c:idx val="4"/>
              <c:layout>
                <c:manualLayout>
                  <c:x val="-8.6595930178792468E-3"/>
                  <c:y val="-3.3100825595940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32-4F59-97BE-A18AF56AFDA4}"/>
                </c:ext>
              </c:extLst>
            </c:dLbl>
            <c:dLbl>
              <c:idx val="6"/>
              <c:layout>
                <c:manualLayout>
                  <c:x val="-2.1648982544698117E-2"/>
                  <c:y val="-4.8378129717143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32-4F59-97BE-A18AF56AFDA4}"/>
                </c:ext>
              </c:extLst>
            </c:dLbl>
            <c:dLbl>
              <c:idx val="8"/>
              <c:layout>
                <c:manualLayout>
                  <c:x val="-1.1906940399584044E-2"/>
                  <c:y val="-3.5647042949474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32-4F59-97BE-A18AF56AFDA4}"/>
                </c:ext>
              </c:extLst>
            </c:dLbl>
            <c:dLbl>
              <c:idx val="9"/>
              <c:layout>
                <c:manualLayout>
                  <c:x val="-1.8401635162993559E-2"/>
                  <c:y val="-5.0924347070677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32-4F59-97BE-A18AF56AFDA4}"/>
                </c:ext>
              </c:extLst>
            </c:dLbl>
            <c:dLbl>
              <c:idx val="10"/>
              <c:layout>
                <c:manualLayout>
                  <c:x val="-2.0566533417463291E-2"/>
                  <c:y val="-4.5831912363609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32-4F59-97BE-A18AF56AFDA4}"/>
                </c:ext>
              </c:extLst>
            </c:dLbl>
            <c:dLbl>
              <c:idx val="12"/>
              <c:layout>
                <c:manualLayout>
                  <c:x val="-1.0824491272349059E-2"/>
                  <c:y val="-3.0554608242406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32-4F59-97BE-A18AF56AFDA4}"/>
                </c:ext>
              </c:extLst>
            </c:dLbl>
            <c:dLbl>
              <c:idx val="13"/>
              <c:layout>
                <c:manualLayout>
                  <c:x val="-2.0566533417463211E-2"/>
                  <c:y val="-4.07394776565417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32-4F59-97BE-A18AF56AFD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Hoja1!$A$2:$A$15</c:f>
              <c:strCache>
                <c:ptCount val="14"/>
                <c:pt idx="0">
                  <c:v>1 hora</c:v>
                </c:pt>
                <c:pt idx="1">
                  <c:v>2 horas</c:v>
                </c:pt>
                <c:pt idx="2">
                  <c:v>3 horas</c:v>
                </c:pt>
                <c:pt idx="3">
                  <c:v>4 horas</c:v>
                </c:pt>
                <c:pt idx="4">
                  <c:v>5 horas</c:v>
                </c:pt>
                <c:pt idx="5">
                  <c:v>6 horas</c:v>
                </c:pt>
                <c:pt idx="6">
                  <c:v>7 horas</c:v>
                </c:pt>
                <c:pt idx="7">
                  <c:v>8 horas</c:v>
                </c:pt>
                <c:pt idx="8">
                  <c:v>9 horas</c:v>
                </c:pt>
                <c:pt idx="9">
                  <c:v>10 horas</c:v>
                </c:pt>
                <c:pt idx="10">
                  <c:v>11 horas</c:v>
                </c:pt>
                <c:pt idx="11">
                  <c:v>12 horas</c:v>
                </c:pt>
                <c:pt idx="12">
                  <c:v>14 horas</c:v>
                </c:pt>
                <c:pt idx="13">
                  <c:v>15 Horas</c:v>
                </c:pt>
              </c:strCache>
            </c:strRef>
          </c:cat>
          <c:val>
            <c:numRef>
              <c:f>Hoja1!$B$2:$B$15</c:f>
              <c:numCache>
                <c:formatCode>0%</c:formatCode>
                <c:ptCount val="14"/>
                <c:pt idx="0">
                  <c:v>0.161</c:v>
                </c:pt>
                <c:pt idx="1">
                  <c:v>0.22</c:v>
                </c:pt>
                <c:pt idx="2">
                  <c:v>0.14099999999999999</c:v>
                </c:pt>
                <c:pt idx="3">
                  <c:v>0.14899999999999999</c:v>
                </c:pt>
                <c:pt idx="4">
                  <c:v>5.2999999999999999E-2</c:v>
                </c:pt>
                <c:pt idx="5">
                  <c:v>5.2999999999999999E-2</c:v>
                </c:pt>
                <c:pt idx="6">
                  <c:v>1.2E-2</c:v>
                </c:pt>
                <c:pt idx="7">
                  <c:v>7.9000000000000001E-2</c:v>
                </c:pt>
                <c:pt idx="8">
                  <c:v>1.4E-2</c:v>
                </c:pt>
                <c:pt idx="9">
                  <c:v>3.1E-2</c:v>
                </c:pt>
                <c:pt idx="10">
                  <c:v>8.0000000000000002E-3</c:v>
                </c:pt>
                <c:pt idx="11">
                  <c:v>5.3999999999999999E-2</c:v>
                </c:pt>
                <c:pt idx="12">
                  <c:v>6.0000000000000001E-3</c:v>
                </c:pt>
                <c:pt idx="13">
                  <c:v>0.01</c:v>
                </c:pt>
              </c:numCache>
            </c:numRef>
          </c:val>
          <c:smooth val="0"/>
          <c:extLst>
            <c:ext xmlns:c16="http://schemas.microsoft.com/office/drawing/2014/chart" uri="{C3380CC4-5D6E-409C-BE32-E72D297353CC}">
              <c16:uniqueId val="{0000000A-CC32-4F59-97BE-A18AF56AFDA4}"/>
            </c:ext>
          </c:extLst>
        </c:ser>
        <c:dLbls>
          <c:showLegendKey val="0"/>
          <c:showVal val="1"/>
          <c:showCatName val="0"/>
          <c:showSerName val="0"/>
          <c:showPercent val="0"/>
          <c:showBubbleSize val="0"/>
        </c:dLbls>
        <c:marker val="1"/>
        <c:smooth val="0"/>
        <c:axId val="39698432"/>
        <c:axId val="39710080"/>
      </c:lineChart>
      <c:catAx>
        <c:axId val="39698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39710080"/>
        <c:crosses val="autoZero"/>
        <c:auto val="1"/>
        <c:lblAlgn val="ctr"/>
        <c:lblOffset val="100"/>
        <c:noMultiLvlLbl val="0"/>
      </c:catAx>
      <c:valAx>
        <c:axId val="39710080"/>
        <c:scaling>
          <c:orientation val="minMax"/>
        </c:scaling>
        <c:delete val="1"/>
        <c:axPos val="l"/>
        <c:numFmt formatCode="0%" sourceLinked="1"/>
        <c:majorTickMark val="out"/>
        <c:minorTickMark val="none"/>
        <c:tickLblPos val="nextTo"/>
        <c:crossAx val="39698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39535847492753E-2"/>
          <c:y val="9.5072214958028492E-2"/>
          <c:w val="0.95333013883133033"/>
          <c:h val="0.69461652164996912"/>
        </c:manualLayout>
      </c:layout>
      <c:lineChart>
        <c:grouping val="standard"/>
        <c:varyColors val="0"/>
        <c:ser>
          <c:idx val="0"/>
          <c:order val="0"/>
          <c:tx>
            <c:strRef>
              <c:f>Hoja1!$B$1</c:f>
              <c:strCache>
                <c:ptCount val="1"/>
                <c:pt idx="0">
                  <c:v>Serie 1</c:v>
                </c:pt>
              </c:strCache>
            </c:strRef>
          </c:tx>
          <c:spPr>
            <a:ln>
              <a:solidFill>
                <a:srgbClr val="DA0F2B"/>
              </a:solidFill>
            </a:ln>
            <a:effectLst/>
          </c:spPr>
          <c:marker>
            <c:spPr>
              <a:solidFill>
                <a:srgbClr val="DA0F2B"/>
              </a:solidFill>
              <a:ln>
                <a:solidFill>
                  <a:srgbClr val="DA0F2B"/>
                </a:solidFill>
              </a:ln>
            </c:spPr>
          </c:marker>
          <c:dLbls>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95000"/>
                        </a:schemeClr>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0-3D0D-4B69-999A-5FD9C06240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99 Personas</c:v>
                </c:pt>
                <c:pt idx="1">
                  <c:v>90 Personas</c:v>
                </c:pt>
                <c:pt idx="2">
                  <c:v>85 Personas</c:v>
                </c:pt>
                <c:pt idx="3">
                  <c:v>80 Personas</c:v>
                </c:pt>
                <c:pt idx="4">
                  <c:v>75 Personas</c:v>
                </c:pt>
                <c:pt idx="5">
                  <c:v>70 Personas</c:v>
                </c:pt>
                <c:pt idx="6">
                  <c:v>60 Personas</c:v>
                </c:pt>
                <c:pt idx="7">
                  <c:v>50 Personas</c:v>
                </c:pt>
                <c:pt idx="8">
                  <c:v>40 Personas</c:v>
                </c:pt>
                <c:pt idx="9">
                  <c:v>30 Personas</c:v>
                </c:pt>
                <c:pt idx="10">
                  <c:v>25 Personas</c:v>
                </c:pt>
                <c:pt idx="11">
                  <c:v>20 Personas</c:v>
                </c:pt>
                <c:pt idx="12">
                  <c:v>15 Personas</c:v>
                </c:pt>
                <c:pt idx="13">
                  <c:v>10 Personas</c:v>
                </c:pt>
                <c:pt idx="14">
                  <c:v>5 Personas</c:v>
                </c:pt>
                <c:pt idx="15">
                  <c:v>2 Personas</c:v>
                </c:pt>
                <c:pt idx="16">
                  <c:v>1 Persona</c:v>
                </c:pt>
              </c:strCache>
            </c:strRef>
          </c:cat>
          <c:val>
            <c:numRef>
              <c:f>Hoja1!$B$2:$B$18</c:f>
              <c:numCache>
                <c:formatCode>0%</c:formatCode>
                <c:ptCount val="17"/>
                <c:pt idx="0">
                  <c:v>1.2999999999999999E-2</c:v>
                </c:pt>
                <c:pt idx="1">
                  <c:v>2.5999999999999999E-2</c:v>
                </c:pt>
                <c:pt idx="2">
                  <c:v>7.0000000000000001E-3</c:v>
                </c:pt>
                <c:pt idx="3">
                  <c:v>8.5000000000000006E-2</c:v>
                </c:pt>
                <c:pt idx="4">
                  <c:v>0.01</c:v>
                </c:pt>
                <c:pt idx="5">
                  <c:v>6.4000000000000001E-2</c:v>
                </c:pt>
                <c:pt idx="6">
                  <c:v>0.09</c:v>
                </c:pt>
                <c:pt idx="7">
                  <c:v>0.189</c:v>
                </c:pt>
                <c:pt idx="8">
                  <c:v>3.1E-2</c:v>
                </c:pt>
                <c:pt idx="9">
                  <c:v>6.0999999999999999E-2</c:v>
                </c:pt>
                <c:pt idx="10">
                  <c:v>7.0000000000000001E-3</c:v>
                </c:pt>
                <c:pt idx="11">
                  <c:v>7.5999999999999998E-2</c:v>
                </c:pt>
                <c:pt idx="12">
                  <c:v>4.4999999999999998E-2</c:v>
                </c:pt>
                <c:pt idx="13">
                  <c:v>0.13900000000000001</c:v>
                </c:pt>
                <c:pt idx="14">
                  <c:v>6.7000000000000004E-2</c:v>
                </c:pt>
                <c:pt idx="15">
                  <c:v>2.3E-2</c:v>
                </c:pt>
                <c:pt idx="16">
                  <c:v>5.8000000000000003E-2</c:v>
                </c:pt>
              </c:numCache>
            </c:numRef>
          </c:val>
          <c:smooth val="0"/>
          <c:extLst>
            <c:ext xmlns:c16="http://schemas.microsoft.com/office/drawing/2014/chart" uri="{C3380CC4-5D6E-409C-BE32-E72D297353CC}">
              <c16:uniqueId val="{00000001-3D0D-4B69-999A-5FD9C06240E3}"/>
            </c:ext>
          </c:extLst>
        </c:ser>
        <c:dLbls>
          <c:showLegendKey val="0"/>
          <c:showVal val="1"/>
          <c:showCatName val="0"/>
          <c:showSerName val="0"/>
          <c:showPercent val="0"/>
          <c:showBubbleSize val="0"/>
        </c:dLbls>
        <c:marker val="1"/>
        <c:smooth val="0"/>
        <c:axId val="182887936"/>
        <c:axId val="182907264"/>
      </c:lineChart>
      <c:catAx>
        <c:axId val="182887936"/>
        <c:scaling>
          <c:orientation val="maxMin"/>
        </c:scaling>
        <c:delete val="0"/>
        <c:axPos val="b"/>
        <c:majorGridlines>
          <c:spPr>
            <a:ln w="3175">
              <a:prstDash val="sysDash"/>
            </a:ln>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2907264"/>
        <c:crosses val="autoZero"/>
        <c:auto val="1"/>
        <c:lblAlgn val="ctr"/>
        <c:lblOffset val="100"/>
        <c:noMultiLvlLbl val="0"/>
      </c:catAx>
      <c:valAx>
        <c:axId val="182907264"/>
        <c:scaling>
          <c:orientation val="minMax"/>
        </c:scaling>
        <c:delete val="1"/>
        <c:axPos val="r"/>
        <c:numFmt formatCode="0%" sourceLinked="1"/>
        <c:majorTickMark val="out"/>
        <c:minorTickMark val="none"/>
        <c:tickLblPos val="nextTo"/>
        <c:crossAx val="182887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0386476741183E-2"/>
          <c:y val="8.3096926173965219E-2"/>
          <c:w val="0.97179174016637004"/>
          <c:h val="0.7311422463019982"/>
        </c:manualLayout>
      </c:layout>
      <c:lineChart>
        <c:grouping val="standard"/>
        <c:varyColors val="0"/>
        <c:ser>
          <c:idx val="0"/>
          <c:order val="0"/>
          <c:tx>
            <c:strRef>
              <c:f>Hoja1!$B$1</c:f>
              <c:strCache>
                <c:ptCount val="1"/>
                <c:pt idx="0">
                  <c:v>Serie 1</c:v>
                </c:pt>
              </c:strCache>
            </c:strRef>
          </c:tx>
          <c:spPr>
            <a:ln>
              <a:solidFill>
                <a:srgbClr val="DA0F2B"/>
              </a:solidFill>
            </a:ln>
            <a:effectLst/>
          </c:spPr>
          <c:marker>
            <c:spPr>
              <a:solidFill>
                <a:srgbClr val="DA0F2B"/>
              </a:solidFill>
              <a:ln>
                <a:solidFill>
                  <a:srgbClr val="DA0F2B"/>
                </a:solidFill>
              </a:ln>
            </c:spPr>
          </c:marker>
          <c:dLbls>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95000"/>
                        </a:schemeClr>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0-A9B2-400C-A32C-A362D119249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100 Personas</c:v>
                </c:pt>
                <c:pt idx="1">
                  <c:v>99 Personas</c:v>
                </c:pt>
                <c:pt idx="2">
                  <c:v>90 Personas</c:v>
                </c:pt>
                <c:pt idx="3">
                  <c:v>80 Personas</c:v>
                </c:pt>
                <c:pt idx="4">
                  <c:v>70 Personas</c:v>
                </c:pt>
                <c:pt idx="5">
                  <c:v>60 Personas</c:v>
                </c:pt>
                <c:pt idx="6">
                  <c:v>50 Personas</c:v>
                </c:pt>
                <c:pt idx="7">
                  <c:v>40 Personas</c:v>
                </c:pt>
                <c:pt idx="8">
                  <c:v>30 Personas</c:v>
                </c:pt>
                <c:pt idx="9">
                  <c:v>25 Personas</c:v>
                </c:pt>
                <c:pt idx="10">
                  <c:v>20 Personas</c:v>
                </c:pt>
                <c:pt idx="11">
                  <c:v>10 Personas</c:v>
                </c:pt>
                <c:pt idx="12">
                  <c:v>5 Personas</c:v>
                </c:pt>
                <c:pt idx="13">
                  <c:v>2 Personas</c:v>
                </c:pt>
                <c:pt idx="14">
                  <c:v>1 Persona</c:v>
                </c:pt>
                <c:pt idx="15">
                  <c:v>0 Personas</c:v>
                </c:pt>
              </c:strCache>
            </c:strRef>
          </c:cat>
          <c:val>
            <c:numRef>
              <c:f>Hoja1!$B$2:$B$17</c:f>
              <c:numCache>
                <c:formatCode>0%</c:formatCode>
                <c:ptCount val="16"/>
                <c:pt idx="0">
                  <c:v>0.01</c:v>
                </c:pt>
                <c:pt idx="1">
                  <c:v>1.2999999999999999E-2</c:v>
                </c:pt>
                <c:pt idx="2">
                  <c:v>3.3000000000000002E-2</c:v>
                </c:pt>
                <c:pt idx="3">
                  <c:v>5.5E-2</c:v>
                </c:pt>
                <c:pt idx="4">
                  <c:v>0.106</c:v>
                </c:pt>
                <c:pt idx="5">
                  <c:v>4.2000000000000003E-2</c:v>
                </c:pt>
                <c:pt idx="6">
                  <c:v>0.23100000000000001</c:v>
                </c:pt>
                <c:pt idx="7">
                  <c:v>2.1000000000000001E-2</c:v>
                </c:pt>
                <c:pt idx="8">
                  <c:v>5.5E-2</c:v>
                </c:pt>
                <c:pt idx="9">
                  <c:v>7.0000000000000001E-3</c:v>
                </c:pt>
                <c:pt idx="10">
                  <c:v>8.6999999999999994E-2</c:v>
                </c:pt>
                <c:pt idx="11">
                  <c:v>8.7999999999999995E-2</c:v>
                </c:pt>
                <c:pt idx="12">
                  <c:v>4.7E-2</c:v>
                </c:pt>
                <c:pt idx="13">
                  <c:v>1.7999999999999999E-2</c:v>
                </c:pt>
                <c:pt idx="14">
                  <c:v>0.04</c:v>
                </c:pt>
                <c:pt idx="15">
                  <c:v>0.13100000000000001</c:v>
                </c:pt>
              </c:numCache>
            </c:numRef>
          </c:val>
          <c:smooth val="0"/>
          <c:extLst>
            <c:ext xmlns:c16="http://schemas.microsoft.com/office/drawing/2014/chart" uri="{C3380CC4-5D6E-409C-BE32-E72D297353CC}">
              <c16:uniqueId val="{00000001-A9B2-400C-A32C-A362D1192494}"/>
            </c:ext>
          </c:extLst>
        </c:ser>
        <c:dLbls>
          <c:showLegendKey val="0"/>
          <c:showVal val="1"/>
          <c:showCatName val="0"/>
          <c:showSerName val="0"/>
          <c:showPercent val="0"/>
          <c:showBubbleSize val="0"/>
        </c:dLbls>
        <c:marker val="1"/>
        <c:smooth val="0"/>
        <c:axId val="183201792"/>
        <c:axId val="183204480"/>
      </c:lineChart>
      <c:catAx>
        <c:axId val="183201792"/>
        <c:scaling>
          <c:orientation val="maxMin"/>
        </c:scaling>
        <c:delete val="0"/>
        <c:axPos val="b"/>
        <c:majorGridlines>
          <c:spPr>
            <a:ln>
              <a:prstDash val="sysDash"/>
            </a:ln>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3204480"/>
        <c:crosses val="autoZero"/>
        <c:auto val="1"/>
        <c:lblAlgn val="ctr"/>
        <c:lblOffset val="100"/>
        <c:noMultiLvlLbl val="0"/>
      </c:catAx>
      <c:valAx>
        <c:axId val="183204480"/>
        <c:scaling>
          <c:orientation val="minMax"/>
        </c:scaling>
        <c:delete val="1"/>
        <c:axPos val="r"/>
        <c:numFmt formatCode="0%" sourceLinked="1"/>
        <c:majorTickMark val="out"/>
        <c:minorTickMark val="none"/>
        <c:tickLblPos val="nextTo"/>
        <c:crossAx val="18320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35090844551841E-3"/>
          <c:y val="0.10001958487004593"/>
          <c:w val="0.98983298183108959"/>
          <c:h val="0.70109065919900937"/>
        </c:manualLayout>
      </c:layout>
      <c:lineChart>
        <c:grouping val="standard"/>
        <c:varyColors val="0"/>
        <c:ser>
          <c:idx val="0"/>
          <c:order val="0"/>
          <c:tx>
            <c:strRef>
              <c:f>Hoja1!$B$1</c:f>
              <c:strCache>
                <c:ptCount val="1"/>
                <c:pt idx="0">
                  <c:v>Serie 1</c:v>
                </c:pt>
              </c:strCache>
            </c:strRef>
          </c:tx>
          <c:spPr>
            <a:ln>
              <a:solidFill>
                <a:srgbClr val="DA0F2B"/>
              </a:solidFill>
            </a:ln>
            <a:effectLst/>
          </c:spPr>
          <c:marker>
            <c:spPr>
              <a:solidFill>
                <a:srgbClr val="DA0F2B"/>
              </a:solidFill>
              <a:ln>
                <a:solidFill>
                  <a:srgbClr val="DA0F2B"/>
                </a:solidFill>
              </a:ln>
            </c:spPr>
          </c:marker>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95000"/>
                        </a:schemeClr>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0-1551-4517-A76D-A4CD742C60B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100 Personas</c:v>
                </c:pt>
                <c:pt idx="1">
                  <c:v>90 Personas</c:v>
                </c:pt>
                <c:pt idx="2">
                  <c:v>80 Personas</c:v>
                </c:pt>
                <c:pt idx="3">
                  <c:v>70 Personas</c:v>
                </c:pt>
                <c:pt idx="4">
                  <c:v>60 Personas</c:v>
                </c:pt>
                <c:pt idx="5">
                  <c:v>50 Personas</c:v>
                </c:pt>
                <c:pt idx="6">
                  <c:v>40 Personas</c:v>
                </c:pt>
                <c:pt idx="7">
                  <c:v>30 Personas</c:v>
                </c:pt>
                <c:pt idx="8">
                  <c:v>20 Personas</c:v>
                </c:pt>
                <c:pt idx="9">
                  <c:v>15 Personas</c:v>
                </c:pt>
                <c:pt idx="10">
                  <c:v>10 Personas</c:v>
                </c:pt>
                <c:pt idx="11">
                  <c:v>5 Personas</c:v>
                </c:pt>
                <c:pt idx="12">
                  <c:v>3 Personas</c:v>
                </c:pt>
                <c:pt idx="13">
                  <c:v>2 Personas</c:v>
                </c:pt>
                <c:pt idx="14">
                  <c:v>1 Persona</c:v>
                </c:pt>
                <c:pt idx="15">
                  <c:v>0 Personas</c:v>
                </c:pt>
              </c:strCache>
            </c:strRef>
          </c:cat>
          <c:val>
            <c:numRef>
              <c:f>Hoja1!$B$2:$B$17</c:f>
              <c:numCache>
                <c:formatCode>0%</c:formatCode>
                <c:ptCount val="16"/>
                <c:pt idx="0">
                  <c:v>0.41699999999999998</c:v>
                </c:pt>
                <c:pt idx="1">
                  <c:v>2.3E-2</c:v>
                </c:pt>
                <c:pt idx="2">
                  <c:v>5.3999999999999999E-2</c:v>
                </c:pt>
                <c:pt idx="3">
                  <c:v>1.6E-2</c:v>
                </c:pt>
                <c:pt idx="4">
                  <c:v>6.2E-2</c:v>
                </c:pt>
                <c:pt idx="5">
                  <c:v>0.115</c:v>
                </c:pt>
                <c:pt idx="6">
                  <c:v>1.7999999999999999E-2</c:v>
                </c:pt>
                <c:pt idx="7">
                  <c:v>4.9000000000000002E-2</c:v>
                </c:pt>
                <c:pt idx="8">
                  <c:v>3.7999999999999999E-2</c:v>
                </c:pt>
                <c:pt idx="9">
                  <c:v>3.9E-2</c:v>
                </c:pt>
                <c:pt idx="10">
                  <c:v>6.5000000000000002E-2</c:v>
                </c:pt>
                <c:pt idx="11">
                  <c:v>2.3E-2</c:v>
                </c:pt>
                <c:pt idx="12">
                  <c:v>5.0000000000000001E-3</c:v>
                </c:pt>
                <c:pt idx="13">
                  <c:v>1.0999999999999999E-2</c:v>
                </c:pt>
                <c:pt idx="14">
                  <c:v>2.3E-2</c:v>
                </c:pt>
                <c:pt idx="15">
                  <c:v>2.3E-2</c:v>
                </c:pt>
              </c:numCache>
            </c:numRef>
          </c:val>
          <c:smooth val="0"/>
          <c:extLst>
            <c:ext xmlns:c16="http://schemas.microsoft.com/office/drawing/2014/chart" uri="{C3380CC4-5D6E-409C-BE32-E72D297353CC}">
              <c16:uniqueId val="{00000001-1551-4517-A76D-A4CD742C60B1}"/>
            </c:ext>
          </c:extLst>
        </c:ser>
        <c:dLbls>
          <c:showLegendKey val="0"/>
          <c:showVal val="1"/>
          <c:showCatName val="0"/>
          <c:showSerName val="0"/>
          <c:showPercent val="0"/>
          <c:showBubbleSize val="0"/>
        </c:dLbls>
        <c:marker val="1"/>
        <c:smooth val="0"/>
        <c:axId val="182933760"/>
        <c:axId val="182944896"/>
      </c:lineChart>
      <c:catAx>
        <c:axId val="182933760"/>
        <c:scaling>
          <c:orientation val="maxMin"/>
        </c:scaling>
        <c:delete val="0"/>
        <c:axPos val="b"/>
        <c:majorGridlines>
          <c:spPr>
            <a:ln w="3175">
              <a:prstDash val="sysDash"/>
            </a:ln>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2944896"/>
        <c:crosses val="autoZero"/>
        <c:auto val="1"/>
        <c:lblAlgn val="ctr"/>
        <c:lblOffset val="100"/>
        <c:noMultiLvlLbl val="0"/>
      </c:catAx>
      <c:valAx>
        <c:axId val="182944896"/>
        <c:scaling>
          <c:orientation val="minMax"/>
        </c:scaling>
        <c:delete val="1"/>
        <c:axPos val="r"/>
        <c:numFmt formatCode="0%" sourceLinked="1"/>
        <c:majorTickMark val="out"/>
        <c:minorTickMark val="none"/>
        <c:tickLblPos val="nextTo"/>
        <c:crossAx val="18293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4 Horas</c:v>
                </c:pt>
                <c:pt idx="1">
                  <c:v>5 Horas</c:v>
                </c:pt>
                <c:pt idx="2">
                  <c:v>6 Horas</c:v>
                </c:pt>
                <c:pt idx="3">
                  <c:v>7 Horas</c:v>
                </c:pt>
                <c:pt idx="4">
                  <c:v>8 Horas</c:v>
                </c:pt>
                <c:pt idx="5">
                  <c:v>9 Horas</c:v>
                </c:pt>
                <c:pt idx="6">
                  <c:v>10 Horas</c:v>
                </c:pt>
                <c:pt idx="7">
                  <c:v>12 Horas</c:v>
                </c:pt>
              </c:strCache>
            </c:strRef>
          </c:cat>
          <c:val>
            <c:numRef>
              <c:f>Hoja1!$B$2:$B$9</c:f>
              <c:numCache>
                <c:formatCode>0%</c:formatCode>
                <c:ptCount val="8"/>
                <c:pt idx="0">
                  <c:v>8.9999999999999993E-3</c:v>
                </c:pt>
                <c:pt idx="1">
                  <c:v>5.1999999999999998E-2</c:v>
                </c:pt>
                <c:pt idx="2">
                  <c:v>0.14599999999999999</c:v>
                </c:pt>
                <c:pt idx="3">
                  <c:v>0.182</c:v>
                </c:pt>
                <c:pt idx="4">
                  <c:v>0.51400000000000001</c:v>
                </c:pt>
                <c:pt idx="5">
                  <c:v>5.1999999999999998E-2</c:v>
                </c:pt>
                <c:pt idx="6">
                  <c:v>3.6999999999999998E-2</c:v>
                </c:pt>
                <c:pt idx="7">
                  <c:v>7.0000000000000001E-3</c:v>
                </c:pt>
              </c:numCache>
            </c:numRef>
          </c:val>
          <c:extLst>
            <c:ext xmlns:c16="http://schemas.microsoft.com/office/drawing/2014/chart" uri="{C3380CC4-5D6E-409C-BE32-E72D297353CC}">
              <c16:uniqueId val="{00000000-BFDB-4DFD-8BE5-D2E86D480F40}"/>
            </c:ext>
          </c:extLst>
        </c:ser>
        <c:dLbls>
          <c:dLblPos val="outEnd"/>
          <c:showLegendKey val="0"/>
          <c:showVal val="1"/>
          <c:showCatName val="0"/>
          <c:showSerName val="0"/>
          <c:showPercent val="0"/>
          <c:showBubbleSize val="0"/>
        </c:dLbls>
        <c:gapWidth val="70"/>
        <c:axId val="182973184"/>
        <c:axId val="182975872"/>
      </c:barChart>
      <c:catAx>
        <c:axId val="1829731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2975872"/>
        <c:crosses val="autoZero"/>
        <c:auto val="1"/>
        <c:lblAlgn val="ctr"/>
        <c:lblOffset val="100"/>
        <c:noMultiLvlLbl val="0"/>
      </c:catAx>
      <c:valAx>
        <c:axId val="182975872"/>
        <c:scaling>
          <c:orientation val="minMax"/>
        </c:scaling>
        <c:delete val="1"/>
        <c:axPos val="t"/>
        <c:numFmt formatCode="0%" sourceLinked="1"/>
        <c:majorTickMark val="out"/>
        <c:minorTickMark val="none"/>
        <c:tickLblPos val="nextTo"/>
        <c:crossAx val="18297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18 Horas</c:v>
                </c:pt>
                <c:pt idx="1">
                  <c:v>16 Horas</c:v>
                </c:pt>
                <c:pt idx="2">
                  <c:v>15 Horas</c:v>
                </c:pt>
                <c:pt idx="3">
                  <c:v>14 Horas</c:v>
                </c:pt>
                <c:pt idx="4">
                  <c:v>13 Horas</c:v>
                </c:pt>
                <c:pt idx="5">
                  <c:v>12 Horas</c:v>
                </c:pt>
                <c:pt idx="6">
                  <c:v>11 Horas</c:v>
                </c:pt>
                <c:pt idx="7">
                  <c:v>10 Horas</c:v>
                </c:pt>
                <c:pt idx="8">
                  <c:v>9 Horas</c:v>
                </c:pt>
                <c:pt idx="9">
                  <c:v>8 Horas</c:v>
                </c:pt>
                <c:pt idx="10">
                  <c:v>7 Horas</c:v>
                </c:pt>
                <c:pt idx="11">
                  <c:v>6 Horas</c:v>
                </c:pt>
                <c:pt idx="12">
                  <c:v>5 Horas</c:v>
                </c:pt>
              </c:strCache>
            </c:strRef>
          </c:cat>
          <c:val>
            <c:numRef>
              <c:f>Hoja1!$B$2:$B$14</c:f>
              <c:numCache>
                <c:formatCode>0%</c:formatCode>
                <c:ptCount val="13"/>
                <c:pt idx="0">
                  <c:v>2.1000000000000001E-2</c:v>
                </c:pt>
                <c:pt idx="1">
                  <c:v>6.6000000000000003E-2</c:v>
                </c:pt>
                <c:pt idx="2">
                  <c:v>2.8000000000000001E-2</c:v>
                </c:pt>
                <c:pt idx="3">
                  <c:v>6.2E-2</c:v>
                </c:pt>
                <c:pt idx="4">
                  <c:v>7.0000000000000001E-3</c:v>
                </c:pt>
                <c:pt idx="5">
                  <c:v>0.186</c:v>
                </c:pt>
                <c:pt idx="6">
                  <c:v>1.0999999999999999E-2</c:v>
                </c:pt>
                <c:pt idx="7">
                  <c:v>0.22600000000000001</c:v>
                </c:pt>
                <c:pt idx="8">
                  <c:v>4.5999999999999999E-2</c:v>
                </c:pt>
                <c:pt idx="9">
                  <c:v>0.28999999999999998</c:v>
                </c:pt>
                <c:pt idx="10">
                  <c:v>2.7E-2</c:v>
                </c:pt>
                <c:pt idx="11">
                  <c:v>1.6E-2</c:v>
                </c:pt>
                <c:pt idx="12">
                  <c:v>0.01</c:v>
                </c:pt>
              </c:numCache>
            </c:numRef>
          </c:val>
          <c:extLst>
            <c:ext xmlns:c16="http://schemas.microsoft.com/office/drawing/2014/chart" uri="{C3380CC4-5D6E-409C-BE32-E72D297353CC}">
              <c16:uniqueId val="{00000000-503B-4C5C-BED8-16D6A7FCAF8D}"/>
            </c:ext>
          </c:extLst>
        </c:ser>
        <c:dLbls>
          <c:dLblPos val="outEnd"/>
          <c:showLegendKey val="0"/>
          <c:showVal val="1"/>
          <c:showCatName val="0"/>
          <c:showSerName val="0"/>
          <c:showPercent val="0"/>
          <c:showBubbleSize val="0"/>
        </c:dLbls>
        <c:gapWidth val="73"/>
        <c:axId val="183032832"/>
        <c:axId val="183039872"/>
      </c:barChart>
      <c:catAx>
        <c:axId val="183032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183039872"/>
        <c:crosses val="autoZero"/>
        <c:auto val="1"/>
        <c:lblAlgn val="ctr"/>
        <c:lblOffset val="100"/>
        <c:noMultiLvlLbl val="0"/>
      </c:catAx>
      <c:valAx>
        <c:axId val="183039872"/>
        <c:scaling>
          <c:orientation val="minMax"/>
        </c:scaling>
        <c:delete val="1"/>
        <c:axPos val="b"/>
        <c:numFmt formatCode="0%" sourceLinked="1"/>
        <c:majorTickMark val="out"/>
        <c:minorTickMark val="none"/>
        <c:tickLblPos val="nextTo"/>
        <c:crossAx val="18303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FFC000"/>
            </a:solidFill>
          </c:spPr>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Nunca es mi caso</c:v>
                </c:pt>
                <c:pt idx="1">
                  <c:v>Pocas veces es mi caso</c:v>
                </c:pt>
                <c:pt idx="2">
                  <c:v>Algunas veces es mi caso</c:v>
                </c:pt>
                <c:pt idx="3">
                  <c:v>Muchas veces es mi caso</c:v>
                </c:pt>
                <c:pt idx="4">
                  <c:v>Siempre es mi caso</c:v>
                </c:pt>
              </c:strCache>
            </c:strRef>
          </c:cat>
          <c:val>
            <c:numRef>
              <c:f>Hoja1!$B$2:$B$6</c:f>
              <c:numCache>
                <c:formatCode>0%</c:formatCode>
                <c:ptCount val="5"/>
                <c:pt idx="0">
                  <c:v>0.36299999999999999</c:v>
                </c:pt>
                <c:pt idx="1">
                  <c:v>0.32600000000000001</c:v>
                </c:pt>
                <c:pt idx="2">
                  <c:v>0.27100000000000002</c:v>
                </c:pt>
                <c:pt idx="3">
                  <c:v>1.2E-2</c:v>
                </c:pt>
                <c:pt idx="4">
                  <c:v>2.7E-2</c:v>
                </c:pt>
              </c:numCache>
            </c:numRef>
          </c:val>
          <c:extLst>
            <c:ext xmlns:c16="http://schemas.microsoft.com/office/drawing/2014/chart" uri="{C3380CC4-5D6E-409C-BE32-E72D297353CC}">
              <c16:uniqueId val="{00000000-ACA0-4C2A-920E-9F0F7A87E6C0}"/>
            </c:ext>
          </c:extLst>
        </c:ser>
        <c:dLbls>
          <c:showLegendKey val="0"/>
          <c:showVal val="0"/>
          <c:showCatName val="0"/>
          <c:showSerName val="0"/>
          <c:showPercent val="0"/>
          <c:showBubbleSize val="0"/>
        </c:dLbls>
        <c:gapWidth val="137"/>
        <c:overlap val="-100"/>
        <c:axId val="183057024"/>
        <c:axId val="183079296"/>
      </c:barChart>
      <c:catAx>
        <c:axId val="183057024"/>
        <c:scaling>
          <c:orientation val="minMax"/>
        </c:scaling>
        <c:delete val="1"/>
        <c:axPos val="b"/>
        <c:numFmt formatCode="General" sourceLinked="1"/>
        <c:majorTickMark val="none"/>
        <c:minorTickMark val="none"/>
        <c:tickLblPos val="nextTo"/>
        <c:crossAx val="183079296"/>
        <c:crosses val="autoZero"/>
        <c:auto val="1"/>
        <c:lblAlgn val="ctr"/>
        <c:lblOffset val="100"/>
        <c:noMultiLvlLbl val="0"/>
      </c:catAx>
      <c:valAx>
        <c:axId val="183079296"/>
        <c:scaling>
          <c:orientation val="minMax"/>
        </c:scaling>
        <c:delete val="1"/>
        <c:axPos val="l"/>
        <c:numFmt formatCode="0%" sourceLinked="1"/>
        <c:majorTickMark val="none"/>
        <c:minorTickMark val="none"/>
        <c:tickLblPos val="nextTo"/>
        <c:crossAx val="18305702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5B02B"/>
            </a:solidFill>
          </c:spPr>
          <c:dPt>
            <c:idx val="0"/>
            <c:bubble3D val="0"/>
            <c:spPr>
              <a:solidFill>
                <a:srgbClr val="DA0F2B"/>
              </a:solidFill>
              <a:ln w="19050">
                <a:solidFill>
                  <a:schemeClr val="lt1"/>
                </a:solidFill>
              </a:ln>
              <a:effectLst/>
            </c:spPr>
            <c:extLst>
              <c:ext xmlns:c16="http://schemas.microsoft.com/office/drawing/2014/chart" uri="{C3380CC4-5D6E-409C-BE32-E72D297353CC}">
                <c16:uniqueId val="{00000001-E3C9-40DA-B5EB-A0B23AAB3938}"/>
              </c:ext>
            </c:extLst>
          </c:dPt>
          <c:dPt>
            <c:idx val="1"/>
            <c:bubble3D val="0"/>
            <c:spPr>
              <a:solidFill>
                <a:srgbClr val="F5B02B"/>
              </a:solidFill>
              <a:ln w="19050">
                <a:solidFill>
                  <a:schemeClr val="lt1"/>
                </a:solidFill>
              </a:ln>
              <a:effectLst/>
            </c:spPr>
            <c:extLst>
              <c:ext xmlns:c16="http://schemas.microsoft.com/office/drawing/2014/chart" uri="{C3380CC4-5D6E-409C-BE32-E72D297353CC}">
                <c16:uniqueId val="{00000003-E3C9-40DA-B5EB-A0B23AAB3938}"/>
              </c:ext>
            </c:extLst>
          </c:dPt>
          <c:cat>
            <c:strRef>
              <c:f>Hoja1!$A$2:$A$3</c:f>
              <c:strCache>
                <c:ptCount val="2"/>
                <c:pt idx="0">
                  <c:v>No</c:v>
                </c:pt>
                <c:pt idx="1">
                  <c:v>Si</c:v>
                </c:pt>
              </c:strCache>
            </c:strRef>
          </c:cat>
          <c:val>
            <c:numRef>
              <c:f>Hoja1!$B$2:$B$3</c:f>
              <c:numCache>
                <c:formatCode>0%</c:formatCode>
                <c:ptCount val="2"/>
                <c:pt idx="0">
                  <c:v>0.76</c:v>
                </c:pt>
                <c:pt idx="1">
                  <c:v>0.24</c:v>
                </c:pt>
              </c:numCache>
            </c:numRef>
          </c:val>
          <c:extLst>
            <c:ext xmlns:c16="http://schemas.microsoft.com/office/drawing/2014/chart" uri="{C3380CC4-5D6E-409C-BE32-E72D297353CC}">
              <c16:uniqueId val="{00000004-E3C9-40DA-B5EB-A0B23AAB393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Hoja1!$B$1</c:f>
              <c:strCache>
                <c:ptCount val="1"/>
                <c:pt idx="0">
                  <c:v>Serie 1</c:v>
                </c:pt>
              </c:strCache>
            </c:strRef>
          </c:tx>
          <c:invertIfNegative val="0"/>
          <c:dPt>
            <c:idx val="0"/>
            <c:invertIfNegative val="0"/>
            <c:bubble3D val="0"/>
            <c:spPr>
              <a:solidFill>
                <a:srgbClr val="DA0F2B"/>
              </a:solidFill>
            </c:spPr>
            <c:extLst>
              <c:ext xmlns:c16="http://schemas.microsoft.com/office/drawing/2014/chart" uri="{C3380CC4-5D6E-409C-BE32-E72D297353CC}">
                <c16:uniqueId val="{00000001-F0CE-4A00-9BDA-3E5919E0B381}"/>
              </c:ext>
            </c:extLst>
          </c:dPt>
          <c:dPt>
            <c:idx val="1"/>
            <c:invertIfNegative val="0"/>
            <c:bubble3D val="0"/>
            <c:spPr>
              <a:solidFill>
                <a:srgbClr val="F5B02B"/>
              </a:solidFill>
            </c:spPr>
            <c:extLst>
              <c:ext xmlns:c16="http://schemas.microsoft.com/office/drawing/2014/chart" uri="{C3380CC4-5D6E-409C-BE32-E72D297353CC}">
                <c16:uniqueId val="{00000003-F0CE-4A00-9BDA-3E5919E0B381}"/>
              </c:ext>
            </c:extLst>
          </c:dPt>
          <c:dPt>
            <c:idx val="2"/>
            <c:invertIfNegative val="0"/>
            <c:bubble3D val="0"/>
            <c:spPr>
              <a:solidFill>
                <a:srgbClr val="4BACC6"/>
              </a:solidFill>
            </c:spPr>
            <c:extLst>
              <c:ext xmlns:c16="http://schemas.microsoft.com/office/drawing/2014/chart" uri="{C3380CC4-5D6E-409C-BE32-E72D297353CC}">
                <c16:uniqueId val="{00000005-F0CE-4A00-9BDA-3E5919E0B381}"/>
              </c:ext>
            </c:extLst>
          </c:dPt>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Muy satisfecho</c:v>
                </c:pt>
                <c:pt idx="1">
                  <c:v>Algo Satisfecho</c:v>
                </c:pt>
                <c:pt idx="2">
                  <c:v>Poco Satisfecho</c:v>
                </c:pt>
                <c:pt idx="3">
                  <c:v>Nada satisfecho</c:v>
                </c:pt>
              </c:strCache>
            </c:strRef>
          </c:cat>
          <c:val>
            <c:numRef>
              <c:f>Hoja1!$B$2:$B$5</c:f>
              <c:numCache>
                <c:formatCode>0%</c:formatCode>
                <c:ptCount val="4"/>
                <c:pt idx="0">
                  <c:v>0.81599999999999995</c:v>
                </c:pt>
                <c:pt idx="1">
                  <c:v>0.17100000000000001</c:v>
                </c:pt>
                <c:pt idx="2">
                  <c:v>1.0999999999999999E-2</c:v>
                </c:pt>
                <c:pt idx="3">
                  <c:v>2E-3</c:v>
                </c:pt>
              </c:numCache>
            </c:numRef>
          </c:val>
          <c:extLst>
            <c:ext xmlns:c16="http://schemas.microsoft.com/office/drawing/2014/chart" uri="{C3380CC4-5D6E-409C-BE32-E72D297353CC}">
              <c16:uniqueId val="{00000006-F0CE-4A00-9BDA-3E5919E0B381}"/>
            </c:ext>
          </c:extLst>
        </c:ser>
        <c:dLbls>
          <c:showLegendKey val="0"/>
          <c:showVal val="0"/>
          <c:showCatName val="0"/>
          <c:showSerName val="0"/>
          <c:showPercent val="0"/>
          <c:showBubbleSize val="0"/>
        </c:dLbls>
        <c:gapWidth val="137"/>
        <c:overlap val="-100"/>
        <c:axId val="183250304"/>
        <c:axId val="183264384"/>
      </c:barChart>
      <c:catAx>
        <c:axId val="183250304"/>
        <c:scaling>
          <c:orientation val="minMax"/>
        </c:scaling>
        <c:delete val="0"/>
        <c:axPos val="b"/>
        <c:numFmt formatCode="General" sourceLinked="1"/>
        <c:majorTickMark val="out"/>
        <c:minorTickMark val="none"/>
        <c:tickLblPos val="nextTo"/>
        <c:txPr>
          <a:bodyPr rot="-60000000" vert="horz"/>
          <a:lstStyle/>
          <a:p>
            <a:pPr>
              <a:defRPr/>
            </a:pPr>
            <a:endParaRPr lang="es-CO"/>
          </a:p>
        </c:txPr>
        <c:crossAx val="183264384"/>
        <c:crosses val="autoZero"/>
        <c:auto val="1"/>
        <c:lblAlgn val="ctr"/>
        <c:lblOffset val="100"/>
        <c:noMultiLvlLbl val="0"/>
      </c:catAx>
      <c:valAx>
        <c:axId val="183264384"/>
        <c:scaling>
          <c:orientation val="minMax"/>
        </c:scaling>
        <c:delete val="1"/>
        <c:axPos val="l"/>
        <c:numFmt formatCode="0%" sourceLinked="1"/>
        <c:majorTickMark val="none"/>
        <c:minorTickMark val="none"/>
        <c:tickLblPos val="nextTo"/>
        <c:crossAx val="18325030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En unión libre</c:v>
                </c:pt>
              </c:strCache>
            </c:strRef>
          </c:tx>
          <c:spPr>
            <a:solidFill>
              <a:srgbClr val="F5B02B"/>
            </a:solidFill>
          </c:spPr>
          <c:dPt>
            <c:idx val="0"/>
            <c:bubble3D val="0"/>
            <c:spPr>
              <a:solidFill>
                <a:srgbClr val="DA0F2B"/>
              </a:solidFill>
              <a:ln>
                <a:noFill/>
              </a:ln>
              <a:effectLst/>
            </c:spPr>
            <c:extLst>
              <c:ext xmlns:c16="http://schemas.microsoft.com/office/drawing/2014/chart" uri="{C3380CC4-5D6E-409C-BE32-E72D297353CC}">
                <c16:uniqueId val="{00000001-7A08-470E-9FD9-436FAF2C11C6}"/>
              </c:ext>
            </c:extLst>
          </c:dPt>
          <c:dPt>
            <c:idx val="1"/>
            <c:bubble3D val="0"/>
            <c:spPr>
              <a:solidFill>
                <a:schemeClr val="bg1">
                  <a:lumMod val="65000"/>
                </a:schemeClr>
              </a:solidFill>
              <a:ln>
                <a:noFill/>
              </a:ln>
              <a:effectLst/>
            </c:spPr>
            <c:extLst>
              <c:ext xmlns:c16="http://schemas.microsoft.com/office/drawing/2014/chart" uri="{C3380CC4-5D6E-409C-BE32-E72D297353CC}">
                <c16:uniqueId val="{00000003-7A08-470E-9FD9-436FAF2C11C6}"/>
              </c:ext>
            </c:extLst>
          </c:dPt>
          <c:dPt>
            <c:idx val="2"/>
            <c:bubble3D val="0"/>
            <c:spPr>
              <a:solidFill>
                <a:srgbClr val="00B0F0"/>
              </a:solidFill>
              <a:ln>
                <a:noFill/>
              </a:ln>
              <a:effectLst/>
            </c:spPr>
            <c:extLst>
              <c:ext xmlns:c16="http://schemas.microsoft.com/office/drawing/2014/chart" uri="{C3380CC4-5D6E-409C-BE32-E72D297353CC}">
                <c16:uniqueId val="{00000005-7A08-470E-9FD9-436FAF2C11C6}"/>
              </c:ext>
            </c:extLst>
          </c:dPt>
          <c:dPt>
            <c:idx val="3"/>
            <c:bubble3D val="0"/>
            <c:spPr>
              <a:solidFill>
                <a:schemeClr val="accent4">
                  <a:lumMod val="20000"/>
                  <a:lumOff val="80000"/>
                </a:schemeClr>
              </a:solidFill>
              <a:ln>
                <a:noFill/>
              </a:ln>
              <a:effectLst/>
            </c:spPr>
            <c:extLst>
              <c:ext xmlns:c16="http://schemas.microsoft.com/office/drawing/2014/chart" uri="{C3380CC4-5D6E-409C-BE32-E72D297353CC}">
                <c16:uniqueId val="{00000007-7A08-470E-9FD9-436FAF2C11C6}"/>
              </c:ext>
            </c:extLst>
          </c:dPt>
          <c:dPt>
            <c:idx val="4"/>
            <c:bubble3D val="0"/>
            <c:spPr>
              <a:solidFill>
                <a:srgbClr val="F5B02B"/>
              </a:solidFill>
              <a:ln>
                <a:noFill/>
              </a:ln>
              <a:effectLst/>
            </c:spPr>
            <c:extLst>
              <c:ext xmlns:c16="http://schemas.microsoft.com/office/drawing/2014/chart" uri="{C3380CC4-5D6E-409C-BE32-E72D297353CC}">
                <c16:uniqueId val="{00000009-7A08-470E-9FD9-436FAF2C11C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1-7A08-470E-9FD9-436FAF2C11C6}"/>
                </c:ext>
              </c:extLst>
            </c:dLbl>
            <c:dLbl>
              <c:idx val="3"/>
              <c:layout>
                <c:manualLayout>
                  <c:x val="-7.4999999999999997E-2"/>
                  <c:y val="0.106267889767652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08-470E-9FD9-436FAF2C11C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En unión libre</c:v>
                </c:pt>
                <c:pt idx="1">
                  <c:v>Casado(a) </c:v>
                </c:pt>
                <c:pt idx="2">
                  <c:v>Separado(a) o divorciado(a) </c:v>
                </c:pt>
                <c:pt idx="3">
                  <c:v>Viudo(a) </c:v>
                </c:pt>
                <c:pt idx="4">
                  <c:v>Soltero(a) </c:v>
                </c:pt>
              </c:strCache>
            </c:strRef>
          </c:cat>
          <c:val>
            <c:numRef>
              <c:f>Hoja1!$B$2:$B$6</c:f>
              <c:numCache>
                <c:formatCode>0%</c:formatCode>
                <c:ptCount val="5"/>
                <c:pt idx="0">
                  <c:v>0.27600000000000002</c:v>
                </c:pt>
                <c:pt idx="1">
                  <c:v>0.29399999999999998</c:v>
                </c:pt>
                <c:pt idx="2">
                  <c:v>0.126</c:v>
                </c:pt>
                <c:pt idx="3">
                  <c:v>8.0000000000000002E-3</c:v>
                </c:pt>
                <c:pt idx="4">
                  <c:v>0.29599999999999999</c:v>
                </c:pt>
              </c:numCache>
            </c:numRef>
          </c:val>
          <c:extLst>
            <c:ext xmlns:c16="http://schemas.microsoft.com/office/drawing/2014/chart" uri="{C3380CC4-5D6E-409C-BE32-E72D297353CC}">
              <c16:uniqueId val="{0000000A-7A08-470E-9FD9-436FAF2C11C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FFC000"/>
            </a:solidFill>
          </c:spPr>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Postgrado completo</c:v>
                </c:pt>
                <c:pt idx="1">
                  <c:v>Doctorado</c:v>
                </c:pt>
                <c:pt idx="2">
                  <c:v>Universitario incompleto</c:v>
                </c:pt>
                <c:pt idx="3">
                  <c:v>Tecnológico</c:v>
                </c:pt>
                <c:pt idx="4">
                  <c:v>Universitario completo</c:v>
                </c:pt>
                <c:pt idx="5">
                  <c:v>Básica primaria</c:v>
                </c:pt>
                <c:pt idx="6">
                  <c:v>Técnico</c:v>
                </c:pt>
                <c:pt idx="7">
                  <c:v>Básica secundaria y media</c:v>
                </c:pt>
              </c:strCache>
            </c:strRef>
          </c:cat>
          <c:val>
            <c:numRef>
              <c:f>Hoja1!$B$2:$B$9</c:f>
              <c:numCache>
                <c:formatCode>0%</c:formatCode>
                <c:ptCount val="8"/>
                <c:pt idx="0">
                  <c:v>7.0000000000000001E-3</c:v>
                </c:pt>
                <c:pt idx="1">
                  <c:v>3.5000000000000003E-2</c:v>
                </c:pt>
                <c:pt idx="2">
                  <c:v>3.5999999999999997E-2</c:v>
                </c:pt>
                <c:pt idx="3">
                  <c:v>0.05</c:v>
                </c:pt>
                <c:pt idx="4">
                  <c:v>0.05</c:v>
                </c:pt>
                <c:pt idx="5">
                  <c:v>7.2999999999999995E-2</c:v>
                </c:pt>
                <c:pt idx="6">
                  <c:v>0.158</c:v>
                </c:pt>
                <c:pt idx="7">
                  <c:v>0.59</c:v>
                </c:pt>
              </c:numCache>
            </c:numRef>
          </c:val>
          <c:extLst>
            <c:ext xmlns:c16="http://schemas.microsoft.com/office/drawing/2014/chart" uri="{C3380CC4-5D6E-409C-BE32-E72D297353CC}">
              <c16:uniqueId val="{00000000-2452-47D2-AF44-8768037A9A1D}"/>
            </c:ext>
          </c:extLst>
        </c:ser>
        <c:dLbls>
          <c:dLblPos val="outEnd"/>
          <c:showLegendKey val="0"/>
          <c:showVal val="1"/>
          <c:showCatName val="0"/>
          <c:showSerName val="0"/>
          <c:showPercent val="0"/>
          <c:showBubbleSize val="0"/>
        </c:dLbls>
        <c:gapWidth val="77"/>
        <c:axId val="182446720"/>
        <c:axId val="182593024"/>
      </c:barChart>
      <c:catAx>
        <c:axId val="182446720"/>
        <c:scaling>
          <c:orientation val="minMax"/>
        </c:scaling>
        <c:delete val="0"/>
        <c:axPos val="l"/>
        <c:numFmt formatCode="General" sourceLinked="1"/>
        <c:majorTickMark val="out"/>
        <c:minorTickMark val="none"/>
        <c:tickLblPos val="nextTo"/>
        <c:txPr>
          <a:bodyPr rot="-60000000" vert="horz"/>
          <a:lstStyle/>
          <a:p>
            <a:pPr>
              <a:defRPr sz="1400"/>
            </a:pPr>
            <a:endParaRPr lang="es-CO"/>
          </a:p>
        </c:txPr>
        <c:crossAx val="182593024"/>
        <c:crosses val="autoZero"/>
        <c:auto val="1"/>
        <c:lblAlgn val="ctr"/>
        <c:lblOffset val="100"/>
        <c:noMultiLvlLbl val="0"/>
      </c:catAx>
      <c:valAx>
        <c:axId val="182593024"/>
        <c:scaling>
          <c:orientation val="minMax"/>
        </c:scaling>
        <c:delete val="1"/>
        <c:axPos val="b"/>
        <c:numFmt formatCode="0%" sourceLinked="1"/>
        <c:majorTickMark val="out"/>
        <c:minorTickMark val="none"/>
        <c:tickLblPos val="nextTo"/>
        <c:crossAx val="18244672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04856681040958"/>
          <c:y val="7.9687495097964134E-2"/>
          <c:w val="0.57396103518930597"/>
          <c:h val="0.82675240977162856"/>
        </c:manualLayout>
      </c:layout>
      <c:barChart>
        <c:barDir val="bar"/>
        <c:grouping val="percentStacked"/>
        <c:varyColors val="0"/>
        <c:ser>
          <c:idx val="0"/>
          <c:order val="0"/>
          <c:tx>
            <c:strRef>
              <c:f>Hoja1!$B$1</c:f>
              <c:strCache>
                <c:ptCount val="1"/>
                <c:pt idx="0">
                  <c:v>MUY FÁCIL</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Hoja1!$B$2:$B$5</c:f>
              <c:numCache>
                <c:formatCode>0%</c:formatCode>
                <c:ptCount val="4"/>
                <c:pt idx="0">
                  <c:v>3.4000000000000002E-2</c:v>
                </c:pt>
                <c:pt idx="1">
                  <c:v>3.1E-2</c:v>
                </c:pt>
                <c:pt idx="2">
                  <c:v>3.9E-2</c:v>
                </c:pt>
                <c:pt idx="3">
                  <c:v>4.2000000000000003E-2</c:v>
                </c:pt>
              </c:numCache>
            </c:numRef>
          </c:val>
          <c:extLst>
            <c:ext xmlns:c16="http://schemas.microsoft.com/office/drawing/2014/chart" uri="{C3380CC4-5D6E-409C-BE32-E72D297353CC}">
              <c16:uniqueId val="{00000000-B76D-4D9E-8AF9-0B85E6847CC0}"/>
            </c:ext>
          </c:extLst>
        </c:ser>
        <c:ser>
          <c:idx val="1"/>
          <c:order val="1"/>
          <c:tx>
            <c:strRef>
              <c:f>Hoja1!$C$1</c:f>
              <c:strCache>
                <c:ptCount val="1"/>
                <c:pt idx="0">
                  <c:v>FÁCIL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Hoja1!$C$2:$C$5</c:f>
              <c:numCache>
                <c:formatCode>0%</c:formatCode>
                <c:ptCount val="4"/>
                <c:pt idx="0">
                  <c:v>0.16600000000000001</c:v>
                </c:pt>
                <c:pt idx="1">
                  <c:v>0.192</c:v>
                </c:pt>
                <c:pt idx="2">
                  <c:v>0.23300000000000001</c:v>
                </c:pt>
                <c:pt idx="3">
                  <c:v>0.18</c:v>
                </c:pt>
              </c:numCache>
            </c:numRef>
          </c:val>
          <c:extLst>
            <c:ext xmlns:c16="http://schemas.microsoft.com/office/drawing/2014/chart" uri="{C3380CC4-5D6E-409C-BE32-E72D297353CC}">
              <c16:uniqueId val="{00000001-B76D-4D9E-8AF9-0B85E6847CC0}"/>
            </c:ext>
          </c:extLst>
        </c:ser>
        <c:ser>
          <c:idx val="2"/>
          <c:order val="2"/>
          <c:tx>
            <c:strRef>
              <c:f>Hoja1!$D$1</c:f>
              <c:strCache>
                <c:ptCount val="1"/>
                <c:pt idx="0">
                  <c:v>NI FÁCIL NI DIFÍCIL</c:v>
                </c:pt>
              </c:strCache>
            </c:strRef>
          </c:tx>
          <c:spPr>
            <a:solidFill>
              <a:srgbClr val="4BA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Hoja1!$D$2:$D$5</c:f>
              <c:numCache>
                <c:formatCode>0%</c:formatCode>
                <c:ptCount val="4"/>
                <c:pt idx="0">
                  <c:v>0.187</c:v>
                </c:pt>
                <c:pt idx="1">
                  <c:v>0.23499999999999999</c:v>
                </c:pt>
                <c:pt idx="2">
                  <c:v>0.24099999999999999</c:v>
                </c:pt>
                <c:pt idx="3">
                  <c:v>0.24</c:v>
                </c:pt>
              </c:numCache>
            </c:numRef>
          </c:val>
          <c:extLst>
            <c:ext xmlns:c16="http://schemas.microsoft.com/office/drawing/2014/chart" uri="{C3380CC4-5D6E-409C-BE32-E72D297353CC}">
              <c16:uniqueId val="{00000002-B76D-4D9E-8AF9-0B85E6847CC0}"/>
            </c:ext>
          </c:extLst>
        </c:ser>
        <c:ser>
          <c:idx val="3"/>
          <c:order val="3"/>
          <c:tx>
            <c:strRef>
              <c:f>Hoja1!$E$1</c:f>
              <c:strCache>
                <c:ptCount val="1"/>
                <c:pt idx="0">
                  <c:v>DIFÍCIL</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Hoja1!$E$2:$E$5</c:f>
              <c:numCache>
                <c:formatCode>0%</c:formatCode>
                <c:ptCount val="4"/>
                <c:pt idx="0">
                  <c:v>0.434</c:v>
                </c:pt>
                <c:pt idx="1">
                  <c:v>0.40699999999999997</c:v>
                </c:pt>
                <c:pt idx="2">
                  <c:v>0.379</c:v>
                </c:pt>
                <c:pt idx="3">
                  <c:v>0.40699999999999997</c:v>
                </c:pt>
              </c:numCache>
            </c:numRef>
          </c:val>
          <c:extLst>
            <c:ext xmlns:c16="http://schemas.microsoft.com/office/drawing/2014/chart" uri="{C3380CC4-5D6E-409C-BE32-E72D297353CC}">
              <c16:uniqueId val="{00000003-B76D-4D9E-8AF9-0B85E6847CC0}"/>
            </c:ext>
          </c:extLst>
        </c:ser>
        <c:ser>
          <c:idx val="4"/>
          <c:order val="4"/>
          <c:tx>
            <c:strRef>
              <c:f>Hoja1!$F$1</c:f>
              <c:strCache>
                <c:ptCount val="1"/>
                <c:pt idx="0">
                  <c:v>MUY DIFÍCIL</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 Conducir en un trancón sobre un puente</c:v>
                </c:pt>
                <c:pt idx="1">
                  <c:v>C. Cambiar al carril rápido en una vía arterial.</c:v>
                </c:pt>
                <c:pt idx="2">
                  <c:v>B. Salir de una glorieta/rotonda</c:v>
                </c:pt>
                <c:pt idx="3">
                  <c:v>A. Entrar a una glorieta/rotonda</c:v>
                </c:pt>
              </c:strCache>
            </c:strRef>
          </c:cat>
          <c:val>
            <c:numRef>
              <c:f>Hoja1!$F$2:$F$5</c:f>
              <c:numCache>
                <c:formatCode>0%</c:formatCode>
                <c:ptCount val="4"/>
                <c:pt idx="0">
                  <c:v>0.18</c:v>
                </c:pt>
                <c:pt idx="1">
                  <c:v>0.13500000000000001</c:v>
                </c:pt>
                <c:pt idx="2">
                  <c:v>0.109</c:v>
                </c:pt>
                <c:pt idx="3">
                  <c:v>0.13100000000000001</c:v>
                </c:pt>
              </c:numCache>
            </c:numRef>
          </c:val>
          <c:extLst>
            <c:ext xmlns:c16="http://schemas.microsoft.com/office/drawing/2014/chart" uri="{C3380CC4-5D6E-409C-BE32-E72D297353CC}">
              <c16:uniqueId val="{00000004-B76D-4D9E-8AF9-0B85E6847CC0}"/>
            </c:ext>
          </c:extLst>
        </c:ser>
        <c:dLbls>
          <c:showLegendKey val="0"/>
          <c:showVal val="0"/>
          <c:showCatName val="0"/>
          <c:showSerName val="0"/>
          <c:showPercent val="0"/>
          <c:showBubbleSize val="0"/>
        </c:dLbls>
        <c:gapWidth val="150"/>
        <c:overlap val="100"/>
        <c:axId val="90030848"/>
        <c:axId val="90032384"/>
      </c:barChart>
      <c:catAx>
        <c:axId val="9003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endParaRPr lang="es-CO"/>
          </a:p>
        </c:txPr>
        <c:crossAx val="90032384"/>
        <c:crosses val="autoZero"/>
        <c:auto val="1"/>
        <c:lblAlgn val="ctr"/>
        <c:lblOffset val="100"/>
        <c:noMultiLvlLbl val="0"/>
      </c:catAx>
      <c:valAx>
        <c:axId val="90032384"/>
        <c:scaling>
          <c:orientation val="minMax"/>
        </c:scaling>
        <c:delete val="1"/>
        <c:axPos val="b"/>
        <c:numFmt formatCode="0%" sourceLinked="1"/>
        <c:majorTickMark val="out"/>
        <c:minorTickMark val="none"/>
        <c:tickLblPos val="nextTo"/>
        <c:crossAx val="90030848"/>
        <c:crosses val="autoZero"/>
        <c:crossBetween val="between"/>
      </c:valAx>
      <c:spPr>
        <a:noFill/>
        <a:ln>
          <a:noFill/>
        </a:ln>
        <a:effectLst/>
      </c:spPr>
    </c:plotArea>
    <c:legend>
      <c:legendPos val="b"/>
      <c:layout>
        <c:manualLayout>
          <c:xMode val="edge"/>
          <c:yMode val="edge"/>
          <c:x val="0.36776730473029678"/>
          <c:y val="3.7975206817470054E-2"/>
          <c:w val="0.5017640720170008"/>
          <c:h val="4.79623494117649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3.8577791302084823E-2"/>
          <c:y val="3.1690738319342826E-2"/>
          <c:w val="0.89666733699006307"/>
          <c:h val="0.70902140270421588"/>
        </c:manualLayout>
      </c:layout>
      <c:barChart>
        <c:barDir val="col"/>
        <c:grouping val="clustered"/>
        <c:varyColors val="0"/>
        <c:ser>
          <c:idx val="0"/>
          <c:order val="0"/>
          <c:tx>
            <c:strRef>
              <c:f>Hoja1!$B$1</c:f>
              <c:strCache>
                <c:ptCount val="1"/>
                <c:pt idx="0">
                  <c:v>Serie 1</c:v>
                </c:pt>
              </c:strCache>
            </c:strRef>
          </c:tx>
          <c:invertIfNegative val="0"/>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Casa</c:v>
                </c:pt>
                <c:pt idx="1">
                  <c:v>Edificio</c:v>
                </c:pt>
                <c:pt idx="2">
                  <c:v>Conjunto cerrado</c:v>
                </c:pt>
                <c:pt idx="3">
                  <c:v>Comercio</c:v>
                </c:pt>
              </c:strCache>
            </c:strRef>
          </c:cat>
          <c:val>
            <c:numRef>
              <c:f>Hoja1!$B$2:$B$5</c:f>
              <c:numCache>
                <c:formatCode>0%</c:formatCode>
                <c:ptCount val="4"/>
                <c:pt idx="0">
                  <c:v>0.434</c:v>
                </c:pt>
                <c:pt idx="1">
                  <c:v>0.14799999999999999</c:v>
                </c:pt>
                <c:pt idx="2">
                  <c:v>0.19400000000000001</c:v>
                </c:pt>
                <c:pt idx="3">
                  <c:v>0.223</c:v>
                </c:pt>
              </c:numCache>
            </c:numRef>
          </c:val>
          <c:extLst>
            <c:ext xmlns:c16="http://schemas.microsoft.com/office/drawing/2014/chart" uri="{C3380CC4-5D6E-409C-BE32-E72D297353CC}">
              <c16:uniqueId val="{00000000-1D20-4CF9-B717-026B15C72874}"/>
            </c:ext>
          </c:extLst>
        </c:ser>
        <c:dLbls>
          <c:dLblPos val="outEnd"/>
          <c:showLegendKey val="0"/>
          <c:showVal val="1"/>
          <c:showCatName val="0"/>
          <c:showSerName val="0"/>
          <c:showPercent val="0"/>
          <c:showBubbleSize val="0"/>
        </c:dLbls>
        <c:gapWidth val="71"/>
        <c:axId val="154261376"/>
        <c:axId val="170395136"/>
      </c:barChart>
      <c:catAx>
        <c:axId val="154261376"/>
        <c:scaling>
          <c:orientation val="minMax"/>
        </c:scaling>
        <c:delete val="0"/>
        <c:axPos val="b"/>
        <c:numFmt formatCode="General" sourceLinked="1"/>
        <c:majorTickMark val="out"/>
        <c:minorTickMark val="none"/>
        <c:tickLblPos val="nextTo"/>
        <c:txPr>
          <a:bodyPr rot="-60000000" vert="horz"/>
          <a:lstStyle/>
          <a:p>
            <a:pPr>
              <a:defRPr/>
            </a:pPr>
            <a:endParaRPr lang="es-CO"/>
          </a:p>
        </c:txPr>
        <c:crossAx val="170395136"/>
        <c:crosses val="autoZero"/>
        <c:auto val="1"/>
        <c:lblAlgn val="ctr"/>
        <c:lblOffset val="100"/>
        <c:noMultiLvlLbl val="0"/>
      </c:catAx>
      <c:valAx>
        <c:axId val="170395136"/>
        <c:scaling>
          <c:orientation val="minMax"/>
        </c:scaling>
        <c:delete val="1"/>
        <c:axPos val="l"/>
        <c:numFmt formatCode="0%" sourceLinked="1"/>
        <c:majorTickMark val="out"/>
        <c:minorTickMark val="none"/>
        <c:tickLblPos val="nextTo"/>
        <c:crossAx val="15426137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Promedio de horas que conduce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8495163587537465E-2"/>
          <c:y val="0.24166402698145908"/>
          <c:w val="0.96300967282492511"/>
          <c:h val="0.44020784777785787"/>
        </c:manualLayout>
      </c:layout>
      <c:lineChart>
        <c:grouping val="standard"/>
        <c:varyColors val="0"/>
        <c:ser>
          <c:idx val="0"/>
          <c:order val="0"/>
          <c:spPr>
            <a:ln w="28575" cap="rnd">
              <a:noFill/>
              <a:round/>
            </a:ln>
            <a:effectLst/>
          </c:spPr>
          <c:marker>
            <c:symbol val="square"/>
            <c:size val="18"/>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 por actor vial'!$D$278:$K$278</c:f>
              <c:strCache>
                <c:ptCount val="8"/>
                <c:pt idx="0">
                  <c:v>En bicicleta</c:v>
                </c:pt>
                <c:pt idx="1">
                  <c:v>En Motocicleta</c:v>
                </c:pt>
                <c:pt idx="2">
                  <c:v>En vehículo particular</c:v>
                </c:pt>
                <c:pt idx="3">
                  <c:v>En patineta</c:v>
                </c:pt>
                <c:pt idx="4">
                  <c:v>En taxi</c:v>
                </c:pt>
                <c:pt idx="5">
                  <c:v>En Uber, Beat, Picap, Didi u otros pedido por aplicación</c:v>
                </c:pt>
                <c:pt idx="6">
                  <c:v>Transmilenio o buses</c:v>
                </c:pt>
                <c:pt idx="7">
                  <c:v>Camiones, tractomulas, volquetas</c:v>
                </c:pt>
              </c:strCache>
            </c:strRef>
          </c:cat>
          <c:val>
            <c:numRef>
              <c:f>'Resultados por actor vial'!$D$279:$K$279</c:f>
              <c:numCache>
                <c:formatCode>###0.00</c:formatCode>
                <c:ptCount val="8"/>
                <c:pt idx="0">
                  <c:v>3.3228461661442403</c:v>
                </c:pt>
                <c:pt idx="1">
                  <c:v>4.4107561970162301</c:v>
                </c:pt>
                <c:pt idx="2">
                  <c:v>4.1216273673573216</c:v>
                </c:pt>
                <c:pt idx="3">
                  <c:v>1.694189360754927</c:v>
                </c:pt>
                <c:pt idx="4">
                  <c:v>12.174482055325461</c:v>
                </c:pt>
                <c:pt idx="5">
                  <c:v>8.872858578276654</c:v>
                </c:pt>
                <c:pt idx="6">
                  <c:v>9.9151285933284026</c:v>
                </c:pt>
                <c:pt idx="7">
                  <c:v>8.5150141511819548</c:v>
                </c:pt>
              </c:numCache>
            </c:numRef>
          </c:val>
          <c:smooth val="0"/>
          <c:extLst>
            <c:ext xmlns:c16="http://schemas.microsoft.com/office/drawing/2014/chart" uri="{C3380CC4-5D6E-409C-BE32-E72D297353CC}">
              <c16:uniqueId val="{00000000-E066-4460-9299-5ED1410BC240}"/>
            </c:ext>
          </c:extLst>
        </c:ser>
        <c:dLbls>
          <c:showLegendKey val="0"/>
          <c:showVal val="0"/>
          <c:showCatName val="0"/>
          <c:showSerName val="0"/>
          <c:showPercent val="0"/>
          <c:showBubbleSize val="0"/>
        </c:dLbls>
        <c:marker val="1"/>
        <c:smooth val="0"/>
        <c:axId val="400662288"/>
        <c:axId val="400661632"/>
      </c:lineChart>
      <c:catAx>
        <c:axId val="40066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crossAx val="400661632"/>
        <c:crosses val="autoZero"/>
        <c:auto val="1"/>
        <c:lblAlgn val="ctr"/>
        <c:lblOffset val="100"/>
        <c:noMultiLvlLbl val="0"/>
      </c:catAx>
      <c:valAx>
        <c:axId val="400661632"/>
        <c:scaling>
          <c:orientation val="minMax"/>
        </c:scaling>
        <c:delete val="1"/>
        <c:axPos val="l"/>
        <c:numFmt formatCode="###0.00" sourceLinked="1"/>
        <c:majorTickMark val="none"/>
        <c:minorTickMark val="none"/>
        <c:tickLblPos val="nextTo"/>
        <c:crossAx val="400662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Proporción de población que dice que se puede confiar en la gente, según medio de transporte que conduce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2588941502514049E-2"/>
          <c:y val="0.24507384034373278"/>
          <c:w val="0.9748221169949719"/>
          <c:h val="0.49920266195756369"/>
        </c:manualLayout>
      </c:layout>
      <c:barChart>
        <c:barDir val="col"/>
        <c:grouping val="clustered"/>
        <c:varyColors val="0"/>
        <c:ser>
          <c:idx val="0"/>
          <c:order val="0"/>
          <c:tx>
            <c:strRef>
              <c:f>Gráficos!$C$39</c:f>
              <c:strCache>
                <c:ptCount val="1"/>
                <c:pt idx="0">
                  <c:v>SI</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Gráficos!$D$38:$J$38</c:f>
              <c:strCache>
                <c:ptCount val="7"/>
                <c:pt idx="0">
                  <c:v>En bicicleta</c:v>
                </c:pt>
                <c:pt idx="1">
                  <c:v>En Motocicleta</c:v>
                </c:pt>
                <c:pt idx="2">
                  <c:v>En vehículo particular</c:v>
                </c:pt>
                <c:pt idx="3">
                  <c:v>Transmilenio o buses</c:v>
                </c:pt>
                <c:pt idx="4">
                  <c:v>En taxi</c:v>
                </c:pt>
                <c:pt idx="5">
                  <c:v>En Uber, Beat, Picap, Didi u otros pedido por aplicación</c:v>
                </c:pt>
                <c:pt idx="6">
                  <c:v>Camiones, tractomulas, volquetas</c:v>
                </c:pt>
              </c:strCache>
            </c:strRef>
          </c:cat>
          <c:val>
            <c:numRef>
              <c:f>Gráficos!$D$39:$J$39</c:f>
              <c:numCache>
                <c:formatCode>0%</c:formatCode>
                <c:ptCount val="7"/>
                <c:pt idx="0">
                  <c:v>0.27315341068858628</c:v>
                </c:pt>
                <c:pt idx="1">
                  <c:v>0.24294873181603083</c:v>
                </c:pt>
                <c:pt idx="2">
                  <c:v>0.36291328814695484</c:v>
                </c:pt>
                <c:pt idx="3">
                  <c:v>0.30876727248382724</c:v>
                </c:pt>
                <c:pt idx="4">
                  <c:v>0.35626875095143318</c:v>
                </c:pt>
                <c:pt idx="5">
                  <c:v>0.57992531169791428</c:v>
                </c:pt>
                <c:pt idx="6">
                  <c:v>0.1576964408700173</c:v>
                </c:pt>
              </c:numCache>
            </c:numRef>
          </c:val>
          <c:extLst>
            <c:ext xmlns:c16="http://schemas.microsoft.com/office/drawing/2014/chart" uri="{C3380CC4-5D6E-409C-BE32-E72D297353CC}">
              <c16:uniqueId val="{00000000-D364-4153-B63B-D4EA951DC244}"/>
            </c:ext>
          </c:extLst>
        </c:ser>
        <c:dLbls>
          <c:showLegendKey val="0"/>
          <c:showVal val="0"/>
          <c:showCatName val="0"/>
          <c:showSerName val="0"/>
          <c:showPercent val="0"/>
          <c:showBubbleSize val="0"/>
        </c:dLbls>
        <c:gapWidth val="100"/>
        <c:axId val="580461984"/>
        <c:axId val="580453456"/>
      </c:barChart>
      <c:catAx>
        <c:axId val="58046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580453456"/>
        <c:crosses val="autoZero"/>
        <c:auto val="1"/>
        <c:lblAlgn val="ctr"/>
        <c:lblOffset val="100"/>
        <c:noMultiLvlLbl val="0"/>
      </c:catAx>
      <c:valAx>
        <c:axId val="580453456"/>
        <c:scaling>
          <c:orientation val="minMax"/>
        </c:scaling>
        <c:delete val="1"/>
        <c:axPos val="l"/>
        <c:numFmt formatCode="0%" sourceLinked="1"/>
        <c:majorTickMark val="none"/>
        <c:minorTickMark val="none"/>
        <c:tickLblPos val="nextTo"/>
        <c:crossAx val="580461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25618227285358E-2"/>
          <c:y val="2.5680595525105678E-2"/>
          <c:w val="0.9755487635454293"/>
          <c:h val="0.49273599447049166"/>
        </c:manualLayout>
      </c:layout>
      <c:lineChart>
        <c:grouping val="standard"/>
        <c:varyColors val="0"/>
        <c:ser>
          <c:idx val="0"/>
          <c:order val="0"/>
          <c:tx>
            <c:strRef>
              <c:f>'Resultados por actor vial'!$B$415</c:f>
              <c:strCache>
                <c:ptCount val="1"/>
                <c:pt idx="0">
                  <c:v>18. ¿De cien conductores cuántos cree que respetan las normas de tránsito en Bogotá?</c:v>
                </c:pt>
              </c:strCache>
            </c:strRef>
          </c:tx>
          <c:spPr>
            <a:ln w="31750" cap="rnd">
              <a:solidFill>
                <a:srgbClr val="FFC000"/>
              </a:solidFill>
              <a:prstDash val="sysDash"/>
              <a:round/>
            </a:ln>
            <a:effectLst/>
          </c:spPr>
          <c:marker>
            <c:symbol val="circle"/>
            <c:size val="12"/>
            <c:spPr>
              <a:solidFill>
                <a:srgbClr val="FFC000"/>
              </a:solidFill>
              <a:ln w="9525">
                <a:solidFill>
                  <a:schemeClr val="accent1"/>
                </a:solidFill>
              </a:ln>
              <a:effectLst/>
            </c:spPr>
          </c:marker>
          <c:dLbls>
            <c:dLbl>
              <c:idx val="5"/>
              <c:layout>
                <c:manualLayout>
                  <c:x val="-4.0150085434930524E-2"/>
                  <c:y val="-3.148786605648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0F-4ADD-A539-9AE244959978}"/>
                </c:ext>
              </c:extLst>
            </c:dLbl>
            <c:dLbl>
              <c:idx val="6"/>
              <c:layout>
                <c:manualLayout>
                  <c:x val="-2.361810914230331E-3"/>
                  <c:y val="-5.80727053137876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0F-4ADD-A539-9AE244959978}"/>
                </c:ext>
              </c:extLst>
            </c:dLbl>
            <c:dLbl>
              <c:idx val="7"/>
              <c:layout>
                <c:manualLayout>
                  <c:x val="-3.4732307530744543E-3"/>
                  <c:y val="-3.47267093818733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0F-4ADD-A539-9AE2449599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 por actor vial'!$C$414:$J$414</c:f>
              <c:strCache>
                <c:ptCount val="8"/>
                <c:pt idx="0">
                  <c:v>En bicicleta</c:v>
                </c:pt>
                <c:pt idx="1">
                  <c:v>En Motocicleta</c:v>
                </c:pt>
                <c:pt idx="2">
                  <c:v>En vehículo particular</c:v>
                </c:pt>
                <c:pt idx="3">
                  <c:v>Transmilenio o buses</c:v>
                </c:pt>
                <c:pt idx="4">
                  <c:v>En taxi</c:v>
                </c:pt>
                <c:pt idx="5">
                  <c:v>En Uber, Beat, Picap, Didi u otros pedido por aplicación</c:v>
                </c:pt>
                <c:pt idx="6">
                  <c:v>En patineta</c:v>
                </c:pt>
                <c:pt idx="7">
                  <c:v>Camiones, tractomulas, volquetas</c:v>
                </c:pt>
              </c:strCache>
            </c:strRef>
          </c:cat>
          <c:val>
            <c:numRef>
              <c:f>'Resultados por actor vial'!$C$415:$J$415</c:f>
              <c:numCache>
                <c:formatCode>###0</c:formatCode>
                <c:ptCount val="8"/>
                <c:pt idx="0">
                  <c:v>37.718221619375946</c:v>
                </c:pt>
                <c:pt idx="1">
                  <c:v>39.0820456506612</c:v>
                </c:pt>
                <c:pt idx="2">
                  <c:v>40.971810139779819</c:v>
                </c:pt>
                <c:pt idx="3">
                  <c:v>40.444538508850421</c:v>
                </c:pt>
                <c:pt idx="4">
                  <c:v>35.166034370781233</c:v>
                </c:pt>
                <c:pt idx="5">
                  <c:v>43.322028065884552</c:v>
                </c:pt>
                <c:pt idx="6">
                  <c:v>45.124880792609005</c:v>
                </c:pt>
                <c:pt idx="7">
                  <c:v>46.683542598256061</c:v>
                </c:pt>
              </c:numCache>
            </c:numRef>
          </c:val>
          <c:smooth val="0"/>
          <c:extLst>
            <c:ext xmlns:c16="http://schemas.microsoft.com/office/drawing/2014/chart" uri="{C3380CC4-5D6E-409C-BE32-E72D297353CC}">
              <c16:uniqueId val="{00000000-840F-4ADD-A539-9AE244959978}"/>
            </c:ext>
          </c:extLst>
        </c:ser>
        <c:ser>
          <c:idx val="1"/>
          <c:order val="1"/>
          <c:tx>
            <c:strRef>
              <c:f>'Resultados por actor vial'!$B$416</c:f>
              <c:strCache>
                <c:ptCount val="1"/>
                <c:pt idx="0">
                  <c:v>19. ¿De cien conductores, en cuántos cree que podría confiar en la vía?</c:v>
                </c:pt>
              </c:strCache>
            </c:strRef>
          </c:tx>
          <c:spPr>
            <a:ln w="25400" cap="rnd">
              <a:solidFill>
                <a:srgbClr val="C00000"/>
              </a:solidFill>
              <a:prstDash val="sysDot"/>
              <a:round/>
            </a:ln>
            <a:effectLst/>
          </c:spPr>
          <c:marker>
            <c:symbol val="circle"/>
            <c:size val="11"/>
            <c:spPr>
              <a:solidFill>
                <a:srgbClr val="C00000"/>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 por actor vial'!$C$414:$J$414</c:f>
              <c:strCache>
                <c:ptCount val="8"/>
                <c:pt idx="0">
                  <c:v>En bicicleta</c:v>
                </c:pt>
                <c:pt idx="1">
                  <c:v>En Motocicleta</c:v>
                </c:pt>
                <c:pt idx="2">
                  <c:v>En vehículo particular</c:v>
                </c:pt>
                <c:pt idx="3">
                  <c:v>Transmilenio o buses</c:v>
                </c:pt>
                <c:pt idx="4">
                  <c:v>En taxi</c:v>
                </c:pt>
                <c:pt idx="5">
                  <c:v>En Uber, Beat, Picap, Didi u otros pedido por aplicación</c:v>
                </c:pt>
                <c:pt idx="6">
                  <c:v>En patineta</c:v>
                </c:pt>
                <c:pt idx="7">
                  <c:v>Camiones, tractomulas, volquetas</c:v>
                </c:pt>
              </c:strCache>
            </c:strRef>
          </c:cat>
          <c:val>
            <c:numRef>
              <c:f>'Resultados por actor vial'!$C$416:$J$416</c:f>
              <c:numCache>
                <c:formatCode>###0</c:formatCode>
                <c:ptCount val="8"/>
                <c:pt idx="0">
                  <c:v>33.363189919638572</c:v>
                </c:pt>
                <c:pt idx="1">
                  <c:v>33.932453496317528</c:v>
                </c:pt>
                <c:pt idx="2">
                  <c:v>38.716029483131422</c:v>
                </c:pt>
                <c:pt idx="3">
                  <c:v>37.261259468129872</c:v>
                </c:pt>
                <c:pt idx="4">
                  <c:v>36.443483645055188</c:v>
                </c:pt>
                <c:pt idx="5">
                  <c:v>43.967108713108054</c:v>
                </c:pt>
                <c:pt idx="6">
                  <c:v>38.404753652887123</c:v>
                </c:pt>
                <c:pt idx="7">
                  <c:v>18.761363847398503</c:v>
                </c:pt>
              </c:numCache>
            </c:numRef>
          </c:val>
          <c:smooth val="0"/>
          <c:extLst>
            <c:ext xmlns:c16="http://schemas.microsoft.com/office/drawing/2014/chart" uri="{C3380CC4-5D6E-409C-BE32-E72D297353CC}">
              <c16:uniqueId val="{00000001-840F-4ADD-A539-9AE244959978}"/>
            </c:ext>
          </c:extLst>
        </c:ser>
        <c:ser>
          <c:idx val="2"/>
          <c:order val="2"/>
          <c:tx>
            <c:strRef>
              <c:f>'Resultados por actor vial'!$B$417</c:f>
              <c:strCache>
                <c:ptCount val="1"/>
                <c:pt idx="0">
                  <c:v>20.¿De cien conductores, para cuántos cree que es importante respetar las normas de tránsito en Bogotá ?</c:v>
                </c:pt>
              </c:strCache>
            </c:strRef>
          </c:tx>
          <c:spPr>
            <a:ln w="34925" cap="rnd">
              <a:solidFill>
                <a:srgbClr val="00B050"/>
              </a:solidFill>
              <a:prstDash val="sysDash"/>
              <a:round/>
            </a:ln>
            <a:effectLst/>
          </c:spPr>
          <c:marker>
            <c:symbol val="circle"/>
            <c:size val="11"/>
            <c:spPr>
              <a:solidFill>
                <a:srgbClr val="00B050"/>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 por actor vial'!$C$414:$J$414</c:f>
              <c:strCache>
                <c:ptCount val="8"/>
                <c:pt idx="0">
                  <c:v>En bicicleta</c:v>
                </c:pt>
                <c:pt idx="1">
                  <c:v>En Motocicleta</c:v>
                </c:pt>
                <c:pt idx="2">
                  <c:v>En vehículo particular</c:v>
                </c:pt>
                <c:pt idx="3">
                  <c:v>Transmilenio o buses</c:v>
                </c:pt>
                <c:pt idx="4">
                  <c:v>En taxi</c:v>
                </c:pt>
                <c:pt idx="5">
                  <c:v>En Uber, Beat, Picap, Didi u otros pedido por aplicación</c:v>
                </c:pt>
                <c:pt idx="6">
                  <c:v>En patineta</c:v>
                </c:pt>
                <c:pt idx="7">
                  <c:v>Camiones, tractomulas, volquetas</c:v>
                </c:pt>
              </c:strCache>
            </c:strRef>
          </c:cat>
          <c:val>
            <c:numRef>
              <c:f>'Resultados por actor vial'!$C$417:$J$417</c:f>
              <c:numCache>
                <c:formatCode>###0</c:formatCode>
                <c:ptCount val="8"/>
                <c:pt idx="0">
                  <c:v>61.441925469031602</c:v>
                </c:pt>
                <c:pt idx="1">
                  <c:v>59.530253155404225</c:v>
                </c:pt>
                <c:pt idx="2">
                  <c:v>59.349839672826164</c:v>
                </c:pt>
                <c:pt idx="3">
                  <c:v>76.736652265440057</c:v>
                </c:pt>
                <c:pt idx="4">
                  <c:v>55.360506807185715</c:v>
                </c:pt>
                <c:pt idx="5">
                  <c:v>54.386086328531952</c:v>
                </c:pt>
                <c:pt idx="6">
                  <c:v>53.951357338368666</c:v>
                </c:pt>
                <c:pt idx="7">
                  <c:v>48.396879359966043</c:v>
                </c:pt>
              </c:numCache>
            </c:numRef>
          </c:val>
          <c:smooth val="0"/>
          <c:extLst>
            <c:ext xmlns:c16="http://schemas.microsoft.com/office/drawing/2014/chart" uri="{C3380CC4-5D6E-409C-BE32-E72D297353CC}">
              <c16:uniqueId val="{00000002-840F-4ADD-A539-9AE244959978}"/>
            </c:ext>
          </c:extLst>
        </c:ser>
        <c:dLbls>
          <c:showLegendKey val="0"/>
          <c:showVal val="0"/>
          <c:showCatName val="0"/>
          <c:showSerName val="0"/>
          <c:showPercent val="0"/>
          <c:showBubbleSize val="0"/>
        </c:dLbls>
        <c:marker val="1"/>
        <c:smooth val="0"/>
        <c:axId val="296121640"/>
        <c:axId val="296116720"/>
      </c:lineChart>
      <c:catAx>
        <c:axId val="296121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crossAx val="296116720"/>
        <c:crosses val="autoZero"/>
        <c:auto val="1"/>
        <c:lblAlgn val="ctr"/>
        <c:lblOffset val="100"/>
        <c:noMultiLvlLbl val="0"/>
      </c:catAx>
      <c:valAx>
        <c:axId val="29611672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6121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CO"/>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Proporción de personas que manifiestan SÍ haber realizado las siguientes acciones según el medio de transporte que conduce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1458333333333333E-2"/>
          <c:y val="0.32549598966940901"/>
          <c:w val="0.9770833333333333"/>
          <c:h val="0.41562239487668756"/>
        </c:manualLayout>
      </c:layout>
      <c:barChart>
        <c:barDir val="col"/>
        <c:grouping val="clustered"/>
        <c:varyColors val="0"/>
        <c:ser>
          <c:idx val="0"/>
          <c:order val="0"/>
          <c:tx>
            <c:strRef>
              <c:f>Gráficos!$B$60</c:f>
              <c:strCache>
                <c:ptCount val="1"/>
                <c:pt idx="0">
                  <c:v>Gritar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Gráficos!$C$59:$I$59</c:f>
              <c:strCache>
                <c:ptCount val="7"/>
                <c:pt idx="0">
                  <c:v>En bicicleta</c:v>
                </c:pt>
                <c:pt idx="1">
                  <c:v>En Motocicleta</c:v>
                </c:pt>
                <c:pt idx="2">
                  <c:v>En vehículo particular</c:v>
                </c:pt>
                <c:pt idx="3">
                  <c:v>Transmilenio o buses</c:v>
                </c:pt>
                <c:pt idx="4">
                  <c:v>En taxi</c:v>
                </c:pt>
                <c:pt idx="5">
                  <c:v>En Uber, Beat, Picap, Didi u otros pedido por aplicación</c:v>
                </c:pt>
                <c:pt idx="6">
                  <c:v>Camiones, tractomulas, volquetas</c:v>
                </c:pt>
              </c:strCache>
            </c:strRef>
          </c:cat>
          <c:val>
            <c:numRef>
              <c:f>Gráficos!$C$60:$I$60</c:f>
              <c:numCache>
                <c:formatCode>0%</c:formatCode>
                <c:ptCount val="7"/>
                <c:pt idx="0">
                  <c:v>0.2671632863098779</c:v>
                </c:pt>
                <c:pt idx="1">
                  <c:v>0.18841387541752608</c:v>
                </c:pt>
                <c:pt idx="2">
                  <c:v>0.13973067521246935</c:v>
                </c:pt>
                <c:pt idx="3">
                  <c:v>0.12571929775733065</c:v>
                </c:pt>
                <c:pt idx="4">
                  <c:v>0.19164393809381289</c:v>
                </c:pt>
                <c:pt idx="5">
                  <c:v>0.32254608419343228</c:v>
                </c:pt>
                <c:pt idx="6">
                  <c:v>0.10520765211256589</c:v>
                </c:pt>
              </c:numCache>
            </c:numRef>
          </c:val>
          <c:extLst>
            <c:ext xmlns:c16="http://schemas.microsoft.com/office/drawing/2014/chart" uri="{C3380CC4-5D6E-409C-BE32-E72D297353CC}">
              <c16:uniqueId val="{00000000-3215-4507-83AB-133F9E48D480}"/>
            </c:ext>
          </c:extLst>
        </c:ser>
        <c:ser>
          <c:idx val="1"/>
          <c:order val="1"/>
          <c:tx>
            <c:strRef>
              <c:f>Gráficos!$B$61</c:f>
              <c:strCache>
                <c:ptCount val="1"/>
                <c:pt idx="0">
                  <c:v>Insultar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Gráficos!$C$59:$I$59</c:f>
              <c:strCache>
                <c:ptCount val="7"/>
                <c:pt idx="0">
                  <c:v>En bicicleta</c:v>
                </c:pt>
                <c:pt idx="1">
                  <c:v>En Motocicleta</c:v>
                </c:pt>
                <c:pt idx="2">
                  <c:v>En vehículo particular</c:v>
                </c:pt>
                <c:pt idx="3">
                  <c:v>Transmilenio o buses</c:v>
                </c:pt>
                <c:pt idx="4">
                  <c:v>En taxi</c:v>
                </c:pt>
                <c:pt idx="5">
                  <c:v>En Uber, Beat, Picap, Didi u otros pedido por aplicación</c:v>
                </c:pt>
                <c:pt idx="6">
                  <c:v>Camiones, tractomulas, volquetas</c:v>
                </c:pt>
              </c:strCache>
            </c:strRef>
          </c:cat>
          <c:val>
            <c:numRef>
              <c:f>Gráficos!$C$61:$I$61</c:f>
              <c:numCache>
                <c:formatCode>0%</c:formatCode>
                <c:ptCount val="7"/>
                <c:pt idx="0">
                  <c:v>0.18707403068021169</c:v>
                </c:pt>
                <c:pt idx="1">
                  <c:v>0.30831839361790953</c:v>
                </c:pt>
                <c:pt idx="2">
                  <c:v>0.15905210138040041</c:v>
                </c:pt>
                <c:pt idx="3">
                  <c:v>8.1875714006298728E-2</c:v>
                </c:pt>
                <c:pt idx="4">
                  <c:v>0.12780239147034833</c:v>
                </c:pt>
                <c:pt idx="5">
                  <c:v>0.31586553971117109</c:v>
                </c:pt>
                <c:pt idx="6">
                  <c:v>6.8995258620056177E-2</c:v>
                </c:pt>
              </c:numCache>
            </c:numRef>
          </c:val>
          <c:extLst>
            <c:ext xmlns:c16="http://schemas.microsoft.com/office/drawing/2014/chart" uri="{C3380CC4-5D6E-409C-BE32-E72D297353CC}">
              <c16:uniqueId val="{00000001-3215-4507-83AB-133F9E48D480}"/>
            </c:ext>
          </c:extLst>
        </c:ser>
        <c:ser>
          <c:idx val="2"/>
          <c:order val="2"/>
          <c:tx>
            <c:strRef>
              <c:f>Gráficos!$B$62</c:f>
              <c:strCache>
                <c:ptCount val="1"/>
                <c:pt idx="0">
                  <c:v>Hacer gestos obscenos con las manos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Gráficos!$C$59:$I$59</c:f>
              <c:strCache>
                <c:ptCount val="7"/>
                <c:pt idx="0">
                  <c:v>En bicicleta</c:v>
                </c:pt>
                <c:pt idx="1">
                  <c:v>En Motocicleta</c:v>
                </c:pt>
                <c:pt idx="2">
                  <c:v>En vehículo particular</c:v>
                </c:pt>
                <c:pt idx="3">
                  <c:v>Transmilenio o buses</c:v>
                </c:pt>
                <c:pt idx="4">
                  <c:v>En taxi</c:v>
                </c:pt>
                <c:pt idx="5">
                  <c:v>En Uber, Beat, Picap, Didi u otros pedido por aplicación</c:v>
                </c:pt>
                <c:pt idx="6">
                  <c:v>Camiones, tractomulas, volquetas</c:v>
                </c:pt>
              </c:strCache>
            </c:strRef>
          </c:cat>
          <c:val>
            <c:numRef>
              <c:f>Gráficos!$C$62:$I$62</c:f>
              <c:numCache>
                <c:formatCode>0%</c:formatCode>
                <c:ptCount val="7"/>
                <c:pt idx="0">
                  <c:v>0.12988406276281977</c:v>
                </c:pt>
                <c:pt idx="1">
                  <c:v>0.22556481999357431</c:v>
                </c:pt>
                <c:pt idx="2">
                  <c:v>0.11540862373141608</c:v>
                </c:pt>
                <c:pt idx="3">
                  <c:v>9.9069713326004158E-2</c:v>
                </c:pt>
                <c:pt idx="4">
                  <c:v>7.4897686542442124E-2</c:v>
                </c:pt>
                <c:pt idx="5">
                  <c:v>0.32453355982430693</c:v>
                </c:pt>
                <c:pt idx="6">
                  <c:v>5.8945096744140696E-2</c:v>
                </c:pt>
              </c:numCache>
            </c:numRef>
          </c:val>
          <c:extLst>
            <c:ext xmlns:c16="http://schemas.microsoft.com/office/drawing/2014/chart" uri="{C3380CC4-5D6E-409C-BE32-E72D297353CC}">
              <c16:uniqueId val="{00000002-3215-4507-83AB-133F9E48D480}"/>
            </c:ext>
          </c:extLst>
        </c:ser>
        <c:ser>
          <c:idx val="3"/>
          <c:order val="3"/>
          <c:tx>
            <c:strRef>
              <c:f>Gráficos!$B$63</c:f>
              <c:strCache>
                <c:ptCount val="1"/>
                <c:pt idx="0">
                  <c:v>Violencia física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Gráficos!$C$59:$I$59</c:f>
              <c:strCache>
                <c:ptCount val="7"/>
                <c:pt idx="0">
                  <c:v>En bicicleta</c:v>
                </c:pt>
                <c:pt idx="1">
                  <c:v>En Motocicleta</c:v>
                </c:pt>
                <c:pt idx="2">
                  <c:v>En vehículo particular</c:v>
                </c:pt>
                <c:pt idx="3">
                  <c:v>Transmilenio o buses</c:v>
                </c:pt>
                <c:pt idx="4">
                  <c:v>En taxi</c:v>
                </c:pt>
                <c:pt idx="5">
                  <c:v>En Uber, Beat, Picap, Didi u otros pedido por aplicación</c:v>
                </c:pt>
                <c:pt idx="6">
                  <c:v>Camiones, tractomulas, volquetas</c:v>
                </c:pt>
              </c:strCache>
            </c:strRef>
          </c:cat>
          <c:val>
            <c:numRef>
              <c:f>Gráficos!$C$63:$I$63</c:f>
              <c:numCache>
                <c:formatCode>0%</c:formatCode>
                <c:ptCount val="7"/>
                <c:pt idx="0">
                  <c:v>2.2104063847194527E-2</c:v>
                </c:pt>
                <c:pt idx="1">
                  <c:v>5.836457383254496E-2</c:v>
                </c:pt>
                <c:pt idx="2">
                  <c:v>2.2995217137990038E-2</c:v>
                </c:pt>
                <c:pt idx="3">
                  <c:v>0</c:v>
                </c:pt>
                <c:pt idx="4">
                  <c:v>9.2626956389964266E-3</c:v>
                </c:pt>
                <c:pt idx="5">
                  <c:v>1.1236608823495911E-2</c:v>
                </c:pt>
                <c:pt idx="6">
                  <c:v>0</c:v>
                </c:pt>
              </c:numCache>
            </c:numRef>
          </c:val>
          <c:extLst>
            <c:ext xmlns:c16="http://schemas.microsoft.com/office/drawing/2014/chart" uri="{C3380CC4-5D6E-409C-BE32-E72D297353CC}">
              <c16:uniqueId val="{00000003-3215-4507-83AB-133F9E48D480}"/>
            </c:ext>
          </c:extLst>
        </c:ser>
        <c:dLbls>
          <c:showLegendKey val="0"/>
          <c:showVal val="0"/>
          <c:showCatName val="0"/>
          <c:showSerName val="0"/>
          <c:showPercent val="0"/>
          <c:showBubbleSize val="0"/>
        </c:dLbls>
        <c:gapWidth val="100"/>
        <c:overlap val="-27"/>
        <c:axId val="900267816"/>
        <c:axId val="900261584"/>
      </c:barChart>
      <c:catAx>
        <c:axId val="900267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crossAx val="900261584"/>
        <c:crosses val="autoZero"/>
        <c:auto val="1"/>
        <c:lblAlgn val="ctr"/>
        <c:lblOffset val="100"/>
        <c:noMultiLvlLbl val="0"/>
      </c:catAx>
      <c:valAx>
        <c:axId val="900261584"/>
        <c:scaling>
          <c:orientation val="minMax"/>
        </c:scaling>
        <c:delete val="1"/>
        <c:axPos val="l"/>
        <c:numFmt formatCode="0%" sourceLinked="1"/>
        <c:majorTickMark val="none"/>
        <c:minorTickMark val="none"/>
        <c:tickLblPos val="nextTo"/>
        <c:crossAx val="900267816"/>
        <c:crosses val="autoZero"/>
        <c:crossBetween val="between"/>
      </c:valAx>
      <c:spPr>
        <a:noFill/>
        <a:ln>
          <a:noFill/>
        </a:ln>
        <a:effectLst/>
      </c:spPr>
    </c:plotArea>
    <c:legend>
      <c:legendPos val="t"/>
      <c:layout>
        <c:manualLayout>
          <c:xMode val="edge"/>
          <c:yMode val="edge"/>
          <c:x val="0.18357217847769028"/>
          <c:y val="0.20712821959904434"/>
          <c:w val="0.63285564304461939"/>
          <c:h val="6.92011084221674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CO"/>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Proporción de personas que manifiestan SÍ haber realizado las siguientes acciones según el medio de transporte que conduce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1458333333333333E-2"/>
          <c:y val="0.32563860808983558"/>
          <c:w val="0.9770833333333333"/>
          <c:h val="0.43165987089718272"/>
        </c:manualLayout>
      </c:layout>
      <c:barChart>
        <c:barDir val="col"/>
        <c:grouping val="clustered"/>
        <c:varyColors val="0"/>
        <c:ser>
          <c:idx val="0"/>
          <c:order val="0"/>
          <c:tx>
            <c:strRef>
              <c:f>Gráficos!$B$64</c:f>
              <c:strCache>
                <c:ptCount val="1"/>
                <c:pt idx="0">
                  <c:v>"Hacer luces"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Gráficos!$C$59:$I$59</c:f>
              <c:strCache>
                <c:ptCount val="7"/>
                <c:pt idx="0">
                  <c:v>En bicicleta</c:v>
                </c:pt>
                <c:pt idx="1">
                  <c:v>En Motocicleta</c:v>
                </c:pt>
                <c:pt idx="2">
                  <c:v>En vehículo particular</c:v>
                </c:pt>
                <c:pt idx="3">
                  <c:v>Transmilenio o buses</c:v>
                </c:pt>
                <c:pt idx="4">
                  <c:v>En taxi</c:v>
                </c:pt>
                <c:pt idx="5">
                  <c:v>En Uber, Beat, Picap, Didi u otros pedido por aplicación</c:v>
                </c:pt>
                <c:pt idx="6">
                  <c:v>Camiones, tractomulas, volquetas</c:v>
                </c:pt>
              </c:strCache>
            </c:strRef>
          </c:cat>
          <c:val>
            <c:numRef>
              <c:f>Gráficos!$C$64:$I$64</c:f>
              <c:numCache>
                <c:formatCode>0%</c:formatCode>
                <c:ptCount val="7"/>
                <c:pt idx="0">
                  <c:v>0.15666748114891857</c:v>
                </c:pt>
                <c:pt idx="1">
                  <c:v>0.48909376694979068</c:v>
                </c:pt>
                <c:pt idx="2">
                  <c:v>0.5475390408010814</c:v>
                </c:pt>
                <c:pt idx="3">
                  <c:v>0.53621912712138686</c:v>
                </c:pt>
                <c:pt idx="4">
                  <c:v>0.52614881274472747</c:v>
                </c:pt>
                <c:pt idx="5">
                  <c:v>0.5006789066398184</c:v>
                </c:pt>
                <c:pt idx="6">
                  <c:v>0.21500008926453623</c:v>
                </c:pt>
              </c:numCache>
            </c:numRef>
          </c:val>
          <c:extLst>
            <c:ext xmlns:c16="http://schemas.microsoft.com/office/drawing/2014/chart" uri="{C3380CC4-5D6E-409C-BE32-E72D297353CC}">
              <c16:uniqueId val="{00000000-E6F7-4516-A951-CCC4EA90E339}"/>
            </c:ext>
          </c:extLst>
        </c:ser>
        <c:ser>
          <c:idx val="1"/>
          <c:order val="1"/>
          <c:tx>
            <c:strRef>
              <c:f>Gráficos!$B$65</c:f>
              <c:strCache>
                <c:ptCount val="1"/>
                <c:pt idx="0">
                  <c:v>Pegarse al carro de adelante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Gráficos!$C$59:$I$59</c:f>
              <c:strCache>
                <c:ptCount val="7"/>
                <c:pt idx="0">
                  <c:v>En bicicleta</c:v>
                </c:pt>
                <c:pt idx="1">
                  <c:v>En Motocicleta</c:v>
                </c:pt>
                <c:pt idx="2">
                  <c:v>En vehículo particular</c:v>
                </c:pt>
                <c:pt idx="3">
                  <c:v>Transmilenio o buses</c:v>
                </c:pt>
                <c:pt idx="4">
                  <c:v>En taxi</c:v>
                </c:pt>
                <c:pt idx="5">
                  <c:v>En Uber, Beat, Picap, Didi u otros pedido por aplicación</c:v>
                </c:pt>
                <c:pt idx="6">
                  <c:v>Camiones, tractomulas, volquetas</c:v>
                </c:pt>
              </c:strCache>
            </c:strRef>
          </c:cat>
          <c:val>
            <c:numRef>
              <c:f>Gráficos!$C$65:$I$65</c:f>
              <c:numCache>
                <c:formatCode>0%</c:formatCode>
                <c:ptCount val="7"/>
                <c:pt idx="0">
                  <c:v>3.7711381950580443E-2</c:v>
                </c:pt>
                <c:pt idx="1">
                  <c:v>7.5529762347448098E-2</c:v>
                </c:pt>
                <c:pt idx="2">
                  <c:v>3.4058101704472141E-2</c:v>
                </c:pt>
                <c:pt idx="3">
                  <c:v>3.3624320595947041E-2</c:v>
                </c:pt>
                <c:pt idx="4">
                  <c:v>0.19332287538928558</c:v>
                </c:pt>
                <c:pt idx="5">
                  <c:v>6.392033051814297E-2</c:v>
                </c:pt>
                <c:pt idx="6">
                  <c:v>5.2488788757451416E-2</c:v>
                </c:pt>
              </c:numCache>
            </c:numRef>
          </c:val>
          <c:extLst>
            <c:ext xmlns:c16="http://schemas.microsoft.com/office/drawing/2014/chart" uri="{C3380CC4-5D6E-409C-BE32-E72D297353CC}">
              <c16:uniqueId val="{00000001-E6F7-4516-A951-CCC4EA90E339}"/>
            </c:ext>
          </c:extLst>
        </c:ser>
        <c:ser>
          <c:idx val="2"/>
          <c:order val="2"/>
          <c:tx>
            <c:strRef>
              <c:f>Gráficos!$B$66</c:f>
              <c:strCache>
                <c:ptCount val="1"/>
                <c:pt idx="0">
                  <c:v>Pegarse al pito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Gráficos!$C$59:$I$59</c:f>
              <c:strCache>
                <c:ptCount val="7"/>
                <c:pt idx="0">
                  <c:v>En bicicleta</c:v>
                </c:pt>
                <c:pt idx="1">
                  <c:v>En Motocicleta</c:v>
                </c:pt>
                <c:pt idx="2">
                  <c:v>En vehículo particular</c:v>
                </c:pt>
                <c:pt idx="3">
                  <c:v>Transmilenio o buses</c:v>
                </c:pt>
                <c:pt idx="4">
                  <c:v>En taxi</c:v>
                </c:pt>
                <c:pt idx="5">
                  <c:v>En Uber, Beat, Picap, Didi u otros pedido por aplicación</c:v>
                </c:pt>
                <c:pt idx="6">
                  <c:v>Camiones, tractomulas, volquetas</c:v>
                </c:pt>
              </c:strCache>
            </c:strRef>
          </c:cat>
          <c:val>
            <c:numRef>
              <c:f>Gráficos!$C$66:$I$66</c:f>
              <c:numCache>
                <c:formatCode>0%</c:formatCode>
                <c:ptCount val="7"/>
                <c:pt idx="0">
                  <c:v>6.2184697667280381E-2</c:v>
                </c:pt>
                <c:pt idx="1">
                  <c:v>0.36858263098012722</c:v>
                </c:pt>
                <c:pt idx="2">
                  <c:v>0.36341935014066729</c:v>
                </c:pt>
                <c:pt idx="3">
                  <c:v>0.21395094054479816</c:v>
                </c:pt>
                <c:pt idx="4">
                  <c:v>0.30587682567204783</c:v>
                </c:pt>
                <c:pt idx="5">
                  <c:v>0.4213132356859744</c:v>
                </c:pt>
                <c:pt idx="6">
                  <c:v>0.42596826396944415</c:v>
                </c:pt>
              </c:numCache>
            </c:numRef>
          </c:val>
          <c:extLst>
            <c:ext xmlns:c16="http://schemas.microsoft.com/office/drawing/2014/chart" uri="{C3380CC4-5D6E-409C-BE32-E72D297353CC}">
              <c16:uniqueId val="{00000002-E6F7-4516-A951-CCC4EA90E339}"/>
            </c:ext>
          </c:extLst>
        </c:ser>
        <c:ser>
          <c:idx val="3"/>
          <c:order val="3"/>
          <c:tx>
            <c:strRef>
              <c:f>Gráficos!$B$67</c:f>
              <c:strCache>
                <c:ptCount val="1"/>
                <c:pt idx="0">
                  <c:v>Hacer el gesto del pulgar abajo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Gráficos!$C$59:$I$59</c:f>
              <c:strCache>
                <c:ptCount val="7"/>
                <c:pt idx="0">
                  <c:v>En bicicleta</c:v>
                </c:pt>
                <c:pt idx="1">
                  <c:v>En Motocicleta</c:v>
                </c:pt>
                <c:pt idx="2">
                  <c:v>En vehículo particular</c:v>
                </c:pt>
                <c:pt idx="3">
                  <c:v>Transmilenio o buses</c:v>
                </c:pt>
                <c:pt idx="4">
                  <c:v>En taxi</c:v>
                </c:pt>
                <c:pt idx="5">
                  <c:v>En Uber, Beat, Picap, Didi u otros pedido por aplicación</c:v>
                </c:pt>
                <c:pt idx="6">
                  <c:v>Camiones, tractomulas, volquetas</c:v>
                </c:pt>
              </c:strCache>
            </c:strRef>
          </c:cat>
          <c:val>
            <c:numRef>
              <c:f>Gráficos!$C$67:$I$67</c:f>
              <c:numCache>
                <c:formatCode>0%</c:formatCode>
                <c:ptCount val="7"/>
                <c:pt idx="0">
                  <c:v>0.1315302978031547</c:v>
                </c:pt>
                <c:pt idx="1">
                  <c:v>0.13040382706136527</c:v>
                </c:pt>
                <c:pt idx="2">
                  <c:v>0.12498973956826308</c:v>
                </c:pt>
                <c:pt idx="3">
                  <c:v>0.11994495761784335</c:v>
                </c:pt>
                <c:pt idx="4">
                  <c:v>0.102536428889868</c:v>
                </c:pt>
                <c:pt idx="5">
                  <c:v>0.25776907136673521</c:v>
                </c:pt>
                <c:pt idx="6">
                  <c:v>0.16415274885670658</c:v>
                </c:pt>
              </c:numCache>
            </c:numRef>
          </c:val>
          <c:extLst>
            <c:ext xmlns:c16="http://schemas.microsoft.com/office/drawing/2014/chart" uri="{C3380CC4-5D6E-409C-BE32-E72D297353CC}">
              <c16:uniqueId val="{00000003-E6F7-4516-A951-CCC4EA90E339}"/>
            </c:ext>
          </c:extLst>
        </c:ser>
        <c:dLbls>
          <c:showLegendKey val="0"/>
          <c:showVal val="0"/>
          <c:showCatName val="0"/>
          <c:showSerName val="0"/>
          <c:showPercent val="0"/>
          <c:showBubbleSize val="0"/>
        </c:dLbls>
        <c:gapWidth val="100"/>
        <c:overlap val="-27"/>
        <c:axId val="900267816"/>
        <c:axId val="900261584"/>
      </c:barChart>
      <c:catAx>
        <c:axId val="900267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crossAx val="900261584"/>
        <c:crosses val="autoZero"/>
        <c:auto val="1"/>
        <c:lblAlgn val="ctr"/>
        <c:lblOffset val="100"/>
        <c:noMultiLvlLbl val="0"/>
      </c:catAx>
      <c:valAx>
        <c:axId val="900261584"/>
        <c:scaling>
          <c:orientation val="minMax"/>
        </c:scaling>
        <c:delete val="1"/>
        <c:axPos val="l"/>
        <c:numFmt formatCode="0%" sourceLinked="1"/>
        <c:majorTickMark val="none"/>
        <c:minorTickMark val="none"/>
        <c:tickLblPos val="nextTo"/>
        <c:crossAx val="900267816"/>
        <c:crosses val="autoZero"/>
        <c:crossBetween val="between"/>
      </c:valAx>
      <c:spPr>
        <a:noFill/>
        <a:ln>
          <a:noFill/>
        </a:ln>
        <a:effectLst/>
      </c:spPr>
    </c:plotArea>
    <c:legend>
      <c:legendPos val="t"/>
      <c:layout>
        <c:manualLayout>
          <c:xMode val="edge"/>
          <c:yMode val="edge"/>
          <c:x val="9.3268618766404202E-2"/>
          <c:y val="0.19418271109463975"/>
          <c:w val="0.81346276246719162"/>
          <c:h val="6.487604088995209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dirty="0"/>
              <a:t>Proporción de personas que manifiestan SÍ haber realizado las siguientes acciones según el medio de transporte que conduce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1458333333333333E-2"/>
          <c:y val="0.31579537643576799"/>
          <c:w val="0.9770833333333333"/>
          <c:h val="0.43920623867918401"/>
        </c:manualLayout>
      </c:layout>
      <c:barChart>
        <c:barDir val="col"/>
        <c:grouping val="clustered"/>
        <c:varyColors val="0"/>
        <c:ser>
          <c:idx val="0"/>
          <c:order val="0"/>
          <c:tx>
            <c:strRef>
              <c:f>Gráficos!$B$68</c:f>
              <c:strCache>
                <c:ptCount val="1"/>
                <c:pt idx="0">
                  <c:v>Bajarse del carro y salir a discutir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Gráficos!$C$59:$J$59</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Gráficos!$C$68:$J$68</c:f>
              <c:numCache>
                <c:formatCode>0%</c:formatCode>
                <c:ptCount val="8"/>
                <c:pt idx="0">
                  <c:v>3.8779261318473916E-2</c:v>
                </c:pt>
                <c:pt idx="1">
                  <c:v>0.10246942576896879</c:v>
                </c:pt>
                <c:pt idx="2">
                  <c:v>3.3711442203278867E-2</c:v>
                </c:pt>
                <c:pt idx="3">
                  <c:v>0</c:v>
                </c:pt>
                <c:pt idx="4">
                  <c:v>3.7964710962666015E-2</c:v>
                </c:pt>
                <c:pt idx="5">
                  <c:v>8.6101887581775352E-2</c:v>
                </c:pt>
                <c:pt idx="6">
                  <c:v>7.0700962097091036E-2</c:v>
                </c:pt>
                <c:pt idx="7">
                  <c:v>0</c:v>
                </c:pt>
              </c:numCache>
            </c:numRef>
          </c:val>
          <c:extLst>
            <c:ext xmlns:c16="http://schemas.microsoft.com/office/drawing/2014/chart" uri="{C3380CC4-5D6E-409C-BE32-E72D297353CC}">
              <c16:uniqueId val="{00000000-DD88-4E25-8409-0592FF3EC42B}"/>
            </c:ext>
          </c:extLst>
        </c:ser>
        <c:ser>
          <c:idx val="1"/>
          <c:order val="1"/>
          <c:tx>
            <c:strRef>
              <c:f>Gráficos!$B$69</c:f>
              <c:strCache>
                <c:ptCount val="1"/>
                <c:pt idx="0">
                  <c:v>Adelantarse y cerrarlo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Gráficos!$C$59:$J$59</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Gráficos!$C$69:$J$69</c:f>
              <c:numCache>
                <c:formatCode>0%</c:formatCode>
                <c:ptCount val="8"/>
                <c:pt idx="0">
                  <c:v>5.393205041319496E-2</c:v>
                </c:pt>
                <c:pt idx="1">
                  <c:v>0.13490711293537938</c:v>
                </c:pt>
                <c:pt idx="2">
                  <c:v>5.2825573695130773E-2</c:v>
                </c:pt>
                <c:pt idx="3">
                  <c:v>0.24726390675424181</c:v>
                </c:pt>
                <c:pt idx="4">
                  <c:v>0.1067815492992342</c:v>
                </c:pt>
                <c:pt idx="5">
                  <c:v>7.6612869222289631E-2</c:v>
                </c:pt>
                <c:pt idx="6">
                  <c:v>0.13572416438583962</c:v>
                </c:pt>
                <c:pt idx="7">
                  <c:v>0.16415274885670658</c:v>
                </c:pt>
              </c:numCache>
            </c:numRef>
          </c:val>
          <c:extLst>
            <c:ext xmlns:c16="http://schemas.microsoft.com/office/drawing/2014/chart" uri="{C3380CC4-5D6E-409C-BE32-E72D297353CC}">
              <c16:uniqueId val="{00000001-DD88-4E25-8409-0592FF3EC42B}"/>
            </c:ext>
          </c:extLst>
        </c:ser>
        <c:ser>
          <c:idx val="2"/>
          <c:order val="2"/>
          <c:tx>
            <c:strRef>
              <c:f>Gráficos!$B$70</c:f>
              <c:strCache>
                <c:ptCount val="1"/>
                <c:pt idx="0">
                  <c:v>Ninguna de las anteriores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Gráficos!$C$59:$J$59</c:f>
              <c:strCache>
                <c:ptCount val="8"/>
                <c:pt idx="0">
                  <c:v>En bicicleta</c:v>
                </c:pt>
                <c:pt idx="1">
                  <c:v>En Motocicleta</c:v>
                </c:pt>
                <c:pt idx="2">
                  <c:v>En vehículo particular</c:v>
                </c:pt>
                <c:pt idx="3">
                  <c:v>En patineta</c:v>
                </c:pt>
                <c:pt idx="4">
                  <c:v>Transmilenio o buses</c:v>
                </c:pt>
                <c:pt idx="5">
                  <c:v>En taxi</c:v>
                </c:pt>
                <c:pt idx="6">
                  <c:v>En Uber, Beat, Picap, Didi u otros pedido por aplicación</c:v>
                </c:pt>
                <c:pt idx="7">
                  <c:v>Camiones, tractomulas, volquetas</c:v>
                </c:pt>
              </c:strCache>
            </c:strRef>
          </c:cat>
          <c:val>
            <c:numRef>
              <c:f>Gráficos!$C$70:$J$70</c:f>
              <c:numCache>
                <c:formatCode>0%</c:formatCode>
                <c:ptCount val="8"/>
                <c:pt idx="0">
                  <c:v>0.40709380850190952</c:v>
                </c:pt>
                <c:pt idx="1">
                  <c:v>0.19684034957960306</c:v>
                </c:pt>
                <c:pt idx="2">
                  <c:v>0.23757549781322915</c:v>
                </c:pt>
                <c:pt idx="3">
                  <c:v>0.11606676075341488</c:v>
                </c:pt>
                <c:pt idx="4">
                  <c:v>0.3414040734147708</c:v>
                </c:pt>
                <c:pt idx="5">
                  <c:v>0.31995443371927862</c:v>
                </c:pt>
                <c:pt idx="6">
                  <c:v>0.23764889118338461</c:v>
                </c:pt>
                <c:pt idx="7">
                  <c:v>0.54365593429187586</c:v>
                </c:pt>
              </c:numCache>
            </c:numRef>
          </c:val>
          <c:extLst>
            <c:ext xmlns:c16="http://schemas.microsoft.com/office/drawing/2014/chart" uri="{C3380CC4-5D6E-409C-BE32-E72D297353CC}">
              <c16:uniqueId val="{00000002-DD88-4E25-8409-0592FF3EC42B}"/>
            </c:ext>
          </c:extLst>
        </c:ser>
        <c:dLbls>
          <c:showLegendKey val="0"/>
          <c:showVal val="0"/>
          <c:showCatName val="0"/>
          <c:showSerName val="0"/>
          <c:showPercent val="0"/>
          <c:showBubbleSize val="0"/>
        </c:dLbls>
        <c:gapWidth val="100"/>
        <c:overlap val="-27"/>
        <c:axId val="900267816"/>
        <c:axId val="900261584"/>
      </c:barChart>
      <c:catAx>
        <c:axId val="900267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crossAx val="900261584"/>
        <c:crosses val="autoZero"/>
        <c:auto val="1"/>
        <c:lblAlgn val="ctr"/>
        <c:lblOffset val="100"/>
        <c:noMultiLvlLbl val="0"/>
      </c:catAx>
      <c:valAx>
        <c:axId val="900261584"/>
        <c:scaling>
          <c:orientation val="minMax"/>
        </c:scaling>
        <c:delete val="1"/>
        <c:axPos val="l"/>
        <c:numFmt formatCode="0%" sourceLinked="1"/>
        <c:majorTickMark val="none"/>
        <c:minorTickMark val="none"/>
        <c:tickLblPos val="nextTo"/>
        <c:crossAx val="900267816"/>
        <c:crosses val="autoZero"/>
        <c:crossBetween val="between"/>
      </c:valAx>
      <c:spPr>
        <a:noFill/>
        <a:ln>
          <a:noFill/>
        </a:ln>
        <a:effectLst/>
      </c:spPr>
    </c:plotArea>
    <c:legend>
      <c:legendPos val="t"/>
      <c:layout>
        <c:manualLayout>
          <c:xMode val="edge"/>
          <c:yMode val="edge"/>
          <c:x val="0.13999220800524934"/>
          <c:y val="0.21726739785426555"/>
          <c:w val="0.72001550196850395"/>
          <c:h val="7.258858684065366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CO"/>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CO" b="1" dirty="0"/>
              <a:t>Qué tanto estrés les causa conducir para las </a:t>
            </a:r>
            <a:r>
              <a:rPr lang="es-CO" sz="1920" b="1" i="0" u="none" strike="noStrike" baseline="0" dirty="0">
                <a:effectLst/>
              </a:rPr>
              <a:t>personas que manifiestan SÍ haber realizado las siguientes acciones </a:t>
            </a:r>
            <a:r>
              <a:rPr lang="es-CO" b="1" dirty="0"/>
              <a: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'Resultados por actor vial'!$C$450</c:f>
              <c:strCache>
                <c:ptCount val="1"/>
                <c:pt idx="0">
                  <c:v>Nada de estrés</c:v>
                </c:pt>
              </c:strCache>
            </c:strRef>
          </c:tx>
          <c:spPr>
            <a:solidFill>
              <a:schemeClr val="accent3">
                <a:lumMod val="60000"/>
                <a:lumOff val="40000"/>
              </a:schemeClr>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BDFC-4C6B-B433-DCE233C056E2}"/>
                </c:ext>
              </c:extLst>
            </c:dLbl>
            <c:dLbl>
              <c:idx val="8"/>
              <c:delete val="1"/>
              <c:extLst>
                <c:ext xmlns:c15="http://schemas.microsoft.com/office/drawing/2012/chart" uri="{CE6537A1-D6FC-4f65-9D91-7224C49458BB}"/>
                <c:ext xmlns:c16="http://schemas.microsoft.com/office/drawing/2014/chart" uri="{C3380CC4-5D6E-409C-BE32-E72D297353CC}">
                  <c16:uniqueId val="{00000006-BDFC-4C6B-B433-DCE233C056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 por actor vial'!$B$451:$B$460</c:f>
              <c:strCache>
                <c:ptCount val="10"/>
                <c:pt idx="0">
                  <c:v>Gritar</c:v>
                </c:pt>
                <c:pt idx="1">
                  <c:v>"Hacer luces"</c:v>
                </c:pt>
                <c:pt idx="2">
                  <c:v>Insultar</c:v>
                </c:pt>
                <c:pt idx="3">
                  <c:v>Pegarse al pito</c:v>
                </c:pt>
                <c:pt idx="4">
                  <c:v>Hacer el gesto del pulgar abajo</c:v>
                </c:pt>
                <c:pt idx="5">
                  <c:v>Hacer gestos obscenos con las manos</c:v>
                </c:pt>
                <c:pt idx="6">
                  <c:v>Pegarse al carro de adelante</c:v>
                </c:pt>
                <c:pt idx="7">
                  <c:v>Bajarse del carro y salir a discutir</c:v>
                </c:pt>
                <c:pt idx="8">
                  <c:v>Violencia física</c:v>
                </c:pt>
                <c:pt idx="9">
                  <c:v>Adelantarse y cerrarlo</c:v>
                </c:pt>
              </c:strCache>
            </c:strRef>
          </c:cat>
          <c:val>
            <c:numRef>
              <c:f>'Resultados por actor vial'!$C$451:$C$460</c:f>
              <c:numCache>
                <c:formatCode>0%</c:formatCode>
                <c:ptCount val="10"/>
                <c:pt idx="0">
                  <c:v>6.1047020699301555E-2</c:v>
                </c:pt>
                <c:pt idx="1">
                  <c:v>0.18915068411844993</c:v>
                </c:pt>
                <c:pt idx="2">
                  <c:v>0.14723338496482744</c:v>
                </c:pt>
                <c:pt idx="3">
                  <c:v>0.12724578227838701</c:v>
                </c:pt>
                <c:pt idx="4">
                  <c:v>0.15717313939308475</c:v>
                </c:pt>
                <c:pt idx="5">
                  <c:v>0.1094577272082109</c:v>
                </c:pt>
                <c:pt idx="6">
                  <c:v>0.15429470770258988</c:v>
                </c:pt>
                <c:pt idx="7">
                  <c:v>0</c:v>
                </c:pt>
                <c:pt idx="8">
                  <c:v>0</c:v>
                </c:pt>
                <c:pt idx="9">
                  <c:v>0.17558665245646701</c:v>
                </c:pt>
              </c:numCache>
            </c:numRef>
          </c:val>
          <c:extLst>
            <c:ext xmlns:c16="http://schemas.microsoft.com/office/drawing/2014/chart" uri="{C3380CC4-5D6E-409C-BE32-E72D297353CC}">
              <c16:uniqueId val="{00000000-BDFC-4C6B-B433-DCE233C056E2}"/>
            </c:ext>
          </c:extLst>
        </c:ser>
        <c:ser>
          <c:idx val="1"/>
          <c:order val="1"/>
          <c:tx>
            <c:strRef>
              <c:f>'Resultados por actor vial'!$D$450</c:f>
              <c:strCache>
                <c:ptCount val="1"/>
                <c:pt idx="0">
                  <c:v>Poco estrés</c:v>
                </c:pt>
              </c:strCache>
            </c:strRef>
          </c:tx>
          <c:spPr>
            <a:solidFill>
              <a:srgbClr val="00B0F0"/>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5-BDFC-4C6B-B433-DCE233C056E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 por actor vial'!$B$451:$B$460</c:f>
              <c:strCache>
                <c:ptCount val="10"/>
                <c:pt idx="0">
                  <c:v>Gritar</c:v>
                </c:pt>
                <c:pt idx="1">
                  <c:v>"Hacer luces"</c:v>
                </c:pt>
                <c:pt idx="2">
                  <c:v>Insultar</c:v>
                </c:pt>
                <c:pt idx="3">
                  <c:v>Pegarse al pito</c:v>
                </c:pt>
                <c:pt idx="4">
                  <c:v>Hacer el gesto del pulgar abajo</c:v>
                </c:pt>
                <c:pt idx="5">
                  <c:v>Hacer gestos obscenos con las manos</c:v>
                </c:pt>
                <c:pt idx="6">
                  <c:v>Pegarse al carro de adelante</c:v>
                </c:pt>
                <c:pt idx="7">
                  <c:v>Bajarse del carro y salir a discutir</c:v>
                </c:pt>
                <c:pt idx="8">
                  <c:v>Violencia física</c:v>
                </c:pt>
                <c:pt idx="9">
                  <c:v>Adelantarse y cerrarlo</c:v>
                </c:pt>
              </c:strCache>
            </c:strRef>
          </c:cat>
          <c:val>
            <c:numRef>
              <c:f>'Resultados por actor vial'!$D$451:$D$460</c:f>
              <c:numCache>
                <c:formatCode>0%</c:formatCode>
                <c:ptCount val="10"/>
                <c:pt idx="0">
                  <c:v>0.10891868817643476</c:v>
                </c:pt>
                <c:pt idx="1">
                  <c:v>7.2712712433753324E-2</c:v>
                </c:pt>
                <c:pt idx="2">
                  <c:v>0.12008794655802929</c:v>
                </c:pt>
                <c:pt idx="3">
                  <c:v>0.10441850447951871</c:v>
                </c:pt>
                <c:pt idx="4">
                  <c:v>6.7491882645929202E-2</c:v>
                </c:pt>
                <c:pt idx="5">
                  <c:v>9.2438154175226328E-2</c:v>
                </c:pt>
                <c:pt idx="6">
                  <c:v>4.3776795961948972E-2</c:v>
                </c:pt>
                <c:pt idx="7">
                  <c:v>6.6733654263117725E-2</c:v>
                </c:pt>
                <c:pt idx="8">
                  <c:v>0</c:v>
                </c:pt>
                <c:pt idx="9">
                  <c:v>3.5022430044356227E-2</c:v>
                </c:pt>
              </c:numCache>
            </c:numRef>
          </c:val>
          <c:extLst>
            <c:ext xmlns:c16="http://schemas.microsoft.com/office/drawing/2014/chart" uri="{C3380CC4-5D6E-409C-BE32-E72D297353CC}">
              <c16:uniqueId val="{00000001-BDFC-4C6B-B433-DCE233C056E2}"/>
            </c:ext>
          </c:extLst>
        </c:ser>
        <c:ser>
          <c:idx val="2"/>
          <c:order val="2"/>
          <c:tx>
            <c:strRef>
              <c:f>'Resultados por actor vial'!$E$450</c:f>
              <c:strCache>
                <c:ptCount val="1"/>
                <c:pt idx="0">
                  <c:v>Algo de estrés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 por actor vial'!$B$451:$B$460</c:f>
              <c:strCache>
                <c:ptCount val="10"/>
                <c:pt idx="0">
                  <c:v>Gritar</c:v>
                </c:pt>
                <c:pt idx="1">
                  <c:v>"Hacer luces"</c:v>
                </c:pt>
                <c:pt idx="2">
                  <c:v>Insultar</c:v>
                </c:pt>
                <c:pt idx="3">
                  <c:v>Pegarse al pito</c:v>
                </c:pt>
                <c:pt idx="4">
                  <c:v>Hacer el gesto del pulgar abajo</c:v>
                </c:pt>
                <c:pt idx="5">
                  <c:v>Hacer gestos obscenos con las manos</c:v>
                </c:pt>
                <c:pt idx="6">
                  <c:v>Pegarse al carro de adelante</c:v>
                </c:pt>
                <c:pt idx="7">
                  <c:v>Bajarse del carro y salir a discutir</c:v>
                </c:pt>
                <c:pt idx="8">
                  <c:v>Violencia física</c:v>
                </c:pt>
                <c:pt idx="9">
                  <c:v>Adelantarse y cerrarlo</c:v>
                </c:pt>
              </c:strCache>
            </c:strRef>
          </c:cat>
          <c:val>
            <c:numRef>
              <c:f>'Resultados por actor vial'!$E$451:$E$460</c:f>
              <c:numCache>
                <c:formatCode>0%</c:formatCode>
                <c:ptCount val="10"/>
                <c:pt idx="0">
                  <c:v>0.27801540283539117</c:v>
                </c:pt>
                <c:pt idx="1">
                  <c:v>0.16632866305635463</c:v>
                </c:pt>
                <c:pt idx="2">
                  <c:v>0.20530461141929848</c:v>
                </c:pt>
                <c:pt idx="3">
                  <c:v>0.23136467613309</c:v>
                </c:pt>
                <c:pt idx="4">
                  <c:v>9.0175489690891328E-2</c:v>
                </c:pt>
                <c:pt idx="5">
                  <c:v>0.10698102333117149</c:v>
                </c:pt>
                <c:pt idx="6">
                  <c:v>0.16394127740739914</c:v>
                </c:pt>
                <c:pt idx="7">
                  <c:v>0.10382951394853986</c:v>
                </c:pt>
                <c:pt idx="8">
                  <c:v>4.1370794737549982E-2</c:v>
                </c:pt>
                <c:pt idx="9">
                  <c:v>0.21792632316967439</c:v>
                </c:pt>
              </c:numCache>
            </c:numRef>
          </c:val>
          <c:extLst>
            <c:ext xmlns:c16="http://schemas.microsoft.com/office/drawing/2014/chart" uri="{C3380CC4-5D6E-409C-BE32-E72D297353CC}">
              <c16:uniqueId val="{00000002-BDFC-4C6B-B433-DCE233C056E2}"/>
            </c:ext>
          </c:extLst>
        </c:ser>
        <c:ser>
          <c:idx val="3"/>
          <c:order val="3"/>
          <c:tx>
            <c:strRef>
              <c:f>'Resultados por actor vial'!$F$450</c:f>
              <c:strCache>
                <c:ptCount val="1"/>
                <c:pt idx="0">
                  <c:v>Mucho estrés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'Resultados por actor vial'!$B$451:$B$460</c:f>
              <c:strCache>
                <c:ptCount val="10"/>
                <c:pt idx="0">
                  <c:v>Gritar</c:v>
                </c:pt>
                <c:pt idx="1">
                  <c:v>"Hacer luces"</c:v>
                </c:pt>
                <c:pt idx="2">
                  <c:v>Insultar</c:v>
                </c:pt>
                <c:pt idx="3">
                  <c:v>Pegarse al pito</c:v>
                </c:pt>
                <c:pt idx="4">
                  <c:v>Hacer el gesto del pulgar abajo</c:v>
                </c:pt>
                <c:pt idx="5">
                  <c:v>Hacer gestos obscenos con las manos</c:v>
                </c:pt>
                <c:pt idx="6">
                  <c:v>Pegarse al carro de adelante</c:v>
                </c:pt>
                <c:pt idx="7">
                  <c:v>Bajarse del carro y salir a discutir</c:v>
                </c:pt>
                <c:pt idx="8">
                  <c:v>Violencia física</c:v>
                </c:pt>
                <c:pt idx="9">
                  <c:v>Adelantarse y cerrarlo</c:v>
                </c:pt>
              </c:strCache>
            </c:strRef>
          </c:cat>
          <c:val>
            <c:numRef>
              <c:f>'Resultados por actor vial'!$F$451:$F$460</c:f>
              <c:numCache>
                <c:formatCode>0%</c:formatCode>
                <c:ptCount val="10"/>
                <c:pt idx="0">
                  <c:v>0.55201888828887247</c:v>
                </c:pt>
                <c:pt idx="1">
                  <c:v>0.57180794039144189</c:v>
                </c:pt>
                <c:pt idx="2">
                  <c:v>0.5273740570578449</c:v>
                </c:pt>
                <c:pt idx="3">
                  <c:v>0.53697103710900473</c:v>
                </c:pt>
                <c:pt idx="4">
                  <c:v>0.68515948827009476</c:v>
                </c:pt>
                <c:pt idx="5">
                  <c:v>0.69112309528539118</c:v>
                </c:pt>
                <c:pt idx="6">
                  <c:v>0.63798721892806165</c:v>
                </c:pt>
                <c:pt idx="7">
                  <c:v>0.82943683178834238</c:v>
                </c:pt>
                <c:pt idx="8">
                  <c:v>0.9586292052624501</c:v>
                </c:pt>
                <c:pt idx="9">
                  <c:v>0.57146459432950281</c:v>
                </c:pt>
              </c:numCache>
            </c:numRef>
          </c:val>
          <c:extLst>
            <c:ext xmlns:c16="http://schemas.microsoft.com/office/drawing/2014/chart" uri="{C3380CC4-5D6E-409C-BE32-E72D297353CC}">
              <c16:uniqueId val="{00000003-BDFC-4C6B-B433-DCE233C056E2}"/>
            </c:ext>
          </c:extLst>
        </c:ser>
        <c:dLbls>
          <c:showLegendKey val="0"/>
          <c:showVal val="0"/>
          <c:showCatName val="0"/>
          <c:showSerName val="0"/>
          <c:showPercent val="0"/>
          <c:showBubbleSize val="0"/>
        </c:dLbls>
        <c:gapWidth val="90"/>
        <c:overlap val="100"/>
        <c:axId val="899777088"/>
        <c:axId val="899777744"/>
      </c:barChart>
      <c:catAx>
        <c:axId val="899777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crossAx val="899777744"/>
        <c:crosses val="autoZero"/>
        <c:auto val="1"/>
        <c:lblAlgn val="ctr"/>
        <c:lblOffset val="100"/>
        <c:noMultiLvlLbl val="0"/>
      </c:catAx>
      <c:valAx>
        <c:axId val="899777744"/>
        <c:scaling>
          <c:orientation val="minMax"/>
        </c:scaling>
        <c:delete val="1"/>
        <c:axPos val="b"/>
        <c:numFmt formatCode="0%" sourceLinked="1"/>
        <c:majorTickMark val="none"/>
        <c:minorTickMark val="none"/>
        <c:tickLblPos val="nextTo"/>
        <c:crossAx val="899777088"/>
        <c:crosses val="autoZero"/>
        <c:crossBetween val="between"/>
      </c:valAx>
      <c:spPr>
        <a:noFill/>
        <a:ln>
          <a:noFill/>
        </a:ln>
        <a:effectLst/>
      </c:spPr>
    </c:plotArea>
    <c:legend>
      <c:legendPos val="t"/>
      <c:layout>
        <c:manualLayout>
          <c:xMode val="edge"/>
          <c:yMode val="edge"/>
          <c:x val="0.223187998379274"/>
          <c:y val="0.15202623897595297"/>
          <c:w val="0.56215566874366585"/>
          <c:h val="5.434642157317308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CO"/>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dirty="0"/>
              <a:t>18 a 25 </a:t>
            </a:r>
            <a:r>
              <a:rPr lang="en-US" b="1" dirty="0" err="1"/>
              <a:t>años</a:t>
            </a:r>
            <a:endParaRPr lang="en-US" b="1"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50298564681523072"/>
          <c:y val="0.11557654654616495"/>
          <c:w val="0.41934094805461752"/>
          <c:h val="0.85454867927488998"/>
        </c:manualLayout>
      </c:layout>
      <c:barChart>
        <c:barDir val="bar"/>
        <c:grouping val="clustered"/>
        <c:varyColors val="0"/>
        <c:ser>
          <c:idx val="0"/>
          <c:order val="0"/>
          <c:tx>
            <c:strRef>
              <c:f>'Grupos de edad'!$C$70</c:f>
              <c:strCache>
                <c:ptCount val="1"/>
                <c:pt idx="0">
                  <c:v>18 a 25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'Grupos de edad'!$B$71:$B$81</c:f>
              <c:strCache>
                <c:ptCount val="11"/>
                <c:pt idx="0">
                  <c:v>Pegarse al carro de adelante</c:v>
                </c:pt>
                <c:pt idx="1">
                  <c:v>Adelantarse y cerrarlo</c:v>
                </c:pt>
                <c:pt idx="2">
                  <c:v>Violencia física</c:v>
                </c:pt>
                <c:pt idx="3">
                  <c:v>Bajarse del carro y salir a discutir</c:v>
                </c:pt>
                <c:pt idx="4">
                  <c:v>Gritar</c:v>
                </c:pt>
                <c:pt idx="5">
                  <c:v>Hacer gestos obscenos con las manos</c:v>
                </c:pt>
                <c:pt idx="6">
                  <c:v>"Hacer luces"</c:v>
                </c:pt>
                <c:pt idx="7">
                  <c:v>Insultar</c:v>
                </c:pt>
                <c:pt idx="8">
                  <c:v>Hacer el gesto del pulgar abajo</c:v>
                </c:pt>
                <c:pt idx="9">
                  <c:v>Pegarse al pito</c:v>
                </c:pt>
                <c:pt idx="10">
                  <c:v>Ninguna de las anteriores</c:v>
                </c:pt>
              </c:strCache>
            </c:strRef>
          </c:cat>
          <c:val>
            <c:numRef>
              <c:f>'Grupos de edad'!$C$71:$C$81</c:f>
              <c:numCache>
                <c:formatCode>0%</c:formatCode>
                <c:ptCount val="11"/>
                <c:pt idx="0">
                  <c:v>0</c:v>
                </c:pt>
                <c:pt idx="1">
                  <c:v>0</c:v>
                </c:pt>
                <c:pt idx="2">
                  <c:v>4.2731920114973725E-2</c:v>
                </c:pt>
                <c:pt idx="3">
                  <c:v>0.13486849950724852</c:v>
                </c:pt>
                <c:pt idx="4">
                  <c:v>0.15201236191202377</c:v>
                </c:pt>
                <c:pt idx="5">
                  <c:v>0.1660570369511998</c:v>
                </c:pt>
                <c:pt idx="6">
                  <c:v>0.1662563022124762</c:v>
                </c:pt>
                <c:pt idx="7">
                  <c:v>0.18047480364173371</c:v>
                </c:pt>
                <c:pt idx="8">
                  <c:v>0.26828752960810587</c:v>
                </c:pt>
                <c:pt idx="9">
                  <c:v>0.30914432852149765</c:v>
                </c:pt>
                <c:pt idx="10">
                  <c:v>0.37968815725761301</c:v>
                </c:pt>
              </c:numCache>
            </c:numRef>
          </c:val>
          <c:extLst>
            <c:ext xmlns:c16="http://schemas.microsoft.com/office/drawing/2014/chart" uri="{C3380CC4-5D6E-409C-BE32-E72D297353CC}">
              <c16:uniqueId val="{00000000-57FB-41C6-BF7C-806D6FA43223}"/>
            </c:ext>
          </c:extLst>
        </c:ser>
        <c:dLbls>
          <c:showLegendKey val="0"/>
          <c:showVal val="0"/>
          <c:showCatName val="0"/>
          <c:showSerName val="0"/>
          <c:showPercent val="0"/>
          <c:showBubbleSize val="0"/>
        </c:dLbls>
        <c:gapWidth val="90"/>
        <c:axId val="694688152"/>
        <c:axId val="694690776"/>
      </c:barChart>
      <c:catAx>
        <c:axId val="694688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4690776"/>
        <c:crosses val="autoZero"/>
        <c:auto val="1"/>
        <c:lblAlgn val="ctr"/>
        <c:lblOffset val="100"/>
        <c:noMultiLvlLbl val="0"/>
      </c:catAx>
      <c:valAx>
        <c:axId val="694690776"/>
        <c:scaling>
          <c:orientation val="minMax"/>
        </c:scaling>
        <c:delete val="1"/>
        <c:axPos val="b"/>
        <c:numFmt formatCode="0%" sourceLinked="1"/>
        <c:majorTickMark val="none"/>
        <c:minorTickMark val="none"/>
        <c:tickLblPos val="nextTo"/>
        <c:crossAx val="69468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dirty="0"/>
              <a:t>26 a 40 </a:t>
            </a:r>
            <a:r>
              <a:rPr lang="en-US" b="1" dirty="0" err="1"/>
              <a:t>años</a:t>
            </a:r>
            <a:endParaRPr lang="en-US" b="1"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4904855611829268"/>
          <c:y val="0.1319496422593649"/>
          <c:w val="0.46784775848023574"/>
          <c:h val="0.8171244386359886"/>
        </c:manualLayout>
      </c:layout>
      <c:barChart>
        <c:barDir val="bar"/>
        <c:grouping val="clustered"/>
        <c:varyColors val="0"/>
        <c:ser>
          <c:idx val="0"/>
          <c:order val="0"/>
          <c:tx>
            <c:strRef>
              <c:f>'Grupos de edad'!$D$70</c:f>
              <c:strCache>
                <c:ptCount val="1"/>
                <c:pt idx="0">
                  <c:v>26 a 40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'Grupos de edad'!$B$71:$B$81</c:f>
              <c:strCache>
                <c:ptCount val="11"/>
                <c:pt idx="0">
                  <c:v>Pegarse al carro de adelante</c:v>
                </c:pt>
                <c:pt idx="1">
                  <c:v>Adelantarse y cerrarlo</c:v>
                </c:pt>
                <c:pt idx="2">
                  <c:v>Violencia física</c:v>
                </c:pt>
                <c:pt idx="3">
                  <c:v>Bajarse del carro y salir a discutir</c:v>
                </c:pt>
                <c:pt idx="4">
                  <c:v>Gritar</c:v>
                </c:pt>
                <c:pt idx="5">
                  <c:v>Hacer gestos obscenos con las manos</c:v>
                </c:pt>
                <c:pt idx="6">
                  <c:v>"Hacer luces"</c:v>
                </c:pt>
                <c:pt idx="7">
                  <c:v>Insultar</c:v>
                </c:pt>
                <c:pt idx="8">
                  <c:v>Hacer el gesto del pulgar abajo</c:v>
                </c:pt>
                <c:pt idx="9">
                  <c:v>Pegarse al pito</c:v>
                </c:pt>
                <c:pt idx="10">
                  <c:v>Ninguna de las anteriores</c:v>
                </c:pt>
              </c:strCache>
            </c:strRef>
          </c:cat>
          <c:val>
            <c:numRef>
              <c:f>'Grupos de edad'!$D$71:$D$81</c:f>
              <c:numCache>
                <c:formatCode>0%</c:formatCode>
                <c:ptCount val="11"/>
                <c:pt idx="0">
                  <c:v>0.17627748958327008</c:v>
                </c:pt>
                <c:pt idx="1">
                  <c:v>0.14025058043524638</c:v>
                </c:pt>
                <c:pt idx="2">
                  <c:v>1.860321241398602E-2</c:v>
                </c:pt>
                <c:pt idx="3">
                  <c:v>8.1641978596215845E-2</c:v>
                </c:pt>
                <c:pt idx="4">
                  <c:v>0.18129121628405598</c:v>
                </c:pt>
                <c:pt idx="5">
                  <c:v>0.18175050856513991</c:v>
                </c:pt>
                <c:pt idx="6">
                  <c:v>0.4173509687186005</c:v>
                </c:pt>
                <c:pt idx="7">
                  <c:v>0.23157003298030052</c:v>
                </c:pt>
                <c:pt idx="8">
                  <c:v>0.14622835872923748</c:v>
                </c:pt>
                <c:pt idx="9">
                  <c:v>0.31628796270597231</c:v>
                </c:pt>
                <c:pt idx="10">
                  <c:v>0.30090396558219107</c:v>
                </c:pt>
              </c:numCache>
            </c:numRef>
          </c:val>
          <c:extLst>
            <c:ext xmlns:c16="http://schemas.microsoft.com/office/drawing/2014/chart" uri="{C3380CC4-5D6E-409C-BE32-E72D297353CC}">
              <c16:uniqueId val="{00000000-4236-446B-A4F4-64DDF31FCFA6}"/>
            </c:ext>
          </c:extLst>
        </c:ser>
        <c:dLbls>
          <c:showLegendKey val="0"/>
          <c:showVal val="0"/>
          <c:showCatName val="0"/>
          <c:showSerName val="0"/>
          <c:showPercent val="0"/>
          <c:showBubbleSize val="0"/>
        </c:dLbls>
        <c:gapWidth val="90"/>
        <c:axId val="694688152"/>
        <c:axId val="694690776"/>
      </c:barChart>
      <c:catAx>
        <c:axId val="694688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4690776"/>
        <c:crosses val="autoZero"/>
        <c:auto val="1"/>
        <c:lblAlgn val="ctr"/>
        <c:lblOffset val="100"/>
        <c:noMultiLvlLbl val="0"/>
      </c:catAx>
      <c:valAx>
        <c:axId val="694690776"/>
        <c:scaling>
          <c:orientation val="minMax"/>
        </c:scaling>
        <c:delete val="1"/>
        <c:axPos val="b"/>
        <c:numFmt formatCode="0%" sourceLinked="1"/>
        <c:majorTickMark val="none"/>
        <c:minorTickMark val="none"/>
        <c:tickLblPos val="nextTo"/>
        <c:crossAx val="69468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Hoja1!$B$1</c:f>
              <c:strCache>
                <c:ptCount val="1"/>
                <c:pt idx="0">
                  <c:v>Serie 1</c:v>
                </c:pt>
              </c:strCache>
            </c:strRef>
          </c:tx>
          <c:invertIfNegative val="0"/>
          <c:dLbls>
            <c:spPr>
              <a:noFill/>
              <a:ln>
                <a:noFill/>
              </a:ln>
              <a:effectLst/>
            </c:spPr>
            <c:txPr>
              <a:bodyPr rot="0" vert="horz"/>
              <a:lstStyle/>
              <a:p>
                <a:pPr>
                  <a:defRPr sz="1600"/>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Ninguno de los anteriores</c:v>
                </c:pt>
                <c:pt idx="1">
                  <c:v>Pasar un semáforo en amarillo</c:v>
                </c:pt>
                <c:pt idx="2">
                  <c:v>Quedar "atrapado" en una intersección</c:v>
                </c:pt>
                <c:pt idx="3">
                  <c:v>Hacer "doble fila" con su vehículo</c:v>
                </c:pt>
                <c:pt idx="4">
                  <c:v>Girar sin poner direccionales</c:v>
                </c:pt>
                <c:pt idx="5">
                  <c:v>Seguir derecho en una señal de "Pare"</c:v>
                </c:pt>
                <c:pt idx="6">
                  <c:v>Conducir en contravía</c:v>
                </c:pt>
                <c:pt idx="7">
                  <c:v>Cerrar a otro vehículo</c:v>
                </c:pt>
                <c:pt idx="8">
                  <c:v>Pasar un semáforo en rojo</c:v>
                </c:pt>
                <c:pt idx="9">
                  <c:v>Chocar a algún vehículo</c:v>
                </c:pt>
              </c:strCache>
            </c:strRef>
          </c:cat>
          <c:val>
            <c:numRef>
              <c:f>Hoja1!$B$2:$B$11</c:f>
              <c:numCache>
                <c:formatCode>0%</c:formatCode>
                <c:ptCount val="10"/>
                <c:pt idx="0">
                  <c:v>0.42699999999999999</c:v>
                </c:pt>
                <c:pt idx="1">
                  <c:v>0.26200000000000001</c:v>
                </c:pt>
                <c:pt idx="2">
                  <c:v>0.245</c:v>
                </c:pt>
                <c:pt idx="3">
                  <c:v>0.153</c:v>
                </c:pt>
                <c:pt idx="4">
                  <c:v>0.13200000000000001</c:v>
                </c:pt>
                <c:pt idx="5">
                  <c:v>0.12</c:v>
                </c:pt>
                <c:pt idx="6">
                  <c:v>7.1999999999999995E-2</c:v>
                </c:pt>
                <c:pt idx="7">
                  <c:v>6.0999999999999999E-2</c:v>
                </c:pt>
                <c:pt idx="8">
                  <c:v>0.06</c:v>
                </c:pt>
                <c:pt idx="9">
                  <c:v>1.7000000000000001E-2</c:v>
                </c:pt>
              </c:numCache>
            </c:numRef>
          </c:val>
          <c:extLst>
            <c:ext xmlns:c16="http://schemas.microsoft.com/office/drawing/2014/chart" uri="{C3380CC4-5D6E-409C-BE32-E72D297353CC}">
              <c16:uniqueId val="{00000000-20D8-4D37-B21B-C2AA2BDBAB80}"/>
            </c:ext>
          </c:extLst>
        </c:ser>
        <c:dLbls>
          <c:showLegendKey val="0"/>
          <c:showVal val="0"/>
          <c:showCatName val="0"/>
          <c:showSerName val="0"/>
          <c:showPercent val="0"/>
          <c:showBubbleSize val="0"/>
        </c:dLbls>
        <c:gapWidth val="38"/>
        <c:overlap val="-100"/>
        <c:axId val="33356800"/>
        <c:axId val="90047232"/>
      </c:barChart>
      <c:catAx>
        <c:axId val="33356800"/>
        <c:scaling>
          <c:orientation val="minMax"/>
        </c:scaling>
        <c:delete val="1"/>
        <c:axPos val="b"/>
        <c:numFmt formatCode="General" sourceLinked="1"/>
        <c:majorTickMark val="none"/>
        <c:minorTickMark val="none"/>
        <c:tickLblPos val="nextTo"/>
        <c:crossAx val="90047232"/>
        <c:crosses val="autoZero"/>
        <c:auto val="1"/>
        <c:lblAlgn val="ctr"/>
        <c:lblOffset val="100"/>
        <c:noMultiLvlLbl val="0"/>
      </c:catAx>
      <c:valAx>
        <c:axId val="90047232"/>
        <c:scaling>
          <c:orientation val="minMax"/>
        </c:scaling>
        <c:delete val="1"/>
        <c:axPos val="l"/>
        <c:numFmt formatCode="0%" sourceLinked="1"/>
        <c:majorTickMark val="none"/>
        <c:minorTickMark val="none"/>
        <c:tickLblPos val="nextTo"/>
        <c:crossAx val="3335680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b="1" dirty="0"/>
              <a:t>41 a 55 </a:t>
            </a:r>
            <a:r>
              <a:rPr lang="en-US" b="1" dirty="0" err="1"/>
              <a:t>años</a:t>
            </a:r>
            <a:endParaRPr lang="en-US" b="1"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48215222511555944"/>
          <c:y val="0.12259359798115194"/>
          <c:w val="0.47618109454760321"/>
          <c:h val="0.8264804735349417"/>
        </c:manualLayout>
      </c:layout>
      <c:barChart>
        <c:barDir val="bar"/>
        <c:grouping val="clustered"/>
        <c:varyColors val="0"/>
        <c:ser>
          <c:idx val="0"/>
          <c:order val="0"/>
          <c:tx>
            <c:strRef>
              <c:f>'Grupos de edad'!$E$70</c:f>
              <c:strCache>
                <c:ptCount val="1"/>
                <c:pt idx="0">
                  <c:v>41 a 55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'Grupos de edad'!$B$71:$B$81</c:f>
              <c:strCache>
                <c:ptCount val="11"/>
                <c:pt idx="0">
                  <c:v>Pegarse al carro de adelante</c:v>
                </c:pt>
                <c:pt idx="1">
                  <c:v>Adelantarse y cerrarlo</c:v>
                </c:pt>
                <c:pt idx="2">
                  <c:v>Violencia física</c:v>
                </c:pt>
                <c:pt idx="3">
                  <c:v>Bajarse del carro y salir a discutir</c:v>
                </c:pt>
                <c:pt idx="4">
                  <c:v>Gritar</c:v>
                </c:pt>
                <c:pt idx="5">
                  <c:v>Hacer gestos obscenos con las manos</c:v>
                </c:pt>
                <c:pt idx="6">
                  <c:v>"Hacer luces"</c:v>
                </c:pt>
                <c:pt idx="7">
                  <c:v>Insultar</c:v>
                </c:pt>
                <c:pt idx="8">
                  <c:v>Hacer el gesto del pulgar abajo</c:v>
                </c:pt>
                <c:pt idx="9">
                  <c:v>Pegarse al pito</c:v>
                </c:pt>
                <c:pt idx="10">
                  <c:v>Ninguna de las anteriores</c:v>
                </c:pt>
              </c:strCache>
            </c:strRef>
          </c:cat>
          <c:val>
            <c:numRef>
              <c:f>'Grupos de edad'!$E$71:$E$81</c:f>
              <c:numCache>
                <c:formatCode>0%</c:formatCode>
                <c:ptCount val="11"/>
                <c:pt idx="0">
                  <c:v>2.9766859486081165E-2</c:v>
                </c:pt>
                <c:pt idx="1">
                  <c:v>5.1422681456366491E-2</c:v>
                </c:pt>
                <c:pt idx="2">
                  <c:v>2.0560173804224102E-2</c:v>
                </c:pt>
                <c:pt idx="3">
                  <c:v>9.1663093823061755E-3</c:v>
                </c:pt>
                <c:pt idx="4">
                  <c:v>0.14410376677159889</c:v>
                </c:pt>
                <c:pt idx="5">
                  <c:v>0.16056845434526276</c:v>
                </c:pt>
                <c:pt idx="6">
                  <c:v>0.4407784375171675</c:v>
                </c:pt>
                <c:pt idx="7">
                  <c:v>0.13466177407021016</c:v>
                </c:pt>
                <c:pt idx="8">
                  <c:v>0.12221946526128641</c:v>
                </c:pt>
                <c:pt idx="9">
                  <c:v>0.2610062385618252</c:v>
                </c:pt>
                <c:pt idx="10">
                  <c:v>0.33770893918640998</c:v>
                </c:pt>
              </c:numCache>
            </c:numRef>
          </c:val>
          <c:extLst>
            <c:ext xmlns:c16="http://schemas.microsoft.com/office/drawing/2014/chart" uri="{C3380CC4-5D6E-409C-BE32-E72D297353CC}">
              <c16:uniqueId val="{00000000-334B-4415-96DB-8BADE81D2BFA}"/>
            </c:ext>
          </c:extLst>
        </c:ser>
        <c:dLbls>
          <c:showLegendKey val="0"/>
          <c:showVal val="0"/>
          <c:showCatName val="0"/>
          <c:showSerName val="0"/>
          <c:showPercent val="0"/>
          <c:showBubbleSize val="0"/>
        </c:dLbls>
        <c:gapWidth val="90"/>
        <c:axId val="694688152"/>
        <c:axId val="694690776"/>
      </c:barChart>
      <c:catAx>
        <c:axId val="694688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4690776"/>
        <c:crosses val="autoZero"/>
        <c:auto val="1"/>
        <c:lblAlgn val="ctr"/>
        <c:lblOffset val="100"/>
        <c:noMultiLvlLbl val="0"/>
      </c:catAx>
      <c:valAx>
        <c:axId val="694690776"/>
        <c:scaling>
          <c:orientation val="minMax"/>
        </c:scaling>
        <c:delete val="1"/>
        <c:axPos val="b"/>
        <c:numFmt formatCode="0%" sourceLinked="1"/>
        <c:majorTickMark val="none"/>
        <c:minorTickMark val="none"/>
        <c:tickLblPos val="nextTo"/>
        <c:crossAx val="69468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dirty="0"/>
              <a:t>56 </a:t>
            </a:r>
            <a:r>
              <a:rPr lang="en-US" b="1" dirty="0" err="1"/>
              <a:t>años</a:t>
            </a:r>
            <a:r>
              <a:rPr lang="en-US" b="1" dirty="0"/>
              <a:t> o </a:t>
            </a:r>
            <a:r>
              <a:rPr lang="en-US" b="1" dirty="0" err="1"/>
              <a:t>más</a:t>
            </a:r>
            <a:endParaRPr lang="en-US" b="1"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42173556430446196"/>
          <c:y val="0.12259362055978032"/>
          <c:w val="0.53659776902887124"/>
          <c:h val="0.82648044157705036"/>
        </c:manualLayout>
      </c:layout>
      <c:barChart>
        <c:barDir val="bar"/>
        <c:grouping val="clustered"/>
        <c:varyColors val="0"/>
        <c:ser>
          <c:idx val="0"/>
          <c:order val="0"/>
          <c:tx>
            <c:strRef>
              <c:f>'Grupos de edad'!$F$70</c:f>
              <c:strCache>
                <c:ptCount val="1"/>
                <c:pt idx="0">
                  <c:v>56 o más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'Grupos de edad'!$B$71:$B$81</c:f>
              <c:strCache>
                <c:ptCount val="11"/>
                <c:pt idx="0">
                  <c:v>Pegarse al carro de adelante</c:v>
                </c:pt>
                <c:pt idx="1">
                  <c:v>Adelantarse y cerrarlo</c:v>
                </c:pt>
                <c:pt idx="2">
                  <c:v>Violencia física</c:v>
                </c:pt>
                <c:pt idx="3">
                  <c:v>Bajarse del carro y salir a discutir</c:v>
                </c:pt>
                <c:pt idx="4">
                  <c:v>Gritar</c:v>
                </c:pt>
                <c:pt idx="5">
                  <c:v>Hacer gestos obscenos con las manos</c:v>
                </c:pt>
                <c:pt idx="6">
                  <c:v>"Hacer luces"</c:v>
                </c:pt>
                <c:pt idx="7">
                  <c:v>Insultar</c:v>
                </c:pt>
                <c:pt idx="8">
                  <c:v>Hacer el gesto del pulgar abajo</c:v>
                </c:pt>
                <c:pt idx="9">
                  <c:v>Pegarse al pito</c:v>
                </c:pt>
                <c:pt idx="10">
                  <c:v>Ninguna de las anteriores</c:v>
                </c:pt>
              </c:strCache>
            </c:strRef>
          </c:cat>
          <c:val>
            <c:numRef>
              <c:f>'Grupos de edad'!$F$71:$F$81</c:f>
              <c:numCache>
                <c:formatCode>0%</c:formatCode>
                <c:ptCount val="11"/>
                <c:pt idx="0">
                  <c:v>7.6904795567521084E-2</c:v>
                </c:pt>
                <c:pt idx="1">
                  <c:v>0</c:v>
                </c:pt>
                <c:pt idx="2">
                  <c:v>0</c:v>
                </c:pt>
                <c:pt idx="3">
                  <c:v>8.5444161390494391E-2</c:v>
                </c:pt>
                <c:pt idx="4">
                  <c:v>4.5596182552395934E-2</c:v>
                </c:pt>
                <c:pt idx="5">
                  <c:v>7.0047695834697388E-2</c:v>
                </c:pt>
                <c:pt idx="6">
                  <c:v>0.4777983256651045</c:v>
                </c:pt>
                <c:pt idx="7">
                  <c:v>1.3546606682752484E-2</c:v>
                </c:pt>
                <c:pt idx="8">
                  <c:v>9.3612372365455776E-2</c:v>
                </c:pt>
                <c:pt idx="9">
                  <c:v>9.1581744831827086E-2</c:v>
                </c:pt>
                <c:pt idx="10">
                  <c:v>0.37792092384171339</c:v>
                </c:pt>
              </c:numCache>
            </c:numRef>
          </c:val>
          <c:extLst>
            <c:ext xmlns:c16="http://schemas.microsoft.com/office/drawing/2014/chart" uri="{C3380CC4-5D6E-409C-BE32-E72D297353CC}">
              <c16:uniqueId val="{00000000-A770-420F-B61A-70652D9B0D9D}"/>
            </c:ext>
          </c:extLst>
        </c:ser>
        <c:dLbls>
          <c:showLegendKey val="0"/>
          <c:showVal val="0"/>
          <c:showCatName val="0"/>
          <c:showSerName val="0"/>
          <c:showPercent val="0"/>
          <c:showBubbleSize val="0"/>
        </c:dLbls>
        <c:gapWidth val="90"/>
        <c:axId val="694688152"/>
        <c:axId val="694690776"/>
      </c:barChart>
      <c:catAx>
        <c:axId val="694688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694690776"/>
        <c:crosses val="autoZero"/>
        <c:auto val="1"/>
        <c:lblAlgn val="ctr"/>
        <c:lblOffset val="100"/>
        <c:noMultiLvlLbl val="0"/>
      </c:catAx>
      <c:valAx>
        <c:axId val="694690776"/>
        <c:scaling>
          <c:orientation val="minMax"/>
        </c:scaling>
        <c:delete val="1"/>
        <c:axPos val="b"/>
        <c:numFmt formatCode="0%" sourceLinked="1"/>
        <c:majorTickMark val="none"/>
        <c:minorTickMark val="none"/>
        <c:tickLblPos val="nextTo"/>
        <c:crossAx val="69468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CO"/>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s-CO" sz="2400" b="1"/>
              <a:t>Qué tanto estrés le produce conducir</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Gráficos!$C$196</c:f>
              <c:strCache>
                <c:ptCount val="1"/>
                <c:pt idx="0">
                  <c:v>Nada de estrés</c:v>
                </c:pt>
              </c:strCache>
            </c:strRef>
          </c:tx>
          <c:spPr>
            <a:solidFill>
              <a:srgbClr val="92D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BDB-4497-A83F-13B52CEC4F4F}"/>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Gráficos!$D$195:$G$195</c:f>
              <c:strCache>
                <c:ptCount val="4"/>
                <c:pt idx="0">
                  <c:v>18 a 25</c:v>
                </c:pt>
                <c:pt idx="1">
                  <c:v>26 a 40</c:v>
                </c:pt>
                <c:pt idx="2">
                  <c:v>41 a 55</c:v>
                </c:pt>
                <c:pt idx="3">
                  <c:v>56 o más</c:v>
                </c:pt>
              </c:strCache>
            </c:strRef>
          </c:cat>
          <c:val>
            <c:numRef>
              <c:f>Gráficos!$D$196:$G$196</c:f>
              <c:numCache>
                <c:formatCode>0%</c:formatCode>
                <c:ptCount val="4"/>
                <c:pt idx="0">
                  <c:v>0</c:v>
                </c:pt>
                <c:pt idx="1">
                  <c:v>9.7874745164693119E-2</c:v>
                </c:pt>
                <c:pt idx="2">
                  <c:v>3.4546297759007014E-2</c:v>
                </c:pt>
                <c:pt idx="3">
                  <c:v>0.16346997579807954</c:v>
                </c:pt>
              </c:numCache>
            </c:numRef>
          </c:val>
          <c:extLst>
            <c:ext xmlns:c16="http://schemas.microsoft.com/office/drawing/2014/chart" uri="{C3380CC4-5D6E-409C-BE32-E72D297353CC}">
              <c16:uniqueId val="{00000001-0BDB-4497-A83F-13B52CEC4F4F}"/>
            </c:ext>
          </c:extLst>
        </c:ser>
        <c:ser>
          <c:idx val="1"/>
          <c:order val="1"/>
          <c:tx>
            <c:strRef>
              <c:f>Gráficos!$C$197</c:f>
              <c:strCache>
                <c:ptCount val="1"/>
                <c:pt idx="0">
                  <c:v>Poco estrés</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Gráficos!$D$195:$G$195</c:f>
              <c:strCache>
                <c:ptCount val="4"/>
                <c:pt idx="0">
                  <c:v>18 a 25</c:v>
                </c:pt>
                <c:pt idx="1">
                  <c:v>26 a 40</c:v>
                </c:pt>
                <c:pt idx="2">
                  <c:v>41 a 55</c:v>
                </c:pt>
                <c:pt idx="3">
                  <c:v>56 o más</c:v>
                </c:pt>
              </c:strCache>
            </c:strRef>
          </c:cat>
          <c:val>
            <c:numRef>
              <c:f>Gráficos!$D$197:$G$197</c:f>
              <c:numCache>
                <c:formatCode>0%</c:formatCode>
                <c:ptCount val="4"/>
                <c:pt idx="0">
                  <c:v>0.15858494339025678</c:v>
                </c:pt>
                <c:pt idx="1">
                  <c:v>8.0723589612636606E-2</c:v>
                </c:pt>
                <c:pt idx="2">
                  <c:v>5.8572604447870116E-2</c:v>
                </c:pt>
                <c:pt idx="3">
                  <c:v>0.10981118988472578</c:v>
                </c:pt>
              </c:numCache>
            </c:numRef>
          </c:val>
          <c:extLst>
            <c:ext xmlns:c16="http://schemas.microsoft.com/office/drawing/2014/chart" uri="{C3380CC4-5D6E-409C-BE32-E72D297353CC}">
              <c16:uniqueId val="{00000002-0BDB-4497-A83F-13B52CEC4F4F}"/>
            </c:ext>
          </c:extLst>
        </c:ser>
        <c:ser>
          <c:idx val="2"/>
          <c:order val="2"/>
          <c:tx>
            <c:strRef>
              <c:f>Gráficos!$C$198</c:f>
              <c:strCache>
                <c:ptCount val="1"/>
                <c:pt idx="0">
                  <c:v>Algo de estrés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Gráficos!$D$195:$G$195</c:f>
              <c:strCache>
                <c:ptCount val="4"/>
                <c:pt idx="0">
                  <c:v>18 a 25</c:v>
                </c:pt>
                <c:pt idx="1">
                  <c:v>26 a 40</c:v>
                </c:pt>
                <c:pt idx="2">
                  <c:v>41 a 55</c:v>
                </c:pt>
                <c:pt idx="3">
                  <c:v>56 o más</c:v>
                </c:pt>
              </c:strCache>
            </c:strRef>
          </c:cat>
          <c:val>
            <c:numRef>
              <c:f>Gráficos!$D$198:$G$198</c:f>
              <c:numCache>
                <c:formatCode>0%</c:formatCode>
                <c:ptCount val="4"/>
                <c:pt idx="0">
                  <c:v>0.57373472817863225</c:v>
                </c:pt>
                <c:pt idx="1">
                  <c:v>0.33090262837107948</c:v>
                </c:pt>
                <c:pt idx="2">
                  <c:v>0.26494801283272307</c:v>
                </c:pt>
                <c:pt idx="3">
                  <c:v>0.13414044154407051</c:v>
                </c:pt>
              </c:numCache>
            </c:numRef>
          </c:val>
          <c:extLst>
            <c:ext xmlns:c16="http://schemas.microsoft.com/office/drawing/2014/chart" uri="{C3380CC4-5D6E-409C-BE32-E72D297353CC}">
              <c16:uniqueId val="{00000003-0BDB-4497-A83F-13B52CEC4F4F}"/>
            </c:ext>
          </c:extLst>
        </c:ser>
        <c:ser>
          <c:idx val="3"/>
          <c:order val="3"/>
          <c:tx>
            <c:strRef>
              <c:f>Gráficos!$C$199</c:f>
              <c:strCache>
                <c:ptCount val="1"/>
                <c:pt idx="0">
                  <c:v>Mucho estrés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Gráficos!$D$195:$G$195</c:f>
              <c:strCache>
                <c:ptCount val="4"/>
                <c:pt idx="0">
                  <c:v>18 a 25</c:v>
                </c:pt>
                <c:pt idx="1">
                  <c:v>26 a 40</c:v>
                </c:pt>
                <c:pt idx="2">
                  <c:v>41 a 55</c:v>
                </c:pt>
                <c:pt idx="3">
                  <c:v>56 o más</c:v>
                </c:pt>
              </c:strCache>
            </c:strRef>
          </c:cat>
          <c:val>
            <c:numRef>
              <c:f>Gráficos!$D$199:$G$199</c:f>
              <c:numCache>
                <c:formatCode>0%</c:formatCode>
                <c:ptCount val="4"/>
                <c:pt idx="0">
                  <c:v>0.267680328431111</c:v>
                </c:pt>
                <c:pt idx="1">
                  <c:v>0.4904990368515908</c:v>
                </c:pt>
                <c:pt idx="2">
                  <c:v>0.64193308496040014</c:v>
                </c:pt>
                <c:pt idx="3">
                  <c:v>0.5925783927731243</c:v>
                </c:pt>
              </c:numCache>
            </c:numRef>
          </c:val>
          <c:extLst>
            <c:ext xmlns:c16="http://schemas.microsoft.com/office/drawing/2014/chart" uri="{C3380CC4-5D6E-409C-BE32-E72D297353CC}">
              <c16:uniqueId val="{00000004-0BDB-4497-A83F-13B52CEC4F4F}"/>
            </c:ext>
          </c:extLst>
        </c:ser>
        <c:dLbls>
          <c:showLegendKey val="0"/>
          <c:showVal val="0"/>
          <c:showCatName val="0"/>
          <c:showSerName val="0"/>
          <c:showPercent val="0"/>
          <c:showBubbleSize val="0"/>
        </c:dLbls>
        <c:gapWidth val="90"/>
        <c:overlap val="100"/>
        <c:axId val="296140008"/>
        <c:axId val="296137384"/>
      </c:barChart>
      <c:catAx>
        <c:axId val="296140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296137384"/>
        <c:crosses val="autoZero"/>
        <c:auto val="1"/>
        <c:lblAlgn val="ctr"/>
        <c:lblOffset val="100"/>
        <c:noMultiLvlLbl val="0"/>
      </c:catAx>
      <c:valAx>
        <c:axId val="296137384"/>
        <c:scaling>
          <c:orientation val="minMax"/>
        </c:scaling>
        <c:delete val="1"/>
        <c:axPos val="b"/>
        <c:numFmt formatCode="0%" sourceLinked="1"/>
        <c:majorTickMark val="none"/>
        <c:minorTickMark val="none"/>
        <c:tickLblPos val="nextTo"/>
        <c:crossAx val="2961400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09745982374289E-2"/>
          <c:y val="0.23553295421405657"/>
          <c:w val="0.95438050803525143"/>
          <c:h val="0.57540800981845219"/>
        </c:manualLayout>
      </c:layout>
      <c:barChart>
        <c:barDir val="col"/>
        <c:grouping val="clustered"/>
        <c:varyColors val="0"/>
        <c:ser>
          <c:idx val="0"/>
          <c:order val="0"/>
          <c:tx>
            <c:strRef>
              <c:f>Gráficos!$C$214</c:f>
              <c:strCache>
                <c:ptCount val="1"/>
                <c:pt idx="0">
                  <c:v>Calma</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Gráficos!$D$213:$F$213</c:f>
              <c:strCache>
                <c:ptCount val="3"/>
                <c:pt idx="0">
                  <c:v>En bicicleta</c:v>
                </c:pt>
                <c:pt idx="1">
                  <c:v>En Motocicleta</c:v>
                </c:pt>
                <c:pt idx="2">
                  <c:v>En vehículo particular</c:v>
                </c:pt>
              </c:strCache>
            </c:strRef>
          </c:cat>
          <c:val>
            <c:numRef>
              <c:f>Gráficos!$D$214:$F$214</c:f>
              <c:numCache>
                <c:formatCode>0%</c:formatCode>
                <c:ptCount val="3"/>
                <c:pt idx="0">
                  <c:v>0.12890625</c:v>
                </c:pt>
                <c:pt idx="1">
                  <c:v>8.2524271844660199E-2</c:v>
                </c:pt>
                <c:pt idx="2">
                  <c:v>8.1632653061224497E-2</c:v>
                </c:pt>
              </c:numCache>
            </c:numRef>
          </c:val>
          <c:extLst>
            <c:ext xmlns:c16="http://schemas.microsoft.com/office/drawing/2014/chart" uri="{C3380CC4-5D6E-409C-BE32-E72D297353CC}">
              <c16:uniqueId val="{00000000-928A-4F1E-8D20-63FF4609B3B2}"/>
            </c:ext>
          </c:extLst>
        </c:ser>
        <c:ser>
          <c:idx val="1"/>
          <c:order val="1"/>
          <c:tx>
            <c:strRef>
              <c:f>Gráficos!$C$215</c:f>
              <c:strCache>
                <c:ptCount val="1"/>
                <c:pt idx="0">
                  <c:v>Indiferencia</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Gráficos!$D$213:$F$213</c:f>
              <c:strCache>
                <c:ptCount val="3"/>
                <c:pt idx="0">
                  <c:v>En bicicleta</c:v>
                </c:pt>
                <c:pt idx="1">
                  <c:v>En Motocicleta</c:v>
                </c:pt>
                <c:pt idx="2">
                  <c:v>En vehículo particular</c:v>
                </c:pt>
              </c:strCache>
            </c:strRef>
          </c:cat>
          <c:val>
            <c:numRef>
              <c:f>Gráficos!$D$215:$F$215</c:f>
              <c:numCache>
                <c:formatCode>0%</c:formatCode>
                <c:ptCount val="3"/>
                <c:pt idx="0">
                  <c:v>0.22265625</c:v>
                </c:pt>
                <c:pt idx="1">
                  <c:v>0.22330097087378642</c:v>
                </c:pt>
                <c:pt idx="2">
                  <c:v>0.14285714285714285</c:v>
                </c:pt>
              </c:numCache>
            </c:numRef>
          </c:val>
          <c:extLst>
            <c:ext xmlns:c16="http://schemas.microsoft.com/office/drawing/2014/chart" uri="{C3380CC4-5D6E-409C-BE32-E72D297353CC}">
              <c16:uniqueId val="{00000001-928A-4F1E-8D20-63FF4609B3B2}"/>
            </c:ext>
          </c:extLst>
        </c:ser>
        <c:ser>
          <c:idx val="2"/>
          <c:order val="2"/>
          <c:tx>
            <c:strRef>
              <c:f>Gráficos!$C$216</c:f>
              <c:strCache>
                <c:ptCount val="1"/>
                <c:pt idx="0">
                  <c:v>Resignación</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Gráficos!$D$213:$F$213</c:f>
              <c:strCache>
                <c:ptCount val="3"/>
                <c:pt idx="0">
                  <c:v>En bicicleta</c:v>
                </c:pt>
                <c:pt idx="1">
                  <c:v>En Motocicleta</c:v>
                </c:pt>
                <c:pt idx="2">
                  <c:v>En vehículo particular</c:v>
                </c:pt>
              </c:strCache>
            </c:strRef>
          </c:cat>
          <c:val>
            <c:numRef>
              <c:f>Gráficos!$D$216:$F$216</c:f>
              <c:numCache>
                <c:formatCode>0%</c:formatCode>
                <c:ptCount val="3"/>
                <c:pt idx="0">
                  <c:v>0.2109375</c:v>
                </c:pt>
                <c:pt idx="1">
                  <c:v>0.30582524271844658</c:v>
                </c:pt>
                <c:pt idx="2">
                  <c:v>0.20408163265306123</c:v>
                </c:pt>
              </c:numCache>
            </c:numRef>
          </c:val>
          <c:extLst>
            <c:ext xmlns:c16="http://schemas.microsoft.com/office/drawing/2014/chart" uri="{C3380CC4-5D6E-409C-BE32-E72D297353CC}">
              <c16:uniqueId val="{00000002-928A-4F1E-8D20-63FF4609B3B2}"/>
            </c:ext>
          </c:extLst>
        </c:ser>
        <c:ser>
          <c:idx val="3"/>
          <c:order val="3"/>
          <c:tx>
            <c:strRef>
              <c:f>Gráficos!$C$217</c:f>
              <c:strCache>
                <c:ptCount val="1"/>
                <c:pt idx="0">
                  <c:v>Irritación</c:v>
                </c:pt>
              </c:strCache>
            </c:strRef>
          </c:tx>
          <c:spPr>
            <a:solidFill>
              <a:srgbClr val="D6009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Gráficos!$D$213:$F$213</c:f>
              <c:strCache>
                <c:ptCount val="3"/>
                <c:pt idx="0">
                  <c:v>En bicicleta</c:v>
                </c:pt>
                <c:pt idx="1">
                  <c:v>En Motocicleta</c:v>
                </c:pt>
                <c:pt idx="2">
                  <c:v>En vehículo particular</c:v>
                </c:pt>
              </c:strCache>
            </c:strRef>
          </c:cat>
          <c:val>
            <c:numRef>
              <c:f>Gráficos!$D$217:$F$217</c:f>
              <c:numCache>
                <c:formatCode>0%</c:formatCode>
                <c:ptCount val="3"/>
                <c:pt idx="0">
                  <c:v>0.26953125</c:v>
                </c:pt>
                <c:pt idx="1">
                  <c:v>0.27184466019417475</c:v>
                </c:pt>
                <c:pt idx="2">
                  <c:v>0.38435374149659862</c:v>
                </c:pt>
              </c:numCache>
            </c:numRef>
          </c:val>
          <c:extLst>
            <c:ext xmlns:c16="http://schemas.microsoft.com/office/drawing/2014/chart" uri="{C3380CC4-5D6E-409C-BE32-E72D297353CC}">
              <c16:uniqueId val="{00000003-928A-4F1E-8D20-63FF4609B3B2}"/>
            </c:ext>
          </c:extLst>
        </c:ser>
        <c:ser>
          <c:idx val="4"/>
          <c:order val="4"/>
          <c:tx>
            <c:strRef>
              <c:f>Gráficos!$C$218</c:f>
              <c:strCache>
                <c:ptCount val="1"/>
                <c:pt idx="0">
                  <c:v>Ira</c:v>
                </c:pt>
              </c:strCache>
            </c:strRef>
          </c:tx>
          <c:spPr>
            <a:solidFill>
              <a:srgbClr val="9900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Gráficos!$D$213:$F$213</c:f>
              <c:strCache>
                <c:ptCount val="3"/>
                <c:pt idx="0">
                  <c:v>En bicicleta</c:v>
                </c:pt>
                <c:pt idx="1">
                  <c:v>En Motocicleta</c:v>
                </c:pt>
                <c:pt idx="2">
                  <c:v>En vehículo particular</c:v>
                </c:pt>
              </c:strCache>
            </c:strRef>
          </c:cat>
          <c:val>
            <c:numRef>
              <c:f>Gráficos!$D$218:$F$218</c:f>
              <c:numCache>
                <c:formatCode>0%</c:formatCode>
                <c:ptCount val="3"/>
                <c:pt idx="0">
                  <c:v>0.1171875</c:v>
                </c:pt>
                <c:pt idx="1">
                  <c:v>8.2524271844660199E-2</c:v>
                </c:pt>
                <c:pt idx="2">
                  <c:v>0.10204081632653061</c:v>
                </c:pt>
              </c:numCache>
            </c:numRef>
          </c:val>
          <c:extLst>
            <c:ext xmlns:c16="http://schemas.microsoft.com/office/drawing/2014/chart" uri="{C3380CC4-5D6E-409C-BE32-E72D297353CC}">
              <c16:uniqueId val="{00000004-928A-4F1E-8D20-63FF4609B3B2}"/>
            </c:ext>
          </c:extLst>
        </c:ser>
        <c:ser>
          <c:idx val="5"/>
          <c:order val="5"/>
          <c:tx>
            <c:strRef>
              <c:f>Gráficos!$C$219</c:f>
              <c:strCache>
                <c:ptCount val="1"/>
                <c:pt idx="0">
                  <c:v>Furia</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Gráficos!$D$213:$F$213</c:f>
              <c:strCache>
                <c:ptCount val="3"/>
                <c:pt idx="0">
                  <c:v>En bicicleta</c:v>
                </c:pt>
                <c:pt idx="1">
                  <c:v>En Motocicleta</c:v>
                </c:pt>
                <c:pt idx="2">
                  <c:v>En vehículo particular</c:v>
                </c:pt>
              </c:strCache>
            </c:strRef>
          </c:cat>
          <c:val>
            <c:numRef>
              <c:f>Gráficos!$D$219:$F$219</c:f>
              <c:numCache>
                <c:formatCode>0%</c:formatCode>
                <c:ptCount val="3"/>
                <c:pt idx="0">
                  <c:v>5.078125E-2</c:v>
                </c:pt>
                <c:pt idx="1">
                  <c:v>3.3980582524271843E-2</c:v>
                </c:pt>
                <c:pt idx="2">
                  <c:v>8.5034013605442174E-2</c:v>
                </c:pt>
              </c:numCache>
            </c:numRef>
          </c:val>
          <c:extLst>
            <c:ext xmlns:c16="http://schemas.microsoft.com/office/drawing/2014/chart" uri="{C3380CC4-5D6E-409C-BE32-E72D297353CC}">
              <c16:uniqueId val="{00000005-928A-4F1E-8D20-63FF4609B3B2}"/>
            </c:ext>
          </c:extLst>
        </c:ser>
        <c:dLbls>
          <c:showLegendKey val="0"/>
          <c:showVal val="0"/>
          <c:showCatName val="0"/>
          <c:showSerName val="0"/>
          <c:showPercent val="0"/>
          <c:showBubbleSize val="0"/>
        </c:dLbls>
        <c:gapWidth val="219"/>
        <c:overlap val="-27"/>
        <c:axId val="415016136"/>
        <c:axId val="415016464"/>
      </c:barChart>
      <c:catAx>
        <c:axId val="41501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15016464"/>
        <c:crosses val="autoZero"/>
        <c:auto val="1"/>
        <c:lblAlgn val="ctr"/>
        <c:lblOffset val="100"/>
        <c:noMultiLvlLbl val="0"/>
      </c:catAx>
      <c:valAx>
        <c:axId val="415016464"/>
        <c:scaling>
          <c:orientation val="minMax"/>
        </c:scaling>
        <c:delete val="1"/>
        <c:axPos val="l"/>
        <c:numFmt formatCode="0%" sourceLinked="1"/>
        <c:majorTickMark val="none"/>
        <c:minorTickMark val="none"/>
        <c:tickLblPos val="nextTo"/>
        <c:crossAx val="415016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09745982374289E-2"/>
          <c:y val="0.23553295421405657"/>
          <c:w val="0.95438050803525143"/>
          <c:h val="0.49873785619188543"/>
        </c:manualLayout>
      </c:layout>
      <c:barChart>
        <c:barDir val="col"/>
        <c:grouping val="clustered"/>
        <c:varyColors val="0"/>
        <c:ser>
          <c:idx val="0"/>
          <c:order val="0"/>
          <c:tx>
            <c:strRef>
              <c:f>Gráficos!$C$214</c:f>
              <c:strCache>
                <c:ptCount val="1"/>
                <c:pt idx="0">
                  <c:v>Calma</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Gráficos!$G$213:$J$213</c:f>
              <c:strCache>
                <c:ptCount val="4"/>
                <c:pt idx="0">
                  <c:v>Transmilenio o buses</c:v>
                </c:pt>
                <c:pt idx="1">
                  <c:v>En taxi</c:v>
                </c:pt>
                <c:pt idx="2">
                  <c:v>En Uber, Beat, Picap, Didi u otros pedido por aplicación</c:v>
                </c:pt>
                <c:pt idx="3">
                  <c:v>Camiones, tractomulas, volquetas</c:v>
                </c:pt>
              </c:strCache>
            </c:strRef>
          </c:cat>
          <c:val>
            <c:numRef>
              <c:f>Gráficos!$G$214:$J$214</c:f>
              <c:numCache>
                <c:formatCode>0%</c:formatCode>
                <c:ptCount val="4"/>
                <c:pt idx="0">
                  <c:v>0.2073170731707317</c:v>
                </c:pt>
                <c:pt idx="1">
                  <c:v>0.1415929203539823</c:v>
                </c:pt>
                <c:pt idx="2">
                  <c:v>0.1</c:v>
                </c:pt>
                <c:pt idx="3">
                  <c:v>0.2</c:v>
                </c:pt>
              </c:numCache>
            </c:numRef>
          </c:val>
          <c:extLst>
            <c:ext xmlns:c16="http://schemas.microsoft.com/office/drawing/2014/chart" uri="{C3380CC4-5D6E-409C-BE32-E72D297353CC}">
              <c16:uniqueId val="{00000000-BD3C-47EA-A4BF-6C9C48CEE5A1}"/>
            </c:ext>
          </c:extLst>
        </c:ser>
        <c:ser>
          <c:idx val="1"/>
          <c:order val="1"/>
          <c:tx>
            <c:strRef>
              <c:f>Gráficos!$C$215</c:f>
              <c:strCache>
                <c:ptCount val="1"/>
                <c:pt idx="0">
                  <c:v>Indiferencia</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Gráficos!$G$213:$J$213</c:f>
              <c:strCache>
                <c:ptCount val="4"/>
                <c:pt idx="0">
                  <c:v>Transmilenio o buses</c:v>
                </c:pt>
                <c:pt idx="1">
                  <c:v>En taxi</c:v>
                </c:pt>
                <c:pt idx="2">
                  <c:v>En Uber, Beat, Picap, Didi u otros pedido por aplicación</c:v>
                </c:pt>
                <c:pt idx="3">
                  <c:v>Camiones, tractomulas, volquetas</c:v>
                </c:pt>
              </c:strCache>
            </c:strRef>
          </c:cat>
          <c:val>
            <c:numRef>
              <c:f>Gráficos!$G$215:$J$215</c:f>
              <c:numCache>
                <c:formatCode>0%</c:formatCode>
                <c:ptCount val="4"/>
                <c:pt idx="0">
                  <c:v>0.21951219512195125</c:v>
                </c:pt>
                <c:pt idx="1">
                  <c:v>0.22123893805309736</c:v>
                </c:pt>
                <c:pt idx="2">
                  <c:v>0.24</c:v>
                </c:pt>
                <c:pt idx="3">
                  <c:v>0.26666666666666666</c:v>
                </c:pt>
              </c:numCache>
            </c:numRef>
          </c:val>
          <c:extLst>
            <c:ext xmlns:c16="http://schemas.microsoft.com/office/drawing/2014/chart" uri="{C3380CC4-5D6E-409C-BE32-E72D297353CC}">
              <c16:uniqueId val="{00000001-BD3C-47EA-A4BF-6C9C48CEE5A1}"/>
            </c:ext>
          </c:extLst>
        </c:ser>
        <c:ser>
          <c:idx val="2"/>
          <c:order val="2"/>
          <c:tx>
            <c:strRef>
              <c:f>Gráficos!$C$216</c:f>
              <c:strCache>
                <c:ptCount val="1"/>
                <c:pt idx="0">
                  <c:v>Resignación</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Gráficos!$G$213:$J$213</c:f>
              <c:strCache>
                <c:ptCount val="4"/>
                <c:pt idx="0">
                  <c:v>Transmilenio o buses</c:v>
                </c:pt>
                <c:pt idx="1">
                  <c:v>En taxi</c:v>
                </c:pt>
                <c:pt idx="2">
                  <c:v>En Uber, Beat, Picap, Didi u otros pedido por aplicación</c:v>
                </c:pt>
                <c:pt idx="3">
                  <c:v>Camiones, tractomulas, volquetas</c:v>
                </c:pt>
              </c:strCache>
            </c:strRef>
          </c:cat>
          <c:val>
            <c:numRef>
              <c:f>Gráficos!$G$216:$J$216</c:f>
              <c:numCache>
                <c:formatCode>0%</c:formatCode>
                <c:ptCount val="4"/>
                <c:pt idx="0">
                  <c:v>0.15853658536585366</c:v>
                </c:pt>
                <c:pt idx="1">
                  <c:v>0.19469026548672566</c:v>
                </c:pt>
                <c:pt idx="2">
                  <c:v>0.14000000000000001</c:v>
                </c:pt>
                <c:pt idx="3">
                  <c:v>0.26666666666666666</c:v>
                </c:pt>
              </c:numCache>
            </c:numRef>
          </c:val>
          <c:extLst>
            <c:ext xmlns:c16="http://schemas.microsoft.com/office/drawing/2014/chart" uri="{C3380CC4-5D6E-409C-BE32-E72D297353CC}">
              <c16:uniqueId val="{00000002-BD3C-47EA-A4BF-6C9C48CEE5A1}"/>
            </c:ext>
          </c:extLst>
        </c:ser>
        <c:ser>
          <c:idx val="3"/>
          <c:order val="3"/>
          <c:tx>
            <c:strRef>
              <c:f>Gráficos!$C$217</c:f>
              <c:strCache>
                <c:ptCount val="1"/>
                <c:pt idx="0">
                  <c:v>Irritación</c:v>
                </c:pt>
              </c:strCache>
            </c:strRef>
          </c:tx>
          <c:spPr>
            <a:solidFill>
              <a:srgbClr val="D6009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Gráficos!$G$213:$J$213</c:f>
              <c:strCache>
                <c:ptCount val="4"/>
                <c:pt idx="0">
                  <c:v>Transmilenio o buses</c:v>
                </c:pt>
                <c:pt idx="1">
                  <c:v>En taxi</c:v>
                </c:pt>
                <c:pt idx="2">
                  <c:v>En Uber, Beat, Picap, Didi u otros pedido por aplicación</c:v>
                </c:pt>
                <c:pt idx="3">
                  <c:v>Camiones, tractomulas, volquetas</c:v>
                </c:pt>
              </c:strCache>
            </c:strRef>
          </c:cat>
          <c:val>
            <c:numRef>
              <c:f>Gráficos!$G$217:$J$217</c:f>
              <c:numCache>
                <c:formatCode>0%</c:formatCode>
                <c:ptCount val="4"/>
                <c:pt idx="0">
                  <c:v>0.26829268292682928</c:v>
                </c:pt>
                <c:pt idx="1">
                  <c:v>0.30088495575221241</c:v>
                </c:pt>
                <c:pt idx="2">
                  <c:v>0.4</c:v>
                </c:pt>
                <c:pt idx="3">
                  <c:v>0.2</c:v>
                </c:pt>
              </c:numCache>
            </c:numRef>
          </c:val>
          <c:extLst>
            <c:ext xmlns:c16="http://schemas.microsoft.com/office/drawing/2014/chart" uri="{C3380CC4-5D6E-409C-BE32-E72D297353CC}">
              <c16:uniqueId val="{00000003-BD3C-47EA-A4BF-6C9C48CEE5A1}"/>
            </c:ext>
          </c:extLst>
        </c:ser>
        <c:ser>
          <c:idx val="4"/>
          <c:order val="4"/>
          <c:tx>
            <c:strRef>
              <c:f>Gráficos!$C$218</c:f>
              <c:strCache>
                <c:ptCount val="1"/>
                <c:pt idx="0">
                  <c:v>Ira</c:v>
                </c:pt>
              </c:strCache>
            </c:strRef>
          </c:tx>
          <c:spPr>
            <a:solidFill>
              <a:srgbClr val="9900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Gráficos!$G$213:$J$213</c:f>
              <c:strCache>
                <c:ptCount val="4"/>
                <c:pt idx="0">
                  <c:v>Transmilenio o buses</c:v>
                </c:pt>
                <c:pt idx="1">
                  <c:v>En taxi</c:v>
                </c:pt>
                <c:pt idx="2">
                  <c:v>En Uber, Beat, Picap, Didi u otros pedido por aplicación</c:v>
                </c:pt>
                <c:pt idx="3">
                  <c:v>Camiones, tractomulas, volquetas</c:v>
                </c:pt>
              </c:strCache>
            </c:strRef>
          </c:cat>
          <c:val>
            <c:numRef>
              <c:f>Gráficos!$G$218:$J$218</c:f>
              <c:numCache>
                <c:formatCode>0%</c:formatCode>
                <c:ptCount val="4"/>
                <c:pt idx="0">
                  <c:v>8.5365853658536592E-2</c:v>
                </c:pt>
                <c:pt idx="1">
                  <c:v>6.1946902654867256E-2</c:v>
                </c:pt>
                <c:pt idx="2">
                  <c:v>0.04</c:v>
                </c:pt>
                <c:pt idx="3">
                  <c:v>6.6666666666666666E-2</c:v>
                </c:pt>
              </c:numCache>
            </c:numRef>
          </c:val>
          <c:extLst>
            <c:ext xmlns:c16="http://schemas.microsoft.com/office/drawing/2014/chart" uri="{C3380CC4-5D6E-409C-BE32-E72D297353CC}">
              <c16:uniqueId val="{00000004-BD3C-47EA-A4BF-6C9C48CEE5A1}"/>
            </c:ext>
          </c:extLst>
        </c:ser>
        <c:ser>
          <c:idx val="5"/>
          <c:order val="5"/>
          <c:tx>
            <c:strRef>
              <c:f>Gráficos!$C$219</c:f>
              <c:strCache>
                <c:ptCount val="1"/>
                <c:pt idx="0">
                  <c:v>Furia</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Gráficos!$G$213:$J$213</c:f>
              <c:strCache>
                <c:ptCount val="4"/>
                <c:pt idx="0">
                  <c:v>Transmilenio o buses</c:v>
                </c:pt>
                <c:pt idx="1">
                  <c:v>En taxi</c:v>
                </c:pt>
                <c:pt idx="2">
                  <c:v>En Uber, Beat, Picap, Didi u otros pedido por aplicación</c:v>
                </c:pt>
                <c:pt idx="3">
                  <c:v>Camiones, tractomulas, volquetas</c:v>
                </c:pt>
              </c:strCache>
            </c:strRef>
          </c:cat>
          <c:val>
            <c:numRef>
              <c:f>Gráficos!$G$219:$J$219</c:f>
              <c:numCache>
                <c:formatCode>0%</c:formatCode>
                <c:ptCount val="4"/>
                <c:pt idx="0">
                  <c:v>6.097560975609756E-2</c:v>
                </c:pt>
                <c:pt idx="1">
                  <c:v>7.9646017699115043E-2</c:v>
                </c:pt>
                <c:pt idx="2">
                  <c:v>0.08</c:v>
                </c:pt>
                <c:pt idx="3">
                  <c:v>0</c:v>
                </c:pt>
              </c:numCache>
            </c:numRef>
          </c:val>
          <c:extLst>
            <c:ext xmlns:c16="http://schemas.microsoft.com/office/drawing/2014/chart" uri="{C3380CC4-5D6E-409C-BE32-E72D297353CC}">
              <c16:uniqueId val="{00000005-BD3C-47EA-A4BF-6C9C48CEE5A1}"/>
            </c:ext>
          </c:extLst>
        </c:ser>
        <c:dLbls>
          <c:showLegendKey val="0"/>
          <c:showVal val="0"/>
          <c:showCatName val="0"/>
          <c:showSerName val="0"/>
          <c:showPercent val="0"/>
          <c:showBubbleSize val="0"/>
        </c:dLbls>
        <c:gapWidth val="219"/>
        <c:overlap val="-27"/>
        <c:axId val="415016136"/>
        <c:axId val="415016464"/>
      </c:barChart>
      <c:catAx>
        <c:axId val="41501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15016464"/>
        <c:crosses val="autoZero"/>
        <c:auto val="1"/>
        <c:lblAlgn val="ctr"/>
        <c:lblOffset val="100"/>
        <c:noMultiLvlLbl val="0"/>
      </c:catAx>
      <c:valAx>
        <c:axId val="415016464"/>
        <c:scaling>
          <c:orientation val="minMax"/>
        </c:scaling>
        <c:delete val="1"/>
        <c:axPos val="l"/>
        <c:numFmt formatCode="0%" sourceLinked="1"/>
        <c:majorTickMark val="none"/>
        <c:minorTickMark val="none"/>
        <c:tickLblPos val="nextTo"/>
        <c:crossAx val="415016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CO"/>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09745982374289E-2"/>
          <c:y val="0.23553295421405657"/>
          <c:w val="0.95438050803525143"/>
          <c:h val="0.57371162217539984"/>
        </c:manualLayout>
      </c:layout>
      <c:barChart>
        <c:barDir val="col"/>
        <c:grouping val="clustered"/>
        <c:varyColors val="0"/>
        <c:ser>
          <c:idx val="0"/>
          <c:order val="0"/>
          <c:tx>
            <c:strRef>
              <c:f>Gráficos!$B$247</c:f>
              <c:strCache>
                <c:ptCount val="1"/>
                <c:pt idx="0">
                  <c:v>Calma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Gráficos!$C$246:$E$246</c:f>
              <c:strCache>
                <c:ptCount val="3"/>
                <c:pt idx="0">
                  <c:v>En bicicleta</c:v>
                </c:pt>
                <c:pt idx="1">
                  <c:v>En Motocicleta</c:v>
                </c:pt>
                <c:pt idx="2">
                  <c:v>En vehículo particular</c:v>
                </c:pt>
              </c:strCache>
            </c:strRef>
          </c:cat>
          <c:val>
            <c:numRef>
              <c:f>Gráficos!$C$247:$E$247</c:f>
              <c:numCache>
                <c:formatCode>0%</c:formatCode>
                <c:ptCount val="3"/>
                <c:pt idx="0">
                  <c:v>7.421875E-2</c:v>
                </c:pt>
                <c:pt idx="1">
                  <c:v>6.3106796116504854E-2</c:v>
                </c:pt>
                <c:pt idx="2">
                  <c:v>6.8027210884353748E-2</c:v>
                </c:pt>
              </c:numCache>
            </c:numRef>
          </c:val>
          <c:extLst>
            <c:ext xmlns:c16="http://schemas.microsoft.com/office/drawing/2014/chart" uri="{C3380CC4-5D6E-409C-BE32-E72D297353CC}">
              <c16:uniqueId val="{00000000-A290-44F1-948A-07E74D7712B1}"/>
            </c:ext>
          </c:extLst>
        </c:ser>
        <c:ser>
          <c:idx val="1"/>
          <c:order val="1"/>
          <c:tx>
            <c:strRef>
              <c:f>Gráficos!$B$248</c:f>
              <c:strCache>
                <c:ptCount val="1"/>
                <c:pt idx="0">
                  <c:v>Indiferencia</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Gráficos!$C$246:$E$246</c:f>
              <c:strCache>
                <c:ptCount val="3"/>
                <c:pt idx="0">
                  <c:v>En bicicleta</c:v>
                </c:pt>
                <c:pt idx="1">
                  <c:v>En Motocicleta</c:v>
                </c:pt>
                <c:pt idx="2">
                  <c:v>En vehículo particular</c:v>
                </c:pt>
              </c:strCache>
            </c:strRef>
          </c:cat>
          <c:val>
            <c:numRef>
              <c:f>Gráficos!$C$248:$E$248</c:f>
              <c:numCache>
                <c:formatCode>0%</c:formatCode>
                <c:ptCount val="3"/>
                <c:pt idx="0">
                  <c:v>0.17578125</c:v>
                </c:pt>
                <c:pt idx="1">
                  <c:v>0.19902912621359226</c:v>
                </c:pt>
                <c:pt idx="2">
                  <c:v>0.21088435374149661</c:v>
                </c:pt>
              </c:numCache>
            </c:numRef>
          </c:val>
          <c:extLst>
            <c:ext xmlns:c16="http://schemas.microsoft.com/office/drawing/2014/chart" uri="{C3380CC4-5D6E-409C-BE32-E72D297353CC}">
              <c16:uniqueId val="{00000001-A290-44F1-948A-07E74D7712B1}"/>
            </c:ext>
          </c:extLst>
        </c:ser>
        <c:ser>
          <c:idx val="2"/>
          <c:order val="2"/>
          <c:tx>
            <c:strRef>
              <c:f>Gráficos!$B$249</c:f>
              <c:strCache>
                <c:ptCount val="1"/>
                <c:pt idx="0">
                  <c:v>Resignación</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Gráficos!$C$246:$E$246</c:f>
              <c:strCache>
                <c:ptCount val="3"/>
                <c:pt idx="0">
                  <c:v>En bicicleta</c:v>
                </c:pt>
                <c:pt idx="1">
                  <c:v>En Motocicleta</c:v>
                </c:pt>
                <c:pt idx="2">
                  <c:v>En vehículo particular</c:v>
                </c:pt>
              </c:strCache>
            </c:strRef>
          </c:cat>
          <c:val>
            <c:numRef>
              <c:f>Gráficos!$C$249:$E$249</c:f>
              <c:numCache>
                <c:formatCode>0%</c:formatCode>
                <c:ptCount val="3"/>
                <c:pt idx="0">
                  <c:v>0.17578125</c:v>
                </c:pt>
                <c:pt idx="1">
                  <c:v>0.18932038834951456</c:v>
                </c:pt>
                <c:pt idx="2">
                  <c:v>0.26530612244897961</c:v>
                </c:pt>
              </c:numCache>
            </c:numRef>
          </c:val>
          <c:extLst>
            <c:ext xmlns:c16="http://schemas.microsoft.com/office/drawing/2014/chart" uri="{C3380CC4-5D6E-409C-BE32-E72D297353CC}">
              <c16:uniqueId val="{00000002-A290-44F1-948A-07E74D7712B1}"/>
            </c:ext>
          </c:extLst>
        </c:ser>
        <c:ser>
          <c:idx val="3"/>
          <c:order val="3"/>
          <c:tx>
            <c:strRef>
              <c:f>Gráficos!$B$250</c:f>
              <c:strCache>
                <c:ptCount val="1"/>
                <c:pt idx="0">
                  <c:v>Irritación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Gráficos!$C$246:$E$246</c:f>
              <c:strCache>
                <c:ptCount val="3"/>
                <c:pt idx="0">
                  <c:v>En bicicleta</c:v>
                </c:pt>
                <c:pt idx="1">
                  <c:v>En Motocicleta</c:v>
                </c:pt>
                <c:pt idx="2">
                  <c:v>En vehículo particular</c:v>
                </c:pt>
              </c:strCache>
            </c:strRef>
          </c:cat>
          <c:val>
            <c:numRef>
              <c:f>Gráficos!$C$250:$E$250</c:f>
              <c:numCache>
                <c:formatCode>0%</c:formatCode>
                <c:ptCount val="3"/>
                <c:pt idx="0">
                  <c:v>0.32421875</c:v>
                </c:pt>
                <c:pt idx="1">
                  <c:v>0.38834951456310679</c:v>
                </c:pt>
                <c:pt idx="2">
                  <c:v>0.28231292517006801</c:v>
                </c:pt>
              </c:numCache>
            </c:numRef>
          </c:val>
          <c:extLst>
            <c:ext xmlns:c16="http://schemas.microsoft.com/office/drawing/2014/chart" uri="{C3380CC4-5D6E-409C-BE32-E72D297353CC}">
              <c16:uniqueId val="{00000003-A290-44F1-948A-07E74D7712B1}"/>
            </c:ext>
          </c:extLst>
        </c:ser>
        <c:ser>
          <c:idx val="4"/>
          <c:order val="4"/>
          <c:tx>
            <c:strRef>
              <c:f>Gráficos!$B$251</c:f>
              <c:strCache>
                <c:ptCount val="1"/>
                <c:pt idx="0">
                  <c:v>Ira</c:v>
                </c:pt>
              </c:strCache>
            </c:strRef>
          </c:tx>
          <c:spPr>
            <a:solidFill>
              <a:srgbClr val="FF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Gráficos!$C$246:$E$246</c:f>
              <c:strCache>
                <c:ptCount val="3"/>
                <c:pt idx="0">
                  <c:v>En bicicleta</c:v>
                </c:pt>
                <c:pt idx="1">
                  <c:v>En Motocicleta</c:v>
                </c:pt>
                <c:pt idx="2">
                  <c:v>En vehículo particular</c:v>
                </c:pt>
              </c:strCache>
            </c:strRef>
          </c:cat>
          <c:val>
            <c:numRef>
              <c:f>Gráficos!$C$251:$E$251</c:f>
              <c:numCache>
                <c:formatCode>0%</c:formatCode>
                <c:ptCount val="3"/>
                <c:pt idx="0">
                  <c:v>0.16015625</c:v>
                </c:pt>
                <c:pt idx="1">
                  <c:v>0.10194174757281553</c:v>
                </c:pt>
                <c:pt idx="2">
                  <c:v>0.13945578231292516</c:v>
                </c:pt>
              </c:numCache>
            </c:numRef>
          </c:val>
          <c:extLst>
            <c:ext xmlns:c16="http://schemas.microsoft.com/office/drawing/2014/chart" uri="{C3380CC4-5D6E-409C-BE32-E72D297353CC}">
              <c16:uniqueId val="{00000004-A290-44F1-948A-07E74D7712B1}"/>
            </c:ext>
          </c:extLst>
        </c:ser>
        <c:ser>
          <c:idx val="5"/>
          <c:order val="5"/>
          <c:tx>
            <c:strRef>
              <c:f>Gráficos!$B$252</c:f>
              <c:strCache>
                <c:ptCount val="1"/>
                <c:pt idx="0">
                  <c:v>Furia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Gráficos!$C$246:$E$246</c:f>
              <c:strCache>
                <c:ptCount val="3"/>
                <c:pt idx="0">
                  <c:v>En bicicleta</c:v>
                </c:pt>
                <c:pt idx="1">
                  <c:v>En Motocicleta</c:v>
                </c:pt>
                <c:pt idx="2">
                  <c:v>En vehículo particular</c:v>
                </c:pt>
              </c:strCache>
            </c:strRef>
          </c:cat>
          <c:val>
            <c:numRef>
              <c:f>Gráficos!$C$252:$E$252</c:f>
              <c:numCache>
                <c:formatCode>0%</c:formatCode>
                <c:ptCount val="3"/>
                <c:pt idx="0">
                  <c:v>8.984375E-2</c:v>
                </c:pt>
                <c:pt idx="1">
                  <c:v>5.8252427184466021E-2</c:v>
                </c:pt>
                <c:pt idx="2">
                  <c:v>3.4013605442176874E-2</c:v>
                </c:pt>
              </c:numCache>
            </c:numRef>
          </c:val>
          <c:extLst>
            <c:ext xmlns:c16="http://schemas.microsoft.com/office/drawing/2014/chart" uri="{C3380CC4-5D6E-409C-BE32-E72D297353CC}">
              <c16:uniqueId val="{00000005-A290-44F1-948A-07E74D7712B1}"/>
            </c:ext>
          </c:extLst>
        </c:ser>
        <c:dLbls>
          <c:showLegendKey val="0"/>
          <c:showVal val="0"/>
          <c:showCatName val="0"/>
          <c:showSerName val="0"/>
          <c:showPercent val="0"/>
          <c:showBubbleSize val="0"/>
        </c:dLbls>
        <c:gapWidth val="219"/>
        <c:overlap val="-27"/>
        <c:axId val="415016136"/>
        <c:axId val="415016464"/>
      </c:barChart>
      <c:catAx>
        <c:axId val="41501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15016464"/>
        <c:crosses val="autoZero"/>
        <c:auto val="1"/>
        <c:lblAlgn val="ctr"/>
        <c:lblOffset val="100"/>
        <c:noMultiLvlLbl val="0"/>
      </c:catAx>
      <c:valAx>
        <c:axId val="415016464"/>
        <c:scaling>
          <c:orientation val="minMax"/>
        </c:scaling>
        <c:delete val="1"/>
        <c:axPos val="l"/>
        <c:numFmt formatCode="0%" sourceLinked="1"/>
        <c:majorTickMark val="none"/>
        <c:minorTickMark val="none"/>
        <c:tickLblPos val="nextTo"/>
        <c:crossAx val="415016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09745982374289E-2"/>
          <c:y val="0.23553295421405657"/>
          <c:w val="0.95438050803525143"/>
          <c:h val="0.50279901883033218"/>
        </c:manualLayout>
      </c:layout>
      <c:barChart>
        <c:barDir val="col"/>
        <c:grouping val="clustered"/>
        <c:varyColors val="0"/>
        <c:ser>
          <c:idx val="0"/>
          <c:order val="0"/>
          <c:tx>
            <c:strRef>
              <c:f>Gráficos!$B$247</c:f>
              <c:strCache>
                <c:ptCount val="1"/>
                <c:pt idx="0">
                  <c:v>Calma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Gráficos!$F$246:$I$246</c:f>
              <c:strCache>
                <c:ptCount val="4"/>
                <c:pt idx="0">
                  <c:v>Transmilenio o buses</c:v>
                </c:pt>
                <c:pt idx="1">
                  <c:v>En taxi</c:v>
                </c:pt>
                <c:pt idx="2">
                  <c:v>En Uber, Beat, Picap, Didi u otros pedido por aplicación</c:v>
                </c:pt>
                <c:pt idx="3">
                  <c:v>Camiones, tractomulas, volquetas</c:v>
                </c:pt>
              </c:strCache>
            </c:strRef>
          </c:cat>
          <c:val>
            <c:numRef>
              <c:f>Gráficos!$F$247:$I$247</c:f>
              <c:numCache>
                <c:formatCode>0%</c:formatCode>
                <c:ptCount val="4"/>
                <c:pt idx="0">
                  <c:v>0.10975609756097562</c:v>
                </c:pt>
                <c:pt idx="1">
                  <c:v>0.12389380530973451</c:v>
                </c:pt>
                <c:pt idx="2">
                  <c:v>0.1</c:v>
                </c:pt>
                <c:pt idx="3">
                  <c:v>0.2</c:v>
                </c:pt>
              </c:numCache>
            </c:numRef>
          </c:val>
          <c:extLst>
            <c:ext xmlns:c16="http://schemas.microsoft.com/office/drawing/2014/chart" uri="{C3380CC4-5D6E-409C-BE32-E72D297353CC}">
              <c16:uniqueId val="{00000000-C969-46BB-B019-0547941A4EFC}"/>
            </c:ext>
          </c:extLst>
        </c:ser>
        <c:ser>
          <c:idx val="1"/>
          <c:order val="1"/>
          <c:tx>
            <c:strRef>
              <c:f>Gráficos!$B$248</c:f>
              <c:strCache>
                <c:ptCount val="1"/>
                <c:pt idx="0">
                  <c:v>Indiferencia</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Gráficos!$F$246:$I$246</c:f>
              <c:strCache>
                <c:ptCount val="4"/>
                <c:pt idx="0">
                  <c:v>Transmilenio o buses</c:v>
                </c:pt>
                <c:pt idx="1">
                  <c:v>En taxi</c:v>
                </c:pt>
                <c:pt idx="2">
                  <c:v>En Uber, Beat, Picap, Didi u otros pedido por aplicación</c:v>
                </c:pt>
                <c:pt idx="3">
                  <c:v>Camiones, tractomulas, volquetas</c:v>
                </c:pt>
              </c:strCache>
            </c:strRef>
          </c:cat>
          <c:val>
            <c:numRef>
              <c:f>Gráficos!$F$248:$I$248</c:f>
              <c:numCache>
                <c:formatCode>0%</c:formatCode>
                <c:ptCount val="4"/>
                <c:pt idx="0">
                  <c:v>0.28048780487804881</c:v>
                </c:pt>
                <c:pt idx="1">
                  <c:v>0.23893805309734514</c:v>
                </c:pt>
                <c:pt idx="2">
                  <c:v>0.2</c:v>
                </c:pt>
                <c:pt idx="3">
                  <c:v>0.4</c:v>
                </c:pt>
              </c:numCache>
            </c:numRef>
          </c:val>
          <c:extLst>
            <c:ext xmlns:c16="http://schemas.microsoft.com/office/drawing/2014/chart" uri="{C3380CC4-5D6E-409C-BE32-E72D297353CC}">
              <c16:uniqueId val="{00000001-C969-46BB-B019-0547941A4EFC}"/>
            </c:ext>
          </c:extLst>
        </c:ser>
        <c:ser>
          <c:idx val="2"/>
          <c:order val="2"/>
          <c:tx>
            <c:strRef>
              <c:f>Gráficos!$B$249</c:f>
              <c:strCache>
                <c:ptCount val="1"/>
                <c:pt idx="0">
                  <c:v>Resignación</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Gráficos!$F$246:$I$246</c:f>
              <c:strCache>
                <c:ptCount val="4"/>
                <c:pt idx="0">
                  <c:v>Transmilenio o buses</c:v>
                </c:pt>
                <c:pt idx="1">
                  <c:v>En taxi</c:v>
                </c:pt>
                <c:pt idx="2">
                  <c:v>En Uber, Beat, Picap, Didi u otros pedido por aplicación</c:v>
                </c:pt>
                <c:pt idx="3">
                  <c:v>Camiones, tractomulas, volquetas</c:v>
                </c:pt>
              </c:strCache>
            </c:strRef>
          </c:cat>
          <c:val>
            <c:numRef>
              <c:f>Gráficos!$F$249:$I$249</c:f>
              <c:numCache>
                <c:formatCode>0%</c:formatCode>
                <c:ptCount val="4"/>
                <c:pt idx="0">
                  <c:v>0.15853658536585366</c:v>
                </c:pt>
                <c:pt idx="1">
                  <c:v>0.22123893805309736</c:v>
                </c:pt>
                <c:pt idx="2">
                  <c:v>0.16</c:v>
                </c:pt>
                <c:pt idx="3">
                  <c:v>0.13333333333333333</c:v>
                </c:pt>
              </c:numCache>
            </c:numRef>
          </c:val>
          <c:extLst>
            <c:ext xmlns:c16="http://schemas.microsoft.com/office/drawing/2014/chart" uri="{C3380CC4-5D6E-409C-BE32-E72D297353CC}">
              <c16:uniqueId val="{00000002-C969-46BB-B019-0547941A4EFC}"/>
            </c:ext>
          </c:extLst>
        </c:ser>
        <c:ser>
          <c:idx val="3"/>
          <c:order val="3"/>
          <c:tx>
            <c:strRef>
              <c:f>Gráficos!$B$250</c:f>
              <c:strCache>
                <c:ptCount val="1"/>
                <c:pt idx="0">
                  <c:v>Irritación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Gráficos!$F$246:$I$246</c:f>
              <c:strCache>
                <c:ptCount val="4"/>
                <c:pt idx="0">
                  <c:v>Transmilenio o buses</c:v>
                </c:pt>
                <c:pt idx="1">
                  <c:v>En taxi</c:v>
                </c:pt>
                <c:pt idx="2">
                  <c:v>En Uber, Beat, Picap, Didi u otros pedido por aplicación</c:v>
                </c:pt>
                <c:pt idx="3">
                  <c:v>Camiones, tractomulas, volquetas</c:v>
                </c:pt>
              </c:strCache>
            </c:strRef>
          </c:cat>
          <c:val>
            <c:numRef>
              <c:f>Gráficos!$F$250:$I$250</c:f>
              <c:numCache>
                <c:formatCode>0%</c:formatCode>
                <c:ptCount val="4"/>
                <c:pt idx="0">
                  <c:v>0.29268292682926828</c:v>
                </c:pt>
                <c:pt idx="1">
                  <c:v>0.21238938053097345</c:v>
                </c:pt>
                <c:pt idx="2">
                  <c:v>0.26</c:v>
                </c:pt>
                <c:pt idx="3">
                  <c:v>0.26666666666666666</c:v>
                </c:pt>
              </c:numCache>
            </c:numRef>
          </c:val>
          <c:extLst>
            <c:ext xmlns:c16="http://schemas.microsoft.com/office/drawing/2014/chart" uri="{C3380CC4-5D6E-409C-BE32-E72D297353CC}">
              <c16:uniqueId val="{00000003-C969-46BB-B019-0547941A4EFC}"/>
            </c:ext>
          </c:extLst>
        </c:ser>
        <c:ser>
          <c:idx val="4"/>
          <c:order val="4"/>
          <c:tx>
            <c:strRef>
              <c:f>Gráficos!$B$251</c:f>
              <c:strCache>
                <c:ptCount val="1"/>
                <c:pt idx="0">
                  <c:v>Ira</c:v>
                </c:pt>
              </c:strCache>
            </c:strRef>
          </c:tx>
          <c:spPr>
            <a:solidFill>
              <a:srgbClr val="FF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Gráficos!$F$246:$I$246</c:f>
              <c:strCache>
                <c:ptCount val="4"/>
                <c:pt idx="0">
                  <c:v>Transmilenio o buses</c:v>
                </c:pt>
                <c:pt idx="1">
                  <c:v>En taxi</c:v>
                </c:pt>
                <c:pt idx="2">
                  <c:v>En Uber, Beat, Picap, Didi u otros pedido por aplicación</c:v>
                </c:pt>
                <c:pt idx="3">
                  <c:v>Camiones, tractomulas, volquetas</c:v>
                </c:pt>
              </c:strCache>
            </c:strRef>
          </c:cat>
          <c:val>
            <c:numRef>
              <c:f>Gráficos!$F$251:$I$251</c:f>
              <c:numCache>
                <c:formatCode>0%</c:formatCode>
                <c:ptCount val="4"/>
                <c:pt idx="0">
                  <c:v>9.7560975609756101E-2</c:v>
                </c:pt>
                <c:pt idx="1">
                  <c:v>0.15044247787610621</c:v>
                </c:pt>
                <c:pt idx="2">
                  <c:v>0.18</c:v>
                </c:pt>
                <c:pt idx="3">
                  <c:v>0</c:v>
                </c:pt>
              </c:numCache>
            </c:numRef>
          </c:val>
          <c:extLst>
            <c:ext xmlns:c16="http://schemas.microsoft.com/office/drawing/2014/chart" uri="{C3380CC4-5D6E-409C-BE32-E72D297353CC}">
              <c16:uniqueId val="{00000004-C969-46BB-B019-0547941A4EFC}"/>
            </c:ext>
          </c:extLst>
        </c:ser>
        <c:ser>
          <c:idx val="5"/>
          <c:order val="5"/>
          <c:tx>
            <c:strRef>
              <c:f>Gráficos!$B$252</c:f>
              <c:strCache>
                <c:ptCount val="1"/>
                <c:pt idx="0">
                  <c:v>Furia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Gráficos!$F$246:$I$246</c:f>
              <c:strCache>
                <c:ptCount val="4"/>
                <c:pt idx="0">
                  <c:v>Transmilenio o buses</c:v>
                </c:pt>
                <c:pt idx="1">
                  <c:v>En taxi</c:v>
                </c:pt>
                <c:pt idx="2">
                  <c:v>En Uber, Beat, Picap, Didi u otros pedido por aplicación</c:v>
                </c:pt>
                <c:pt idx="3">
                  <c:v>Camiones, tractomulas, volquetas</c:v>
                </c:pt>
              </c:strCache>
            </c:strRef>
          </c:cat>
          <c:val>
            <c:numRef>
              <c:f>Gráficos!$F$252:$I$252</c:f>
              <c:numCache>
                <c:formatCode>0%</c:formatCode>
                <c:ptCount val="4"/>
                <c:pt idx="0">
                  <c:v>6.097560975609756E-2</c:v>
                </c:pt>
                <c:pt idx="1">
                  <c:v>5.3097345132743362E-2</c:v>
                </c:pt>
                <c:pt idx="2">
                  <c:v>0.1</c:v>
                </c:pt>
                <c:pt idx="3">
                  <c:v>0</c:v>
                </c:pt>
              </c:numCache>
            </c:numRef>
          </c:val>
          <c:extLst>
            <c:ext xmlns:c16="http://schemas.microsoft.com/office/drawing/2014/chart" uri="{C3380CC4-5D6E-409C-BE32-E72D297353CC}">
              <c16:uniqueId val="{00000005-C969-46BB-B019-0547941A4EFC}"/>
            </c:ext>
          </c:extLst>
        </c:ser>
        <c:dLbls>
          <c:showLegendKey val="0"/>
          <c:showVal val="0"/>
          <c:showCatName val="0"/>
          <c:showSerName val="0"/>
          <c:showPercent val="0"/>
          <c:showBubbleSize val="0"/>
        </c:dLbls>
        <c:gapWidth val="219"/>
        <c:overlap val="-27"/>
        <c:axId val="415016136"/>
        <c:axId val="415016464"/>
      </c:barChart>
      <c:catAx>
        <c:axId val="41501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15016464"/>
        <c:crosses val="autoZero"/>
        <c:auto val="1"/>
        <c:lblAlgn val="ctr"/>
        <c:lblOffset val="100"/>
        <c:noMultiLvlLbl val="0"/>
      </c:catAx>
      <c:valAx>
        <c:axId val="415016464"/>
        <c:scaling>
          <c:orientation val="minMax"/>
        </c:scaling>
        <c:delete val="1"/>
        <c:axPos val="l"/>
        <c:numFmt formatCode="0%" sourceLinked="1"/>
        <c:majorTickMark val="none"/>
        <c:minorTickMark val="none"/>
        <c:tickLblPos val="nextTo"/>
        <c:crossAx val="415016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pPr>
      <a:endParaRPr lang="es-CO"/>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38013864084111E-2"/>
          <c:y val="0.14256221091274351"/>
          <c:w val="0.97552397227183174"/>
          <c:h val="0.57593385851419254"/>
        </c:manualLayout>
      </c:layout>
      <c:barChart>
        <c:barDir val="col"/>
        <c:grouping val="clustered"/>
        <c:varyColors val="0"/>
        <c:ser>
          <c:idx val="0"/>
          <c:order val="0"/>
          <c:tx>
            <c:strRef>
              <c:f>Gráficos!$B$298</c:f>
              <c:strCache>
                <c:ptCount val="1"/>
                <c:pt idx="0">
                  <c:v>Calma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Gráficos!$C$298:$F$298</c:f>
              <c:numCache>
                <c:formatCode>0%</c:formatCode>
                <c:ptCount val="4"/>
                <c:pt idx="0">
                  <c:v>0.23076923076923075</c:v>
                </c:pt>
                <c:pt idx="1">
                  <c:v>0.16564417177914109</c:v>
                </c:pt>
                <c:pt idx="2">
                  <c:v>8.8019559902200492E-2</c:v>
                </c:pt>
                <c:pt idx="3">
                  <c:v>8.9385474860335185E-2</c:v>
                </c:pt>
              </c:numCache>
            </c:numRef>
          </c:val>
          <c:extLst>
            <c:ext xmlns:c16="http://schemas.microsoft.com/office/drawing/2014/chart" uri="{C3380CC4-5D6E-409C-BE32-E72D297353CC}">
              <c16:uniqueId val="{00000000-FD6E-46A0-95DF-E598EBDD5C2B}"/>
            </c:ext>
          </c:extLst>
        </c:ser>
        <c:ser>
          <c:idx val="1"/>
          <c:order val="1"/>
          <c:tx>
            <c:strRef>
              <c:f>Gráficos!$B$299</c:f>
              <c:strCache>
                <c:ptCount val="1"/>
                <c:pt idx="0">
                  <c:v>Indiferencia</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Gráficos!$C$299:$F$299</c:f>
              <c:numCache>
                <c:formatCode>0%</c:formatCode>
                <c:ptCount val="4"/>
                <c:pt idx="0">
                  <c:v>0.23076923076923075</c:v>
                </c:pt>
                <c:pt idx="1">
                  <c:v>0.25153374233128833</c:v>
                </c:pt>
                <c:pt idx="2">
                  <c:v>0.19315403422982885</c:v>
                </c:pt>
                <c:pt idx="3">
                  <c:v>0.17597765363128492</c:v>
                </c:pt>
              </c:numCache>
            </c:numRef>
          </c:val>
          <c:extLst>
            <c:ext xmlns:c16="http://schemas.microsoft.com/office/drawing/2014/chart" uri="{C3380CC4-5D6E-409C-BE32-E72D297353CC}">
              <c16:uniqueId val="{00000001-FD6E-46A0-95DF-E598EBDD5C2B}"/>
            </c:ext>
          </c:extLst>
        </c:ser>
        <c:ser>
          <c:idx val="2"/>
          <c:order val="2"/>
          <c:tx>
            <c:strRef>
              <c:f>Gráficos!$B$300</c:f>
              <c:strCache>
                <c:ptCount val="1"/>
                <c:pt idx="0">
                  <c:v>Resignación</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Gráficos!$C$300:$F$300</c:f>
              <c:numCache>
                <c:formatCode>0%</c:formatCode>
                <c:ptCount val="4"/>
                <c:pt idx="0">
                  <c:v>0.23076923076923075</c:v>
                </c:pt>
                <c:pt idx="1">
                  <c:v>0.30061349693251532</c:v>
                </c:pt>
                <c:pt idx="2">
                  <c:v>0.25427872860635697</c:v>
                </c:pt>
                <c:pt idx="3">
                  <c:v>0.14245810055865921</c:v>
                </c:pt>
              </c:numCache>
            </c:numRef>
          </c:val>
          <c:extLst>
            <c:ext xmlns:c16="http://schemas.microsoft.com/office/drawing/2014/chart" uri="{C3380CC4-5D6E-409C-BE32-E72D297353CC}">
              <c16:uniqueId val="{00000002-FD6E-46A0-95DF-E598EBDD5C2B}"/>
            </c:ext>
          </c:extLst>
        </c:ser>
        <c:ser>
          <c:idx val="3"/>
          <c:order val="3"/>
          <c:tx>
            <c:strRef>
              <c:f>Gráficos!$B$301</c:f>
              <c:strCache>
                <c:ptCount val="1"/>
                <c:pt idx="0">
                  <c:v>Irritación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Gráficos!$C$301:$F$301</c:f>
              <c:numCache>
                <c:formatCode>0%</c:formatCode>
                <c:ptCount val="4"/>
                <c:pt idx="0">
                  <c:v>0.14285714285714285</c:v>
                </c:pt>
                <c:pt idx="1">
                  <c:v>0.20245398773006135</c:v>
                </c:pt>
                <c:pt idx="2">
                  <c:v>0.33007334963325186</c:v>
                </c:pt>
                <c:pt idx="3">
                  <c:v>0.38268156424581007</c:v>
                </c:pt>
              </c:numCache>
            </c:numRef>
          </c:val>
          <c:extLst>
            <c:ext xmlns:c16="http://schemas.microsoft.com/office/drawing/2014/chart" uri="{C3380CC4-5D6E-409C-BE32-E72D297353CC}">
              <c16:uniqueId val="{00000003-FD6E-46A0-95DF-E598EBDD5C2B}"/>
            </c:ext>
          </c:extLst>
        </c:ser>
        <c:ser>
          <c:idx val="4"/>
          <c:order val="4"/>
          <c:tx>
            <c:strRef>
              <c:f>Gráficos!$B$302</c:f>
              <c:strCache>
                <c:ptCount val="1"/>
                <c:pt idx="0">
                  <c:v>Ira</c:v>
                </c:pt>
              </c:strCache>
            </c:strRef>
          </c:tx>
          <c:spPr>
            <a:solidFill>
              <a:srgbClr val="FF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Gráficos!$C$302:$F$302</c:f>
              <c:numCache>
                <c:formatCode>0%</c:formatCode>
                <c:ptCount val="4"/>
                <c:pt idx="0">
                  <c:v>0.10989010989010989</c:v>
                </c:pt>
                <c:pt idx="1">
                  <c:v>4.2944785276073622E-2</c:v>
                </c:pt>
                <c:pt idx="2">
                  <c:v>6.8459657701711488E-2</c:v>
                </c:pt>
                <c:pt idx="3">
                  <c:v>0.13687150837988826</c:v>
                </c:pt>
              </c:numCache>
            </c:numRef>
          </c:val>
          <c:extLst>
            <c:ext xmlns:c16="http://schemas.microsoft.com/office/drawing/2014/chart" uri="{C3380CC4-5D6E-409C-BE32-E72D297353CC}">
              <c16:uniqueId val="{00000004-FD6E-46A0-95DF-E598EBDD5C2B}"/>
            </c:ext>
          </c:extLst>
        </c:ser>
        <c:ser>
          <c:idx val="5"/>
          <c:order val="5"/>
          <c:tx>
            <c:strRef>
              <c:f>Gráficos!$B$303</c:f>
              <c:strCache>
                <c:ptCount val="1"/>
                <c:pt idx="0">
                  <c:v>Furia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Gráficos!$C$303:$F$303</c:f>
              <c:numCache>
                <c:formatCode>0%</c:formatCode>
                <c:ptCount val="4"/>
                <c:pt idx="0">
                  <c:v>5.4945054945054944E-2</c:v>
                </c:pt>
                <c:pt idx="1">
                  <c:v>3.6809815950920248E-2</c:v>
                </c:pt>
                <c:pt idx="2">
                  <c:v>6.6014669926650366E-2</c:v>
                </c:pt>
                <c:pt idx="3">
                  <c:v>7.2625698324022353E-2</c:v>
                </c:pt>
              </c:numCache>
            </c:numRef>
          </c:val>
          <c:extLst>
            <c:ext xmlns:c16="http://schemas.microsoft.com/office/drawing/2014/chart" uri="{C3380CC4-5D6E-409C-BE32-E72D297353CC}">
              <c16:uniqueId val="{00000005-FD6E-46A0-95DF-E598EBDD5C2B}"/>
            </c:ext>
          </c:extLst>
        </c:ser>
        <c:dLbls>
          <c:showLegendKey val="0"/>
          <c:showVal val="0"/>
          <c:showCatName val="0"/>
          <c:showSerName val="0"/>
          <c:showPercent val="0"/>
          <c:showBubbleSize val="0"/>
        </c:dLbls>
        <c:gapWidth val="219"/>
        <c:overlap val="-27"/>
        <c:axId val="486459976"/>
        <c:axId val="486458008"/>
      </c:barChart>
      <c:catAx>
        <c:axId val="48645997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CO" b="1"/>
                  <a:t>Nivel de estrés al conducir</a:t>
                </a:r>
              </a:p>
            </c:rich>
          </c:tx>
          <c:layout>
            <c:manualLayout>
              <c:xMode val="edge"/>
              <c:yMode val="edge"/>
              <c:x val="0.390180469969517"/>
              <c:y val="0.8608216817162818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86458008"/>
        <c:crosses val="autoZero"/>
        <c:auto val="1"/>
        <c:lblAlgn val="ctr"/>
        <c:lblOffset val="100"/>
        <c:noMultiLvlLbl val="0"/>
      </c:catAx>
      <c:valAx>
        <c:axId val="486458008"/>
        <c:scaling>
          <c:orientation val="minMax"/>
        </c:scaling>
        <c:delete val="1"/>
        <c:axPos val="l"/>
        <c:numFmt formatCode="0%" sourceLinked="1"/>
        <c:majorTickMark val="none"/>
        <c:minorTickMark val="none"/>
        <c:tickLblPos val="nextTo"/>
        <c:crossAx val="486459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CO"/>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16092641007722688"/>
          <c:w val="0.9770833333333333"/>
          <c:h val="0.60408103576459982"/>
        </c:manualLayout>
      </c:layout>
      <c:barChart>
        <c:barDir val="col"/>
        <c:grouping val="clustered"/>
        <c:varyColors val="0"/>
        <c:ser>
          <c:idx val="0"/>
          <c:order val="0"/>
          <c:tx>
            <c:strRef>
              <c:f>Gráficos!$B$313</c:f>
              <c:strCache>
                <c:ptCount val="1"/>
                <c:pt idx="0">
                  <c:v>Calma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Gráficos!$C$313:$F$313</c:f>
              <c:numCache>
                <c:formatCode>0%</c:formatCode>
                <c:ptCount val="4"/>
                <c:pt idx="0">
                  <c:v>0.1648351648351648</c:v>
                </c:pt>
                <c:pt idx="1">
                  <c:v>0.12883435582822086</c:v>
                </c:pt>
                <c:pt idx="2">
                  <c:v>6.3569682151589244E-2</c:v>
                </c:pt>
                <c:pt idx="3">
                  <c:v>5.8659217877094966E-2</c:v>
                </c:pt>
              </c:numCache>
            </c:numRef>
          </c:val>
          <c:extLst>
            <c:ext xmlns:c16="http://schemas.microsoft.com/office/drawing/2014/chart" uri="{C3380CC4-5D6E-409C-BE32-E72D297353CC}">
              <c16:uniqueId val="{00000000-6A19-477D-AA54-A804D57A0599}"/>
            </c:ext>
          </c:extLst>
        </c:ser>
        <c:ser>
          <c:idx val="1"/>
          <c:order val="1"/>
          <c:tx>
            <c:strRef>
              <c:f>Gráficos!$B$314</c:f>
              <c:strCache>
                <c:ptCount val="1"/>
                <c:pt idx="0">
                  <c:v>Indiferencia</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Gráficos!$C$314:$F$314</c:f>
              <c:numCache>
                <c:formatCode>0%</c:formatCode>
                <c:ptCount val="4"/>
                <c:pt idx="0">
                  <c:v>0.2857142857142857</c:v>
                </c:pt>
                <c:pt idx="1">
                  <c:v>0.26993865030674846</c:v>
                </c:pt>
                <c:pt idx="2">
                  <c:v>0.21760391198044013</c:v>
                </c:pt>
                <c:pt idx="3">
                  <c:v>0.15642458100558659</c:v>
                </c:pt>
              </c:numCache>
            </c:numRef>
          </c:val>
          <c:extLst>
            <c:ext xmlns:c16="http://schemas.microsoft.com/office/drawing/2014/chart" uri="{C3380CC4-5D6E-409C-BE32-E72D297353CC}">
              <c16:uniqueId val="{00000001-6A19-477D-AA54-A804D57A0599}"/>
            </c:ext>
          </c:extLst>
        </c:ser>
        <c:ser>
          <c:idx val="2"/>
          <c:order val="2"/>
          <c:tx>
            <c:strRef>
              <c:f>Gráficos!$B$315</c:f>
              <c:strCache>
                <c:ptCount val="1"/>
                <c:pt idx="0">
                  <c:v>Resignación</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Gráficos!$C$315:$F$315</c:f>
              <c:numCache>
                <c:formatCode>0%</c:formatCode>
                <c:ptCount val="4"/>
                <c:pt idx="0">
                  <c:v>0.15384615384615385</c:v>
                </c:pt>
                <c:pt idx="1">
                  <c:v>0.20245398773006135</c:v>
                </c:pt>
                <c:pt idx="2">
                  <c:v>0.23227383863080683</c:v>
                </c:pt>
                <c:pt idx="3">
                  <c:v>0.19273743016759778</c:v>
                </c:pt>
              </c:numCache>
            </c:numRef>
          </c:val>
          <c:extLst>
            <c:ext xmlns:c16="http://schemas.microsoft.com/office/drawing/2014/chart" uri="{C3380CC4-5D6E-409C-BE32-E72D297353CC}">
              <c16:uniqueId val="{00000002-6A19-477D-AA54-A804D57A0599}"/>
            </c:ext>
          </c:extLst>
        </c:ser>
        <c:ser>
          <c:idx val="3"/>
          <c:order val="3"/>
          <c:tx>
            <c:strRef>
              <c:f>Gráficos!$B$316</c:f>
              <c:strCache>
                <c:ptCount val="1"/>
                <c:pt idx="0">
                  <c:v>Irritación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Gráficos!$C$316:$F$316</c:f>
              <c:numCache>
                <c:formatCode>0%</c:formatCode>
                <c:ptCount val="4"/>
                <c:pt idx="0">
                  <c:v>0.2087912087912088</c:v>
                </c:pt>
                <c:pt idx="1">
                  <c:v>0.27607361963190186</c:v>
                </c:pt>
                <c:pt idx="2">
                  <c:v>0.31784841075794623</c:v>
                </c:pt>
                <c:pt idx="3">
                  <c:v>0.32960893854748607</c:v>
                </c:pt>
              </c:numCache>
            </c:numRef>
          </c:val>
          <c:extLst>
            <c:ext xmlns:c16="http://schemas.microsoft.com/office/drawing/2014/chart" uri="{C3380CC4-5D6E-409C-BE32-E72D297353CC}">
              <c16:uniqueId val="{00000003-6A19-477D-AA54-A804D57A0599}"/>
            </c:ext>
          </c:extLst>
        </c:ser>
        <c:ser>
          <c:idx val="4"/>
          <c:order val="4"/>
          <c:tx>
            <c:strRef>
              <c:f>Gráficos!$B$317</c:f>
              <c:strCache>
                <c:ptCount val="1"/>
                <c:pt idx="0">
                  <c:v>Ira</c:v>
                </c:pt>
              </c:strCache>
            </c:strRef>
          </c:tx>
          <c:spPr>
            <a:solidFill>
              <a:srgbClr val="FF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Gráficos!$C$317:$F$317</c:f>
              <c:numCache>
                <c:formatCode>0%</c:formatCode>
                <c:ptCount val="4"/>
                <c:pt idx="0">
                  <c:v>9.8901098901098911E-2</c:v>
                </c:pt>
                <c:pt idx="1">
                  <c:v>7.9754601226993863E-2</c:v>
                </c:pt>
                <c:pt idx="2">
                  <c:v>0.13447432762836187</c:v>
                </c:pt>
                <c:pt idx="3">
                  <c:v>0.17318435754189945</c:v>
                </c:pt>
              </c:numCache>
            </c:numRef>
          </c:val>
          <c:extLst>
            <c:ext xmlns:c16="http://schemas.microsoft.com/office/drawing/2014/chart" uri="{C3380CC4-5D6E-409C-BE32-E72D297353CC}">
              <c16:uniqueId val="{00000004-6A19-477D-AA54-A804D57A0599}"/>
            </c:ext>
          </c:extLst>
        </c:ser>
        <c:ser>
          <c:idx val="5"/>
          <c:order val="5"/>
          <c:tx>
            <c:strRef>
              <c:f>Gráficos!$B$318</c:f>
              <c:strCache>
                <c:ptCount val="1"/>
                <c:pt idx="0">
                  <c:v>Furia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Gráficos!$C$297:$F$297</c:f>
              <c:strCache>
                <c:ptCount val="4"/>
                <c:pt idx="0">
                  <c:v>Nada de estrés</c:v>
                </c:pt>
                <c:pt idx="1">
                  <c:v>Poco estrés</c:v>
                </c:pt>
                <c:pt idx="2">
                  <c:v>Algo de estrés</c:v>
                </c:pt>
                <c:pt idx="3">
                  <c:v>Mucho estrés</c:v>
                </c:pt>
              </c:strCache>
            </c:strRef>
          </c:cat>
          <c:val>
            <c:numRef>
              <c:f>Gráficos!$C$318:$F$318</c:f>
              <c:numCache>
                <c:formatCode>0%</c:formatCode>
                <c:ptCount val="4"/>
                <c:pt idx="0">
                  <c:v>8.7912087912087919E-2</c:v>
                </c:pt>
                <c:pt idx="1">
                  <c:v>4.2944785276073622E-2</c:v>
                </c:pt>
                <c:pt idx="2">
                  <c:v>3.4229828850855744E-2</c:v>
                </c:pt>
                <c:pt idx="3">
                  <c:v>8.9385474860335185E-2</c:v>
                </c:pt>
              </c:numCache>
            </c:numRef>
          </c:val>
          <c:extLst>
            <c:ext xmlns:c16="http://schemas.microsoft.com/office/drawing/2014/chart" uri="{C3380CC4-5D6E-409C-BE32-E72D297353CC}">
              <c16:uniqueId val="{00000005-6A19-477D-AA54-A804D57A0599}"/>
            </c:ext>
          </c:extLst>
        </c:ser>
        <c:dLbls>
          <c:showLegendKey val="0"/>
          <c:showVal val="0"/>
          <c:showCatName val="0"/>
          <c:showSerName val="0"/>
          <c:showPercent val="0"/>
          <c:showBubbleSize val="0"/>
        </c:dLbls>
        <c:gapWidth val="219"/>
        <c:overlap val="-27"/>
        <c:axId val="486459976"/>
        <c:axId val="486458008"/>
      </c:barChart>
      <c:catAx>
        <c:axId val="4864599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CO" b="1" dirty="0"/>
                  <a:t>Nivel de estrés al conducir</a:t>
                </a:r>
              </a:p>
            </c:rich>
          </c:tx>
          <c:layout>
            <c:manualLayout>
              <c:xMode val="edge"/>
              <c:yMode val="edge"/>
              <c:x val="0.39501295931758529"/>
              <c:y val="0.9036655421622189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86458008"/>
        <c:crosses val="autoZero"/>
        <c:auto val="1"/>
        <c:lblAlgn val="ctr"/>
        <c:lblOffset val="100"/>
        <c:noMultiLvlLbl val="0"/>
      </c:catAx>
      <c:valAx>
        <c:axId val="486458008"/>
        <c:scaling>
          <c:orientation val="minMax"/>
        </c:scaling>
        <c:delete val="1"/>
        <c:axPos val="l"/>
        <c:numFmt formatCode="0%" sourceLinked="1"/>
        <c:majorTickMark val="none"/>
        <c:minorTickMark val="none"/>
        <c:tickLblPos val="nextTo"/>
        <c:crossAx val="486459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CO"/>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s-CO" b="1"/>
              <a:t>¿Con qué frecuencia diría que esta frase es su caso?: "Me parece difícil controlarme cuando me enojo</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1458333333333333E-2"/>
          <c:y val="0.34328187444456859"/>
          <c:w val="0.9770833333333333"/>
          <c:h val="0.44389216843279011"/>
        </c:manualLayout>
      </c:layout>
      <c:barChart>
        <c:barDir val="col"/>
        <c:grouping val="clustered"/>
        <c:varyColors val="0"/>
        <c:ser>
          <c:idx val="0"/>
          <c:order val="0"/>
          <c:tx>
            <c:strRef>
              <c:f>Gráficos!$C$340</c:f>
              <c:strCache>
                <c:ptCount val="1"/>
                <c:pt idx="0">
                  <c:v>Nunca es mi caso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Gráficos!$D$339:$G$339</c:f>
              <c:strCache>
                <c:ptCount val="4"/>
                <c:pt idx="0">
                  <c:v>Nada de estrés</c:v>
                </c:pt>
                <c:pt idx="1">
                  <c:v>Poco estrés</c:v>
                </c:pt>
                <c:pt idx="2">
                  <c:v>Algo de estrés</c:v>
                </c:pt>
                <c:pt idx="3">
                  <c:v>Mucho estrés</c:v>
                </c:pt>
              </c:strCache>
            </c:strRef>
          </c:cat>
          <c:val>
            <c:numRef>
              <c:f>Gráficos!$D$340:$G$340</c:f>
              <c:numCache>
                <c:formatCode>0%</c:formatCode>
                <c:ptCount val="4"/>
                <c:pt idx="0">
                  <c:v>0.42857142857142855</c:v>
                </c:pt>
                <c:pt idx="1">
                  <c:v>0.32515337423312884</c:v>
                </c:pt>
                <c:pt idx="2">
                  <c:v>0.234718826405868</c:v>
                </c:pt>
                <c:pt idx="3">
                  <c:v>0.22625698324022347</c:v>
                </c:pt>
              </c:numCache>
            </c:numRef>
          </c:val>
          <c:extLst>
            <c:ext xmlns:c16="http://schemas.microsoft.com/office/drawing/2014/chart" uri="{C3380CC4-5D6E-409C-BE32-E72D297353CC}">
              <c16:uniqueId val="{00000000-ACB8-4F9A-9F91-AF0DEA22431D}"/>
            </c:ext>
          </c:extLst>
        </c:ser>
        <c:ser>
          <c:idx val="1"/>
          <c:order val="1"/>
          <c:tx>
            <c:strRef>
              <c:f>Gráficos!$C$341</c:f>
              <c:strCache>
                <c:ptCount val="1"/>
                <c:pt idx="0">
                  <c:v>Pocas veces es mi caso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Gráficos!$D$339:$G$339</c:f>
              <c:strCache>
                <c:ptCount val="4"/>
                <c:pt idx="0">
                  <c:v>Nada de estrés</c:v>
                </c:pt>
                <c:pt idx="1">
                  <c:v>Poco estrés</c:v>
                </c:pt>
                <c:pt idx="2">
                  <c:v>Algo de estrés</c:v>
                </c:pt>
                <c:pt idx="3">
                  <c:v>Mucho estrés</c:v>
                </c:pt>
              </c:strCache>
            </c:strRef>
          </c:cat>
          <c:val>
            <c:numRef>
              <c:f>Gráficos!$D$341:$G$341</c:f>
              <c:numCache>
                <c:formatCode>0%</c:formatCode>
                <c:ptCount val="4"/>
                <c:pt idx="0">
                  <c:v>0.2857142857142857</c:v>
                </c:pt>
                <c:pt idx="1">
                  <c:v>0.46012269938650308</c:v>
                </c:pt>
                <c:pt idx="2">
                  <c:v>0.38630806845965771</c:v>
                </c:pt>
                <c:pt idx="3">
                  <c:v>0.31005586592178769</c:v>
                </c:pt>
              </c:numCache>
            </c:numRef>
          </c:val>
          <c:extLst>
            <c:ext xmlns:c16="http://schemas.microsoft.com/office/drawing/2014/chart" uri="{C3380CC4-5D6E-409C-BE32-E72D297353CC}">
              <c16:uniqueId val="{00000001-ACB8-4F9A-9F91-AF0DEA22431D}"/>
            </c:ext>
          </c:extLst>
        </c:ser>
        <c:ser>
          <c:idx val="2"/>
          <c:order val="2"/>
          <c:tx>
            <c:strRef>
              <c:f>Gráficos!$C$342</c:f>
              <c:strCache>
                <c:ptCount val="1"/>
                <c:pt idx="0">
                  <c:v>Algunas veces es mi caso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Gráficos!$D$339:$G$339</c:f>
              <c:strCache>
                <c:ptCount val="4"/>
                <c:pt idx="0">
                  <c:v>Nada de estrés</c:v>
                </c:pt>
                <c:pt idx="1">
                  <c:v>Poco estrés</c:v>
                </c:pt>
                <c:pt idx="2">
                  <c:v>Algo de estrés</c:v>
                </c:pt>
                <c:pt idx="3">
                  <c:v>Mucho estrés</c:v>
                </c:pt>
              </c:strCache>
            </c:strRef>
          </c:cat>
          <c:val>
            <c:numRef>
              <c:f>Gráficos!$D$342:$G$342</c:f>
              <c:numCache>
                <c:formatCode>0%</c:formatCode>
                <c:ptCount val="4"/>
                <c:pt idx="0">
                  <c:v>0.18681318681318682</c:v>
                </c:pt>
                <c:pt idx="1">
                  <c:v>0.17791411042944782</c:v>
                </c:pt>
                <c:pt idx="2">
                  <c:v>0.30562347188264061</c:v>
                </c:pt>
                <c:pt idx="3">
                  <c:v>0.32681564245810057</c:v>
                </c:pt>
              </c:numCache>
            </c:numRef>
          </c:val>
          <c:extLst>
            <c:ext xmlns:c16="http://schemas.microsoft.com/office/drawing/2014/chart" uri="{C3380CC4-5D6E-409C-BE32-E72D297353CC}">
              <c16:uniqueId val="{00000002-ACB8-4F9A-9F91-AF0DEA22431D}"/>
            </c:ext>
          </c:extLst>
        </c:ser>
        <c:ser>
          <c:idx val="3"/>
          <c:order val="3"/>
          <c:tx>
            <c:strRef>
              <c:f>Gráficos!$C$343</c:f>
              <c:strCache>
                <c:ptCount val="1"/>
                <c:pt idx="0">
                  <c:v>Muchas veces es mi caso</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Gráficos!$D$339:$G$339</c:f>
              <c:strCache>
                <c:ptCount val="4"/>
                <c:pt idx="0">
                  <c:v>Nada de estrés</c:v>
                </c:pt>
                <c:pt idx="1">
                  <c:v>Poco estrés</c:v>
                </c:pt>
                <c:pt idx="2">
                  <c:v>Algo de estrés</c:v>
                </c:pt>
                <c:pt idx="3">
                  <c:v>Mucho estrés</c:v>
                </c:pt>
              </c:strCache>
            </c:strRef>
          </c:cat>
          <c:val>
            <c:numRef>
              <c:f>Gráficos!$D$343:$G$343</c:f>
              <c:numCache>
                <c:formatCode>0%</c:formatCode>
                <c:ptCount val="4"/>
                <c:pt idx="0">
                  <c:v>5.4945054945054944E-2</c:v>
                </c:pt>
                <c:pt idx="1">
                  <c:v>6.1349693251533744E-3</c:v>
                </c:pt>
                <c:pt idx="2">
                  <c:v>4.6454767726161368E-2</c:v>
                </c:pt>
                <c:pt idx="3">
                  <c:v>6.9832402234636867E-2</c:v>
                </c:pt>
              </c:numCache>
            </c:numRef>
          </c:val>
          <c:extLst>
            <c:ext xmlns:c16="http://schemas.microsoft.com/office/drawing/2014/chart" uri="{C3380CC4-5D6E-409C-BE32-E72D297353CC}">
              <c16:uniqueId val="{00000003-ACB8-4F9A-9F91-AF0DEA22431D}"/>
            </c:ext>
          </c:extLst>
        </c:ser>
        <c:ser>
          <c:idx val="4"/>
          <c:order val="4"/>
          <c:tx>
            <c:strRef>
              <c:f>Gráficos!$C$344</c:f>
              <c:strCache>
                <c:ptCount val="1"/>
                <c:pt idx="0">
                  <c:v>Siempre es mi caso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Gráficos!$D$339:$G$339</c:f>
              <c:strCache>
                <c:ptCount val="4"/>
                <c:pt idx="0">
                  <c:v>Nada de estrés</c:v>
                </c:pt>
                <c:pt idx="1">
                  <c:v>Poco estrés</c:v>
                </c:pt>
                <c:pt idx="2">
                  <c:v>Algo de estrés</c:v>
                </c:pt>
                <c:pt idx="3">
                  <c:v>Mucho estrés</c:v>
                </c:pt>
              </c:strCache>
            </c:strRef>
          </c:cat>
          <c:val>
            <c:numRef>
              <c:f>Gráficos!$D$344:$G$344</c:f>
              <c:numCache>
                <c:formatCode>0%</c:formatCode>
                <c:ptCount val="4"/>
                <c:pt idx="0">
                  <c:v>4.3956043956043959E-2</c:v>
                </c:pt>
                <c:pt idx="1">
                  <c:v>3.0674846625766871E-2</c:v>
                </c:pt>
                <c:pt idx="2">
                  <c:v>2.6894865525672371E-2</c:v>
                </c:pt>
                <c:pt idx="3">
                  <c:v>6.7039106145251395E-2</c:v>
                </c:pt>
              </c:numCache>
            </c:numRef>
          </c:val>
          <c:extLst>
            <c:ext xmlns:c16="http://schemas.microsoft.com/office/drawing/2014/chart" uri="{C3380CC4-5D6E-409C-BE32-E72D297353CC}">
              <c16:uniqueId val="{00000004-ACB8-4F9A-9F91-AF0DEA22431D}"/>
            </c:ext>
          </c:extLst>
        </c:ser>
        <c:dLbls>
          <c:showLegendKey val="0"/>
          <c:showVal val="0"/>
          <c:showCatName val="0"/>
          <c:showSerName val="0"/>
          <c:showPercent val="0"/>
          <c:showBubbleSize val="0"/>
        </c:dLbls>
        <c:gapWidth val="219"/>
        <c:overlap val="-27"/>
        <c:axId val="476100592"/>
        <c:axId val="476096328"/>
      </c:barChart>
      <c:catAx>
        <c:axId val="47610059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CO" b="1"/>
                  <a:t>Nivel de estrés al conducir</a:t>
                </a:r>
              </a:p>
            </c:rich>
          </c:tx>
          <c:layout>
            <c:manualLayout>
              <c:xMode val="edge"/>
              <c:yMode val="edge"/>
              <c:x val="0.39717708333333335"/>
              <c:y val="0.9012896855854118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76096328"/>
        <c:crosses val="autoZero"/>
        <c:auto val="1"/>
        <c:lblAlgn val="ctr"/>
        <c:lblOffset val="100"/>
        <c:noMultiLvlLbl val="0"/>
      </c:catAx>
      <c:valAx>
        <c:axId val="476096328"/>
        <c:scaling>
          <c:orientation val="minMax"/>
        </c:scaling>
        <c:delete val="1"/>
        <c:axPos val="l"/>
        <c:numFmt formatCode="0%" sourceLinked="1"/>
        <c:majorTickMark val="none"/>
        <c:minorTickMark val="none"/>
        <c:tickLblPos val="nextTo"/>
        <c:crossAx val="476100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59916510065251"/>
          <c:y val="3.1690738319342826E-2"/>
          <c:w val="0.47964596319149533"/>
          <c:h val="0.93661852336131435"/>
        </c:manualLayout>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45 Km</c:v>
                </c:pt>
                <c:pt idx="1">
                  <c:v>35 Km</c:v>
                </c:pt>
                <c:pt idx="2">
                  <c:v>65 Km</c:v>
                </c:pt>
                <c:pt idx="3">
                  <c:v>120 Km</c:v>
                </c:pt>
                <c:pt idx="4">
                  <c:v>90 Km</c:v>
                </c:pt>
                <c:pt idx="5">
                  <c:v>100 Km</c:v>
                </c:pt>
                <c:pt idx="6">
                  <c:v>40 Km</c:v>
                </c:pt>
                <c:pt idx="7">
                  <c:v>70 Km</c:v>
                </c:pt>
                <c:pt idx="8">
                  <c:v>30 Km</c:v>
                </c:pt>
                <c:pt idx="9">
                  <c:v>50 Km</c:v>
                </c:pt>
                <c:pt idx="10">
                  <c:v>80 Km</c:v>
                </c:pt>
                <c:pt idx="11">
                  <c:v>60 Km</c:v>
                </c:pt>
              </c:strCache>
            </c:strRef>
          </c:cat>
          <c:val>
            <c:numRef>
              <c:f>Hoja1!$B$2:$B$13</c:f>
              <c:numCache>
                <c:formatCode>0%</c:formatCode>
                <c:ptCount val="12"/>
                <c:pt idx="0">
                  <c:v>6.0000000000000001E-3</c:v>
                </c:pt>
                <c:pt idx="1">
                  <c:v>7.0000000000000001E-3</c:v>
                </c:pt>
                <c:pt idx="2">
                  <c:v>7.0000000000000001E-3</c:v>
                </c:pt>
                <c:pt idx="3">
                  <c:v>1.2999999999999999E-2</c:v>
                </c:pt>
                <c:pt idx="4">
                  <c:v>0.02</c:v>
                </c:pt>
                <c:pt idx="5">
                  <c:v>3.5000000000000003E-2</c:v>
                </c:pt>
                <c:pt idx="6">
                  <c:v>8.6999999999999994E-2</c:v>
                </c:pt>
                <c:pt idx="7">
                  <c:v>9.6000000000000002E-2</c:v>
                </c:pt>
                <c:pt idx="8">
                  <c:v>0.112</c:v>
                </c:pt>
                <c:pt idx="9">
                  <c:v>0.17399999999999999</c:v>
                </c:pt>
                <c:pt idx="10">
                  <c:v>0.17799999999999999</c:v>
                </c:pt>
                <c:pt idx="11">
                  <c:v>0.252</c:v>
                </c:pt>
              </c:numCache>
            </c:numRef>
          </c:val>
          <c:extLst>
            <c:ext xmlns:c16="http://schemas.microsoft.com/office/drawing/2014/chart" uri="{C3380CC4-5D6E-409C-BE32-E72D297353CC}">
              <c16:uniqueId val="{00000000-73C7-4D1D-868E-C881FDC96948}"/>
            </c:ext>
          </c:extLst>
        </c:ser>
        <c:dLbls>
          <c:dLblPos val="outEnd"/>
          <c:showLegendKey val="0"/>
          <c:showVal val="1"/>
          <c:showCatName val="0"/>
          <c:showSerName val="0"/>
          <c:showPercent val="0"/>
          <c:showBubbleSize val="0"/>
        </c:dLbls>
        <c:gapWidth val="141"/>
        <c:axId val="90071808"/>
        <c:axId val="90074496"/>
      </c:barChart>
      <c:catAx>
        <c:axId val="90071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90074496"/>
        <c:crosses val="autoZero"/>
        <c:auto val="1"/>
        <c:lblAlgn val="ctr"/>
        <c:lblOffset val="100"/>
        <c:noMultiLvlLbl val="0"/>
      </c:catAx>
      <c:valAx>
        <c:axId val="90074496"/>
        <c:scaling>
          <c:orientation val="minMax"/>
        </c:scaling>
        <c:delete val="1"/>
        <c:axPos val="b"/>
        <c:numFmt formatCode="0%" sourceLinked="1"/>
        <c:majorTickMark val="out"/>
        <c:minorTickMark val="none"/>
        <c:tickLblPos val="nextTo"/>
        <c:crossAx val="90071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Promedio de horas. (Bicicleta)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2036122047244094"/>
          <c:y val="0.15688654928270757"/>
          <c:w val="0.85672211286089239"/>
          <c:h val="0.52416657069658246"/>
        </c:manualLayout>
      </c:layout>
      <c:lineChart>
        <c:grouping val="standard"/>
        <c:varyColors val="0"/>
        <c:ser>
          <c:idx val="0"/>
          <c:order val="0"/>
          <c:tx>
            <c:strRef>
              <c:f>Gráficos!$B$375</c:f>
              <c:strCache>
                <c:ptCount val="1"/>
                <c:pt idx="0">
                  <c:v>3. ¿Cuántas horas conduce en promedio al día?</c:v>
                </c:pt>
              </c:strCache>
            </c:strRef>
          </c:tx>
          <c:spPr>
            <a:ln w="28575" cap="rnd">
              <a:noFill/>
              <a:prstDash val="sysDot"/>
              <a:round/>
            </a:ln>
            <a:effectLst/>
          </c:spPr>
          <c:marker>
            <c:symbol val="circle"/>
            <c:size val="12"/>
            <c:spPr>
              <a:solidFill>
                <a:srgbClr val="002060"/>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Gráficos!$C$373:$F$373</c:f>
              <c:strCache>
                <c:ptCount val="4"/>
                <c:pt idx="0">
                  <c:v>Nada de estrés</c:v>
                </c:pt>
                <c:pt idx="1">
                  <c:v>Poco estrés</c:v>
                </c:pt>
                <c:pt idx="2">
                  <c:v>Algo de estrés</c:v>
                </c:pt>
                <c:pt idx="3">
                  <c:v>Mucho estrés</c:v>
                </c:pt>
              </c:strCache>
            </c:strRef>
          </c:cat>
          <c:val>
            <c:numRef>
              <c:f>Gráficos!$C$375:$F$375</c:f>
              <c:numCache>
                <c:formatCode>###0.00</c:formatCode>
                <c:ptCount val="4"/>
                <c:pt idx="0">
                  <c:v>3.2571428571428571</c:v>
                </c:pt>
                <c:pt idx="1">
                  <c:v>3.458333333333333</c:v>
                </c:pt>
                <c:pt idx="2">
                  <c:v>3.1010101010100999</c:v>
                </c:pt>
                <c:pt idx="3">
                  <c:v>3.5945945945945939</c:v>
                </c:pt>
              </c:numCache>
            </c:numRef>
          </c:val>
          <c:smooth val="0"/>
          <c:extLst>
            <c:ext xmlns:c16="http://schemas.microsoft.com/office/drawing/2014/chart" uri="{C3380CC4-5D6E-409C-BE32-E72D297353CC}">
              <c16:uniqueId val="{00000000-B1B0-4160-95E1-300ED7C8D439}"/>
            </c:ext>
          </c:extLst>
        </c:ser>
        <c:ser>
          <c:idx val="1"/>
          <c:order val="1"/>
          <c:tx>
            <c:strRef>
              <c:f>Gráficos!$B$376</c:f>
              <c:strCache>
                <c:ptCount val="1"/>
                <c:pt idx="0">
                  <c:v>21. De las 24 horas del día , ¿cuántas duerme usted?</c:v>
                </c:pt>
              </c:strCache>
            </c:strRef>
          </c:tx>
          <c:spPr>
            <a:ln w="28575" cap="rnd">
              <a:noFill/>
              <a:prstDash val="sysDot"/>
              <a:round/>
            </a:ln>
            <a:effectLst/>
          </c:spPr>
          <c:marker>
            <c:symbol val="diamond"/>
            <c:size val="16"/>
            <c:spPr>
              <a:solidFill>
                <a:srgbClr val="00B050"/>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Gráficos!$C$373:$F$373</c:f>
              <c:strCache>
                <c:ptCount val="4"/>
                <c:pt idx="0">
                  <c:v>Nada de estrés</c:v>
                </c:pt>
                <c:pt idx="1">
                  <c:v>Poco estrés</c:v>
                </c:pt>
                <c:pt idx="2">
                  <c:v>Algo de estrés</c:v>
                </c:pt>
                <c:pt idx="3">
                  <c:v>Mucho estrés</c:v>
                </c:pt>
              </c:strCache>
            </c:strRef>
          </c:cat>
          <c:val>
            <c:numRef>
              <c:f>Gráficos!$C$376:$F$376</c:f>
              <c:numCache>
                <c:formatCode>###0.00</c:formatCode>
                <c:ptCount val="4"/>
                <c:pt idx="0">
                  <c:v>7.9714285714285706</c:v>
                </c:pt>
                <c:pt idx="1">
                  <c:v>7.4583333333333313</c:v>
                </c:pt>
                <c:pt idx="2">
                  <c:v>7.5656565656565631</c:v>
                </c:pt>
                <c:pt idx="3">
                  <c:v>7.5135135135135114</c:v>
                </c:pt>
              </c:numCache>
            </c:numRef>
          </c:val>
          <c:smooth val="0"/>
          <c:extLst>
            <c:ext xmlns:c16="http://schemas.microsoft.com/office/drawing/2014/chart" uri="{C3380CC4-5D6E-409C-BE32-E72D297353CC}">
              <c16:uniqueId val="{00000001-B1B0-4160-95E1-300ED7C8D439}"/>
            </c:ext>
          </c:extLst>
        </c:ser>
        <c:ser>
          <c:idx val="2"/>
          <c:order val="2"/>
          <c:tx>
            <c:strRef>
              <c:f>Gráficos!$B$377</c:f>
              <c:strCache>
                <c:ptCount val="1"/>
                <c:pt idx="0">
                  <c:v>22. ¿Cuántas horas en promedio trabaja al día?</c:v>
                </c:pt>
              </c:strCache>
            </c:strRef>
          </c:tx>
          <c:spPr>
            <a:ln w="28575" cap="rnd">
              <a:noFill/>
              <a:prstDash val="sysDot"/>
              <a:round/>
            </a:ln>
            <a:effectLst/>
          </c:spPr>
          <c:marker>
            <c:symbol val="square"/>
            <c:size val="12"/>
            <c:spPr>
              <a:gradFill flip="none" rotWithShape="1">
                <a:gsLst>
                  <a:gs pos="0">
                    <a:srgbClr val="FF66FF"/>
                  </a:gs>
                  <a:gs pos="46000">
                    <a:srgbClr val="FF33CC"/>
                  </a:gs>
                  <a:gs pos="100000">
                    <a:srgbClr val="D60093"/>
                  </a:gs>
                </a:gsLst>
                <a:path path="circle">
                  <a:fillToRect l="50000" t="130000" r="50000" b="-30000"/>
                </a:path>
                <a:tileRect/>
              </a:gra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Gráficos!$C$373:$F$373</c:f>
              <c:strCache>
                <c:ptCount val="4"/>
                <c:pt idx="0">
                  <c:v>Nada de estrés</c:v>
                </c:pt>
                <c:pt idx="1">
                  <c:v>Poco estrés</c:v>
                </c:pt>
                <c:pt idx="2">
                  <c:v>Algo de estrés</c:v>
                </c:pt>
                <c:pt idx="3">
                  <c:v>Mucho estrés</c:v>
                </c:pt>
              </c:strCache>
            </c:strRef>
          </c:cat>
          <c:val>
            <c:numRef>
              <c:f>Gráficos!$C$377:$F$377</c:f>
              <c:numCache>
                <c:formatCode>###0.00</c:formatCode>
                <c:ptCount val="4"/>
                <c:pt idx="0">
                  <c:v>9.0571428571428552</c:v>
                </c:pt>
                <c:pt idx="1">
                  <c:v>9.2291666666666679</c:v>
                </c:pt>
                <c:pt idx="2">
                  <c:v>9.4444444444444411</c:v>
                </c:pt>
                <c:pt idx="3">
                  <c:v>9.5135135135135158</c:v>
                </c:pt>
              </c:numCache>
            </c:numRef>
          </c:val>
          <c:smooth val="0"/>
          <c:extLst>
            <c:ext xmlns:c16="http://schemas.microsoft.com/office/drawing/2014/chart" uri="{C3380CC4-5D6E-409C-BE32-E72D297353CC}">
              <c16:uniqueId val="{00000002-B1B0-4160-95E1-300ED7C8D439}"/>
            </c:ext>
          </c:extLst>
        </c:ser>
        <c:dLbls>
          <c:showLegendKey val="0"/>
          <c:showVal val="0"/>
          <c:showCatName val="0"/>
          <c:showSerName val="0"/>
          <c:showPercent val="0"/>
          <c:showBubbleSize val="0"/>
        </c:dLbls>
        <c:marker val="1"/>
        <c:smooth val="0"/>
        <c:axId val="529603520"/>
        <c:axId val="529598928"/>
      </c:lineChart>
      <c:catAx>
        <c:axId val="52960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529598928"/>
        <c:crosses val="autoZero"/>
        <c:auto val="1"/>
        <c:lblAlgn val="ctr"/>
        <c:lblOffset val="100"/>
        <c:noMultiLvlLbl val="0"/>
      </c:catAx>
      <c:valAx>
        <c:axId val="52959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29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dirty="0"/>
              <a:t>Promedio de horas. (Motocicleta)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2036122047244094"/>
          <c:y val="0.16433607589491714"/>
          <c:w val="0.85672211286089239"/>
          <c:h val="0.50865412440071645"/>
        </c:manualLayout>
      </c:layout>
      <c:lineChart>
        <c:grouping val="standard"/>
        <c:varyColors val="0"/>
        <c:ser>
          <c:idx val="0"/>
          <c:order val="0"/>
          <c:tx>
            <c:strRef>
              <c:f>Gráficos!$B$375</c:f>
              <c:strCache>
                <c:ptCount val="1"/>
                <c:pt idx="0">
                  <c:v>3. ¿Cuántas horas conduce en promedio al día?</c:v>
                </c:pt>
              </c:strCache>
            </c:strRef>
          </c:tx>
          <c:spPr>
            <a:ln w="25400" cap="rnd">
              <a:noFill/>
              <a:round/>
            </a:ln>
            <a:effectLst/>
          </c:spPr>
          <c:marker>
            <c:symbol val="circle"/>
            <c:size val="12"/>
            <c:spPr>
              <a:solidFill>
                <a:srgbClr val="002060"/>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Gráficos!$G$373:$J$373</c:f>
              <c:strCache>
                <c:ptCount val="4"/>
                <c:pt idx="0">
                  <c:v>Nada de estrés</c:v>
                </c:pt>
                <c:pt idx="1">
                  <c:v>Poco estrés</c:v>
                </c:pt>
                <c:pt idx="2">
                  <c:v>Algo de estrés</c:v>
                </c:pt>
                <c:pt idx="3">
                  <c:v>Mucho estrés</c:v>
                </c:pt>
              </c:strCache>
            </c:strRef>
          </c:cat>
          <c:val>
            <c:numRef>
              <c:f>Gráficos!$G$375:$J$375</c:f>
              <c:numCache>
                <c:formatCode>###0.00</c:formatCode>
                <c:ptCount val="4"/>
                <c:pt idx="0">
                  <c:v>4.625</c:v>
                </c:pt>
                <c:pt idx="1">
                  <c:v>4.6060606060606064</c:v>
                </c:pt>
                <c:pt idx="2">
                  <c:v>4.7529411764705882</c:v>
                </c:pt>
                <c:pt idx="3">
                  <c:v>4.7083333333333366</c:v>
                </c:pt>
              </c:numCache>
            </c:numRef>
          </c:val>
          <c:smooth val="0"/>
          <c:extLst>
            <c:ext xmlns:c16="http://schemas.microsoft.com/office/drawing/2014/chart" uri="{C3380CC4-5D6E-409C-BE32-E72D297353CC}">
              <c16:uniqueId val="{00000000-BED9-4B5B-9557-75A6092680B2}"/>
            </c:ext>
          </c:extLst>
        </c:ser>
        <c:ser>
          <c:idx val="1"/>
          <c:order val="1"/>
          <c:tx>
            <c:strRef>
              <c:f>Gráficos!$B$376</c:f>
              <c:strCache>
                <c:ptCount val="1"/>
                <c:pt idx="0">
                  <c:v>21. De las 24 horas del día , ¿cuántas duerme usted?</c:v>
                </c:pt>
              </c:strCache>
            </c:strRef>
          </c:tx>
          <c:spPr>
            <a:ln w="25400" cap="rnd">
              <a:noFill/>
              <a:round/>
            </a:ln>
            <a:effectLst/>
          </c:spPr>
          <c:marker>
            <c:symbol val="diamond"/>
            <c:size val="16"/>
            <c:spPr>
              <a:solidFill>
                <a:srgbClr val="00B050"/>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BED9-4B5B-9557-75A6092680B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Gráficos!$G$373:$J$373</c:f>
              <c:strCache>
                <c:ptCount val="4"/>
                <c:pt idx="0">
                  <c:v>Nada de estrés</c:v>
                </c:pt>
                <c:pt idx="1">
                  <c:v>Poco estrés</c:v>
                </c:pt>
                <c:pt idx="2">
                  <c:v>Algo de estrés</c:v>
                </c:pt>
                <c:pt idx="3">
                  <c:v>Mucho estrés</c:v>
                </c:pt>
              </c:strCache>
            </c:strRef>
          </c:cat>
          <c:val>
            <c:numRef>
              <c:f>Gráficos!$G$376:$J$376</c:f>
              <c:numCache>
                <c:formatCode>###0.00</c:formatCode>
                <c:ptCount val="4"/>
                <c:pt idx="0">
                  <c:v>8.375</c:v>
                </c:pt>
                <c:pt idx="1">
                  <c:v>8.0909090909090882</c:v>
                </c:pt>
                <c:pt idx="2">
                  <c:v>7.482352941176468</c:v>
                </c:pt>
                <c:pt idx="3">
                  <c:v>7.1944444444444429</c:v>
                </c:pt>
              </c:numCache>
            </c:numRef>
          </c:val>
          <c:smooth val="0"/>
          <c:extLst>
            <c:ext xmlns:c16="http://schemas.microsoft.com/office/drawing/2014/chart" uri="{C3380CC4-5D6E-409C-BE32-E72D297353CC}">
              <c16:uniqueId val="{00000001-BED9-4B5B-9557-75A6092680B2}"/>
            </c:ext>
          </c:extLst>
        </c:ser>
        <c:ser>
          <c:idx val="2"/>
          <c:order val="2"/>
          <c:tx>
            <c:strRef>
              <c:f>Gráficos!$B$377</c:f>
              <c:strCache>
                <c:ptCount val="1"/>
                <c:pt idx="0">
                  <c:v>22. ¿Cuántas horas en promedio trabaja al día?</c:v>
                </c:pt>
              </c:strCache>
            </c:strRef>
          </c:tx>
          <c:spPr>
            <a:ln w="25400" cap="rnd">
              <a:noFill/>
              <a:round/>
            </a:ln>
            <a:effectLst/>
          </c:spPr>
          <c:marker>
            <c:symbol val="square"/>
            <c:size val="12"/>
            <c:spPr>
              <a:gradFill flip="none" rotWithShape="1">
                <a:gsLst>
                  <a:gs pos="0">
                    <a:srgbClr val="FF66FF"/>
                  </a:gs>
                  <a:gs pos="46000">
                    <a:srgbClr val="FF33CC"/>
                  </a:gs>
                  <a:gs pos="100000">
                    <a:srgbClr val="D60093"/>
                  </a:gs>
                </a:gsLst>
                <a:path path="circle">
                  <a:fillToRect l="50000" t="130000" r="50000" b="-30000"/>
                </a:path>
                <a:tileRect/>
              </a:gra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Gráficos!$G$373:$J$373</c:f>
              <c:strCache>
                <c:ptCount val="4"/>
                <c:pt idx="0">
                  <c:v>Nada de estrés</c:v>
                </c:pt>
                <c:pt idx="1">
                  <c:v>Poco estrés</c:v>
                </c:pt>
                <c:pt idx="2">
                  <c:v>Algo de estrés</c:v>
                </c:pt>
                <c:pt idx="3">
                  <c:v>Mucho estrés</c:v>
                </c:pt>
              </c:strCache>
            </c:strRef>
          </c:cat>
          <c:val>
            <c:numRef>
              <c:f>Gráficos!$G$377:$J$377</c:f>
              <c:numCache>
                <c:formatCode>###0.00</c:formatCode>
                <c:ptCount val="4"/>
                <c:pt idx="0">
                  <c:v>8.5</c:v>
                </c:pt>
                <c:pt idx="1">
                  <c:v>9.3030303030303045</c:v>
                </c:pt>
                <c:pt idx="2">
                  <c:v>9.6588235294117677</c:v>
                </c:pt>
                <c:pt idx="3">
                  <c:v>10.333333333333334</c:v>
                </c:pt>
              </c:numCache>
            </c:numRef>
          </c:val>
          <c:smooth val="0"/>
          <c:extLst>
            <c:ext xmlns:c16="http://schemas.microsoft.com/office/drawing/2014/chart" uri="{C3380CC4-5D6E-409C-BE32-E72D297353CC}">
              <c16:uniqueId val="{00000002-BED9-4B5B-9557-75A6092680B2}"/>
            </c:ext>
          </c:extLst>
        </c:ser>
        <c:dLbls>
          <c:showLegendKey val="0"/>
          <c:showVal val="0"/>
          <c:showCatName val="0"/>
          <c:showSerName val="0"/>
          <c:showPercent val="0"/>
          <c:showBubbleSize val="0"/>
        </c:dLbls>
        <c:marker val="1"/>
        <c:smooth val="0"/>
        <c:axId val="529603520"/>
        <c:axId val="529598928"/>
      </c:lineChart>
      <c:catAx>
        <c:axId val="52960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529598928"/>
        <c:crosses val="autoZero"/>
        <c:auto val="1"/>
        <c:lblAlgn val="ctr"/>
        <c:lblOffset val="100"/>
        <c:noMultiLvlLbl val="0"/>
      </c:catAx>
      <c:valAx>
        <c:axId val="52959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29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s-CO" b="1" dirty="0"/>
              <a:t>Promedio de horas. (Vehículo particular)</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0583685603552125"/>
          <c:y val="0.13662514766489919"/>
          <c:w val="0.87602654512592215"/>
          <c:h val="0.51376575188274709"/>
        </c:manualLayout>
      </c:layout>
      <c:lineChart>
        <c:grouping val="standard"/>
        <c:varyColors val="0"/>
        <c:ser>
          <c:idx val="0"/>
          <c:order val="0"/>
          <c:tx>
            <c:strRef>
              <c:f>Gráficos!$B$375</c:f>
              <c:strCache>
                <c:ptCount val="1"/>
                <c:pt idx="0">
                  <c:v>3. ¿Cuántas horas conduce en promedio al día?</c:v>
                </c:pt>
              </c:strCache>
            </c:strRef>
          </c:tx>
          <c:spPr>
            <a:ln w="25400" cap="rnd">
              <a:noFill/>
              <a:round/>
            </a:ln>
            <a:effectLst/>
          </c:spPr>
          <c:marker>
            <c:symbol val="circle"/>
            <c:size val="12"/>
            <c:spPr>
              <a:solidFill>
                <a:srgbClr val="002060"/>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Gráficos!$K$373:$N$373</c:f>
              <c:strCache>
                <c:ptCount val="4"/>
                <c:pt idx="0">
                  <c:v>Nada de estrés</c:v>
                </c:pt>
                <c:pt idx="1">
                  <c:v>Poco estrés</c:v>
                </c:pt>
                <c:pt idx="2">
                  <c:v>Algo de estrés</c:v>
                </c:pt>
                <c:pt idx="3">
                  <c:v>Mucho estrés</c:v>
                </c:pt>
              </c:strCache>
            </c:strRef>
          </c:cat>
          <c:val>
            <c:numRef>
              <c:f>Gráficos!$K$375:$N$375</c:f>
              <c:numCache>
                <c:formatCode>###0.00</c:formatCode>
                <c:ptCount val="4"/>
                <c:pt idx="0">
                  <c:v>2.625</c:v>
                </c:pt>
                <c:pt idx="1">
                  <c:v>4.8249999999999993</c:v>
                </c:pt>
                <c:pt idx="2">
                  <c:v>4.0238095238095228</c:v>
                </c:pt>
                <c:pt idx="3">
                  <c:v>4.4732142857142883</c:v>
                </c:pt>
              </c:numCache>
            </c:numRef>
          </c:val>
          <c:smooth val="0"/>
          <c:extLst>
            <c:ext xmlns:c16="http://schemas.microsoft.com/office/drawing/2014/chart" uri="{C3380CC4-5D6E-409C-BE32-E72D297353CC}">
              <c16:uniqueId val="{00000000-89A2-49A8-B18C-225A8DEBD0E9}"/>
            </c:ext>
          </c:extLst>
        </c:ser>
        <c:ser>
          <c:idx val="1"/>
          <c:order val="1"/>
          <c:tx>
            <c:strRef>
              <c:f>Gráficos!$B$376</c:f>
              <c:strCache>
                <c:ptCount val="1"/>
                <c:pt idx="0">
                  <c:v>21. De las 24 horas del día , ¿cuántas duerme usted?</c:v>
                </c:pt>
              </c:strCache>
            </c:strRef>
          </c:tx>
          <c:spPr>
            <a:ln w="25400" cap="rnd">
              <a:noFill/>
              <a:round/>
            </a:ln>
            <a:effectLst/>
          </c:spPr>
          <c:marker>
            <c:symbol val="diamond"/>
            <c:size val="16"/>
            <c:spPr>
              <a:solidFill>
                <a:srgbClr val="00B050"/>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Gráficos!$K$373:$N$373</c:f>
              <c:strCache>
                <c:ptCount val="4"/>
                <c:pt idx="0">
                  <c:v>Nada de estrés</c:v>
                </c:pt>
                <c:pt idx="1">
                  <c:v>Poco estrés</c:v>
                </c:pt>
                <c:pt idx="2">
                  <c:v>Algo de estrés</c:v>
                </c:pt>
                <c:pt idx="3">
                  <c:v>Mucho estrés</c:v>
                </c:pt>
              </c:strCache>
            </c:strRef>
          </c:cat>
          <c:val>
            <c:numRef>
              <c:f>Gráficos!$K$376:$N$376</c:f>
              <c:numCache>
                <c:formatCode>###0.00</c:formatCode>
                <c:ptCount val="4"/>
                <c:pt idx="0">
                  <c:v>7.3124999999999991</c:v>
                </c:pt>
                <c:pt idx="1">
                  <c:v>7.7</c:v>
                </c:pt>
                <c:pt idx="2">
                  <c:v>7.6111111111111098</c:v>
                </c:pt>
                <c:pt idx="3">
                  <c:v>7.1964285714285738</c:v>
                </c:pt>
              </c:numCache>
            </c:numRef>
          </c:val>
          <c:smooth val="0"/>
          <c:extLst>
            <c:ext xmlns:c16="http://schemas.microsoft.com/office/drawing/2014/chart" uri="{C3380CC4-5D6E-409C-BE32-E72D297353CC}">
              <c16:uniqueId val="{00000001-89A2-49A8-B18C-225A8DEBD0E9}"/>
            </c:ext>
          </c:extLst>
        </c:ser>
        <c:ser>
          <c:idx val="2"/>
          <c:order val="2"/>
          <c:tx>
            <c:strRef>
              <c:f>Gráficos!$B$377</c:f>
              <c:strCache>
                <c:ptCount val="1"/>
                <c:pt idx="0">
                  <c:v>22. ¿Cuántas horas en promedio trabaja al día?</c:v>
                </c:pt>
              </c:strCache>
            </c:strRef>
          </c:tx>
          <c:spPr>
            <a:ln w="25400" cap="rnd">
              <a:noFill/>
              <a:round/>
            </a:ln>
            <a:effectLst/>
          </c:spPr>
          <c:marker>
            <c:symbol val="square"/>
            <c:size val="13"/>
            <c:spPr>
              <a:gradFill flip="none" rotWithShape="1">
                <a:gsLst>
                  <a:gs pos="0">
                    <a:srgbClr val="FF66FF"/>
                  </a:gs>
                  <a:gs pos="46000">
                    <a:srgbClr val="FF33CC"/>
                  </a:gs>
                  <a:gs pos="100000">
                    <a:srgbClr val="D60093"/>
                  </a:gs>
                </a:gsLst>
                <a:path path="circle">
                  <a:fillToRect l="50000" t="130000" r="50000" b="-30000"/>
                </a:path>
                <a:tileRect/>
              </a:gra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Gráficos!$K$373:$N$373</c:f>
              <c:strCache>
                <c:ptCount val="4"/>
                <c:pt idx="0">
                  <c:v>Nada de estrés</c:v>
                </c:pt>
                <c:pt idx="1">
                  <c:v>Poco estrés</c:v>
                </c:pt>
                <c:pt idx="2">
                  <c:v>Algo de estrés</c:v>
                </c:pt>
                <c:pt idx="3">
                  <c:v>Mucho estrés</c:v>
                </c:pt>
              </c:strCache>
            </c:strRef>
          </c:cat>
          <c:val>
            <c:numRef>
              <c:f>Gráficos!$K$377:$N$377</c:f>
              <c:numCache>
                <c:formatCode>###0.00</c:formatCode>
                <c:ptCount val="4"/>
                <c:pt idx="0">
                  <c:v>8.7499999999999982</c:v>
                </c:pt>
                <c:pt idx="1">
                  <c:v>8.6</c:v>
                </c:pt>
                <c:pt idx="2">
                  <c:v>8.9206349206349191</c:v>
                </c:pt>
                <c:pt idx="3">
                  <c:v>9.1964285714285712</c:v>
                </c:pt>
              </c:numCache>
            </c:numRef>
          </c:val>
          <c:smooth val="0"/>
          <c:extLst>
            <c:ext xmlns:c16="http://schemas.microsoft.com/office/drawing/2014/chart" uri="{C3380CC4-5D6E-409C-BE32-E72D297353CC}">
              <c16:uniqueId val="{00000002-89A2-49A8-B18C-225A8DEBD0E9}"/>
            </c:ext>
          </c:extLst>
        </c:ser>
        <c:dLbls>
          <c:showLegendKey val="0"/>
          <c:showVal val="0"/>
          <c:showCatName val="0"/>
          <c:showSerName val="0"/>
          <c:showPercent val="0"/>
          <c:showBubbleSize val="0"/>
        </c:dLbls>
        <c:marker val="1"/>
        <c:smooth val="0"/>
        <c:axId val="529603520"/>
        <c:axId val="529598928"/>
      </c:lineChart>
      <c:catAx>
        <c:axId val="52960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CO"/>
          </a:p>
        </c:txPr>
        <c:crossAx val="529598928"/>
        <c:crosses val="autoZero"/>
        <c:auto val="1"/>
        <c:lblAlgn val="ctr"/>
        <c:lblOffset val="100"/>
        <c:noMultiLvlLbl val="0"/>
      </c:catAx>
      <c:valAx>
        <c:axId val="52959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529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CO"/>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a:t>Promedio de horas. (Transmilenio o buses)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3373113517060367"/>
          <c:y val="0.15211631449277713"/>
          <c:w val="0.84335219816272966"/>
          <c:h val="0.45812254547982723"/>
        </c:manualLayout>
      </c:layout>
      <c:lineChart>
        <c:grouping val="standard"/>
        <c:varyColors val="0"/>
        <c:ser>
          <c:idx val="0"/>
          <c:order val="0"/>
          <c:tx>
            <c:strRef>
              <c:f>Gráficos!$B$375</c:f>
              <c:strCache>
                <c:ptCount val="1"/>
                <c:pt idx="0">
                  <c:v>3. ¿Cuántas horas conduce en promedio al día?</c:v>
                </c:pt>
              </c:strCache>
            </c:strRef>
          </c:tx>
          <c:spPr>
            <a:ln w="25400" cap="rnd">
              <a:noFill/>
              <a:round/>
            </a:ln>
            <a:effectLst/>
          </c:spPr>
          <c:marker>
            <c:symbol val="circle"/>
            <c:size val="12"/>
            <c:spPr>
              <a:solidFill>
                <a:srgbClr val="002060"/>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7369-4CE7-9DFB-D57E83D24A8C}"/>
                </c:ext>
              </c:extLst>
            </c:dLbl>
            <c:dLbl>
              <c:idx val="2"/>
              <c:delete val="1"/>
              <c:extLst>
                <c:ext xmlns:c15="http://schemas.microsoft.com/office/drawing/2012/chart" uri="{CE6537A1-D6FC-4f65-9D91-7224C49458BB}"/>
                <c:ext xmlns:c16="http://schemas.microsoft.com/office/drawing/2014/chart" uri="{C3380CC4-5D6E-409C-BE32-E72D297353CC}">
                  <c16:uniqueId val="{00000004-7369-4CE7-9DFB-D57E83D24A8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Gráficos!$O$373:$R$373</c:f>
              <c:strCache>
                <c:ptCount val="4"/>
                <c:pt idx="0">
                  <c:v>Nada de estrés</c:v>
                </c:pt>
                <c:pt idx="1">
                  <c:v>Poco estrés</c:v>
                </c:pt>
                <c:pt idx="2">
                  <c:v>Algo de estrés</c:v>
                </c:pt>
                <c:pt idx="3">
                  <c:v>Mucho estrés</c:v>
                </c:pt>
              </c:strCache>
            </c:strRef>
          </c:cat>
          <c:val>
            <c:numRef>
              <c:f>Gráficos!$O$375:$R$375</c:f>
              <c:numCache>
                <c:formatCode>###0.00</c:formatCode>
                <c:ptCount val="4"/>
                <c:pt idx="0">
                  <c:v>9</c:v>
                </c:pt>
                <c:pt idx="1">
                  <c:v>8.882352941176471</c:v>
                </c:pt>
                <c:pt idx="2">
                  <c:v>9.0344827586206886</c:v>
                </c:pt>
                <c:pt idx="3">
                  <c:v>9</c:v>
                </c:pt>
              </c:numCache>
            </c:numRef>
          </c:val>
          <c:smooth val="0"/>
          <c:extLst>
            <c:ext xmlns:c16="http://schemas.microsoft.com/office/drawing/2014/chart" uri="{C3380CC4-5D6E-409C-BE32-E72D297353CC}">
              <c16:uniqueId val="{00000000-7369-4CE7-9DFB-D57E83D24A8C}"/>
            </c:ext>
          </c:extLst>
        </c:ser>
        <c:ser>
          <c:idx val="1"/>
          <c:order val="1"/>
          <c:tx>
            <c:strRef>
              <c:f>Gráficos!$B$376</c:f>
              <c:strCache>
                <c:ptCount val="1"/>
                <c:pt idx="0">
                  <c:v>21. De las 24 horas del día , ¿cuántas duerme usted?</c:v>
                </c:pt>
              </c:strCache>
            </c:strRef>
          </c:tx>
          <c:spPr>
            <a:ln w="25400" cap="rnd">
              <a:noFill/>
              <a:round/>
            </a:ln>
            <a:effectLst/>
          </c:spPr>
          <c:marker>
            <c:symbol val="diamond"/>
            <c:size val="16"/>
            <c:spPr>
              <a:solidFill>
                <a:srgbClr val="00B050"/>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Gráficos!$O$373:$R$373</c:f>
              <c:strCache>
                <c:ptCount val="4"/>
                <c:pt idx="0">
                  <c:v>Nada de estrés</c:v>
                </c:pt>
                <c:pt idx="1">
                  <c:v>Poco estrés</c:v>
                </c:pt>
                <c:pt idx="2">
                  <c:v>Algo de estrés</c:v>
                </c:pt>
                <c:pt idx="3">
                  <c:v>Mucho estrés</c:v>
                </c:pt>
              </c:strCache>
            </c:strRef>
          </c:cat>
          <c:val>
            <c:numRef>
              <c:f>Gráficos!$O$376:$R$376</c:f>
              <c:numCache>
                <c:formatCode>###0.00</c:formatCode>
                <c:ptCount val="4"/>
                <c:pt idx="0">
                  <c:v>7.6</c:v>
                </c:pt>
                <c:pt idx="1">
                  <c:v>7.6470588235294112</c:v>
                </c:pt>
                <c:pt idx="2">
                  <c:v>7.4827586206896557</c:v>
                </c:pt>
                <c:pt idx="3">
                  <c:v>7.4516129032258078</c:v>
                </c:pt>
              </c:numCache>
            </c:numRef>
          </c:val>
          <c:smooth val="0"/>
          <c:extLst>
            <c:ext xmlns:c16="http://schemas.microsoft.com/office/drawing/2014/chart" uri="{C3380CC4-5D6E-409C-BE32-E72D297353CC}">
              <c16:uniqueId val="{00000001-7369-4CE7-9DFB-D57E83D24A8C}"/>
            </c:ext>
          </c:extLst>
        </c:ser>
        <c:ser>
          <c:idx val="2"/>
          <c:order val="2"/>
          <c:tx>
            <c:strRef>
              <c:f>Gráficos!$B$377</c:f>
              <c:strCache>
                <c:ptCount val="1"/>
                <c:pt idx="0">
                  <c:v>22. ¿Cuántas horas en promedio trabaja al día?</c:v>
                </c:pt>
              </c:strCache>
            </c:strRef>
          </c:tx>
          <c:spPr>
            <a:ln w="25400" cap="rnd">
              <a:noFill/>
              <a:round/>
            </a:ln>
            <a:effectLst/>
          </c:spPr>
          <c:marker>
            <c:symbol val="square"/>
            <c:size val="12"/>
            <c:spPr>
              <a:gradFill flip="none" rotWithShape="1">
                <a:gsLst>
                  <a:gs pos="0">
                    <a:srgbClr val="FF66FF"/>
                  </a:gs>
                  <a:gs pos="46000">
                    <a:srgbClr val="FF33CC"/>
                  </a:gs>
                  <a:gs pos="100000">
                    <a:srgbClr val="D60093"/>
                  </a:gs>
                </a:gsLst>
                <a:path path="circle">
                  <a:fillToRect l="50000" t="130000" r="50000" b="-30000"/>
                </a:path>
                <a:tileRect/>
              </a:gra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Gráficos!$O$373:$R$373</c:f>
              <c:strCache>
                <c:ptCount val="4"/>
                <c:pt idx="0">
                  <c:v>Nada de estrés</c:v>
                </c:pt>
                <c:pt idx="1">
                  <c:v>Poco estrés</c:v>
                </c:pt>
                <c:pt idx="2">
                  <c:v>Algo de estrés</c:v>
                </c:pt>
                <c:pt idx="3">
                  <c:v>Mucho estrés</c:v>
                </c:pt>
              </c:strCache>
            </c:strRef>
          </c:cat>
          <c:val>
            <c:numRef>
              <c:f>Gráficos!$O$377:$R$377</c:f>
              <c:numCache>
                <c:formatCode>###0.00</c:formatCode>
                <c:ptCount val="4"/>
                <c:pt idx="0">
                  <c:v>9</c:v>
                </c:pt>
                <c:pt idx="1">
                  <c:v>9.117647058823529</c:v>
                </c:pt>
                <c:pt idx="2">
                  <c:v>9.1724137931034484</c:v>
                </c:pt>
                <c:pt idx="3">
                  <c:v>9.870967741935484</c:v>
                </c:pt>
              </c:numCache>
            </c:numRef>
          </c:val>
          <c:smooth val="0"/>
          <c:extLst>
            <c:ext xmlns:c16="http://schemas.microsoft.com/office/drawing/2014/chart" uri="{C3380CC4-5D6E-409C-BE32-E72D297353CC}">
              <c16:uniqueId val="{00000002-7369-4CE7-9DFB-D57E83D24A8C}"/>
            </c:ext>
          </c:extLst>
        </c:ser>
        <c:dLbls>
          <c:showLegendKey val="0"/>
          <c:showVal val="0"/>
          <c:showCatName val="0"/>
          <c:showSerName val="0"/>
          <c:showPercent val="0"/>
          <c:showBubbleSize val="0"/>
        </c:dLbls>
        <c:marker val="1"/>
        <c:smooth val="0"/>
        <c:axId val="529603520"/>
        <c:axId val="529598928"/>
      </c:lineChart>
      <c:catAx>
        <c:axId val="52960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529598928"/>
        <c:crosses val="autoZero"/>
        <c:auto val="1"/>
        <c:lblAlgn val="ctr"/>
        <c:lblOffset val="100"/>
        <c:noMultiLvlLbl val="0"/>
      </c:catAx>
      <c:valAx>
        <c:axId val="52959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29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CO"/>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dirty="0"/>
              <a:t>Promedio de horas. (Taxis)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2056558467625653"/>
          <c:y val="0.16716465478645917"/>
          <c:w val="0.85647883789895174"/>
          <c:h val="0.44555269503213013"/>
        </c:manualLayout>
      </c:layout>
      <c:lineChart>
        <c:grouping val="standard"/>
        <c:varyColors val="0"/>
        <c:ser>
          <c:idx val="0"/>
          <c:order val="0"/>
          <c:tx>
            <c:strRef>
              <c:f>Gráficos!$B$375</c:f>
              <c:strCache>
                <c:ptCount val="1"/>
                <c:pt idx="0">
                  <c:v>3. ¿Cuántas horas conduce en promedio al día?</c:v>
                </c:pt>
              </c:strCache>
            </c:strRef>
          </c:tx>
          <c:spPr>
            <a:ln w="25400" cap="rnd">
              <a:noFill/>
              <a:round/>
            </a:ln>
            <a:effectLst/>
          </c:spPr>
          <c:marker>
            <c:symbol val="circle"/>
            <c:size val="10"/>
            <c:spPr>
              <a:solidFill>
                <a:srgbClr val="002060"/>
              </a:solidFill>
              <a:ln w="9525">
                <a:solidFill>
                  <a:schemeClr val="accent1"/>
                </a:solidFill>
              </a:ln>
              <a:effectLst/>
            </c:spPr>
          </c:marker>
          <c:cat>
            <c:strRef>
              <c:f>Gráficos!$S$373:$V$373</c:f>
              <c:strCache>
                <c:ptCount val="4"/>
                <c:pt idx="0">
                  <c:v>Nada de estrés</c:v>
                </c:pt>
                <c:pt idx="1">
                  <c:v>Poco estrés</c:v>
                </c:pt>
                <c:pt idx="2">
                  <c:v>Algo de estrés</c:v>
                </c:pt>
                <c:pt idx="3">
                  <c:v>Mucho estrés</c:v>
                </c:pt>
              </c:strCache>
            </c:strRef>
          </c:cat>
          <c:val>
            <c:numRef>
              <c:f>Gráficos!$S$375:$V$375</c:f>
              <c:numCache>
                <c:formatCode>###0.00</c:formatCode>
                <c:ptCount val="4"/>
                <c:pt idx="0">
                  <c:v>12.812499999999996</c:v>
                </c:pt>
                <c:pt idx="1">
                  <c:v>11.76923076923077</c:v>
                </c:pt>
                <c:pt idx="2">
                  <c:v>11.071428571428575</c:v>
                </c:pt>
                <c:pt idx="3">
                  <c:v>11.88095238095238</c:v>
                </c:pt>
              </c:numCache>
            </c:numRef>
          </c:val>
          <c:smooth val="0"/>
          <c:extLst>
            <c:ext xmlns:c16="http://schemas.microsoft.com/office/drawing/2014/chart" uri="{C3380CC4-5D6E-409C-BE32-E72D297353CC}">
              <c16:uniqueId val="{00000000-4E02-4B53-B486-09FD79B5F6AF}"/>
            </c:ext>
          </c:extLst>
        </c:ser>
        <c:ser>
          <c:idx val="1"/>
          <c:order val="1"/>
          <c:tx>
            <c:strRef>
              <c:f>Gráficos!$B$376</c:f>
              <c:strCache>
                <c:ptCount val="1"/>
                <c:pt idx="0">
                  <c:v>21. De las 24 horas del día , ¿cuántas duerme usted?</c:v>
                </c:pt>
              </c:strCache>
            </c:strRef>
          </c:tx>
          <c:spPr>
            <a:ln w="25400" cap="rnd">
              <a:noFill/>
              <a:round/>
            </a:ln>
            <a:effectLst/>
          </c:spPr>
          <c:marker>
            <c:symbol val="diamond"/>
            <c:size val="16"/>
            <c:spPr>
              <a:solidFill>
                <a:srgbClr val="00B050"/>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Gráficos!$S$373:$V$373</c:f>
              <c:strCache>
                <c:ptCount val="4"/>
                <c:pt idx="0">
                  <c:v>Nada de estrés</c:v>
                </c:pt>
                <c:pt idx="1">
                  <c:v>Poco estrés</c:v>
                </c:pt>
                <c:pt idx="2">
                  <c:v>Algo de estrés</c:v>
                </c:pt>
                <c:pt idx="3">
                  <c:v>Mucho estrés</c:v>
                </c:pt>
              </c:strCache>
            </c:strRef>
          </c:cat>
          <c:val>
            <c:numRef>
              <c:f>Gráficos!$S$376:$V$376</c:f>
              <c:numCache>
                <c:formatCode>###0.00</c:formatCode>
                <c:ptCount val="4"/>
                <c:pt idx="0">
                  <c:v>7.625</c:v>
                </c:pt>
                <c:pt idx="1">
                  <c:v>7.6153846153846159</c:v>
                </c:pt>
                <c:pt idx="2">
                  <c:v>7.6428571428571441</c:v>
                </c:pt>
                <c:pt idx="3">
                  <c:v>7.2380952380952381</c:v>
                </c:pt>
              </c:numCache>
            </c:numRef>
          </c:val>
          <c:smooth val="0"/>
          <c:extLst>
            <c:ext xmlns:c16="http://schemas.microsoft.com/office/drawing/2014/chart" uri="{C3380CC4-5D6E-409C-BE32-E72D297353CC}">
              <c16:uniqueId val="{00000001-4E02-4B53-B486-09FD79B5F6AF}"/>
            </c:ext>
          </c:extLst>
        </c:ser>
        <c:ser>
          <c:idx val="2"/>
          <c:order val="2"/>
          <c:tx>
            <c:strRef>
              <c:f>Gráficos!$B$377</c:f>
              <c:strCache>
                <c:ptCount val="1"/>
                <c:pt idx="0">
                  <c:v>22. ¿Cuántas horas en promedio trabaja al día?</c:v>
                </c:pt>
              </c:strCache>
            </c:strRef>
          </c:tx>
          <c:spPr>
            <a:ln w="25400" cap="rnd">
              <a:noFill/>
              <a:round/>
            </a:ln>
            <a:effectLst/>
          </c:spPr>
          <c:marker>
            <c:symbol val="square"/>
            <c:size val="12"/>
            <c:spPr>
              <a:gradFill flip="none" rotWithShape="1">
                <a:gsLst>
                  <a:gs pos="0">
                    <a:srgbClr val="FF66FF"/>
                  </a:gs>
                  <a:gs pos="46000">
                    <a:srgbClr val="FF33CC"/>
                  </a:gs>
                  <a:gs pos="100000">
                    <a:srgbClr val="D60093"/>
                  </a:gs>
                </a:gsLst>
                <a:path path="circle">
                  <a:fillToRect l="50000" t="130000" r="50000" b="-30000"/>
                </a:path>
                <a:tileRect/>
              </a:gra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Gráficos!$S$373:$V$373</c:f>
              <c:strCache>
                <c:ptCount val="4"/>
                <c:pt idx="0">
                  <c:v>Nada de estrés</c:v>
                </c:pt>
                <c:pt idx="1">
                  <c:v>Poco estrés</c:v>
                </c:pt>
                <c:pt idx="2">
                  <c:v>Algo de estrés</c:v>
                </c:pt>
                <c:pt idx="3">
                  <c:v>Mucho estrés</c:v>
                </c:pt>
              </c:strCache>
            </c:strRef>
          </c:cat>
          <c:val>
            <c:numRef>
              <c:f>Gráficos!$S$377:$V$377</c:f>
              <c:numCache>
                <c:formatCode>###0.00</c:formatCode>
                <c:ptCount val="4"/>
                <c:pt idx="0">
                  <c:v>12.6875</c:v>
                </c:pt>
                <c:pt idx="1">
                  <c:v>11.53846153846154</c:v>
                </c:pt>
                <c:pt idx="2">
                  <c:v>10.976190476190473</c:v>
                </c:pt>
                <c:pt idx="3">
                  <c:v>12.166666666666666</c:v>
                </c:pt>
              </c:numCache>
            </c:numRef>
          </c:val>
          <c:smooth val="0"/>
          <c:extLst>
            <c:ext xmlns:c16="http://schemas.microsoft.com/office/drawing/2014/chart" uri="{C3380CC4-5D6E-409C-BE32-E72D297353CC}">
              <c16:uniqueId val="{00000002-4E02-4B53-B486-09FD79B5F6AF}"/>
            </c:ext>
          </c:extLst>
        </c:ser>
        <c:dLbls>
          <c:showLegendKey val="0"/>
          <c:showVal val="0"/>
          <c:showCatName val="0"/>
          <c:showSerName val="0"/>
          <c:showPercent val="0"/>
          <c:showBubbleSize val="0"/>
        </c:dLbls>
        <c:marker val="1"/>
        <c:smooth val="0"/>
        <c:axId val="529603520"/>
        <c:axId val="529598928"/>
      </c:lineChart>
      <c:catAx>
        <c:axId val="52960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29598928"/>
        <c:crosses val="autoZero"/>
        <c:auto val="1"/>
        <c:lblAlgn val="ctr"/>
        <c:lblOffset val="100"/>
        <c:noMultiLvlLbl val="0"/>
      </c:catAx>
      <c:valAx>
        <c:axId val="52959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29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dirty="0"/>
              <a:t>Promedio de horas. (Conductores de vehículos pedidos por aplicación)</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2036122047244094"/>
          <c:y val="0.18729640469611772"/>
          <c:w val="0.85672211286089239"/>
          <c:h val="0.4600393015752931"/>
        </c:manualLayout>
      </c:layout>
      <c:lineChart>
        <c:grouping val="standard"/>
        <c:varyColors val="0"/>
        <c:ser>
          <c:idx val="0"/>
          <c:order val="0"/>
          <c:tx>
            <c:strRef>
              <c:f>Gráficos!$B$375</c:f>
              <c:strCache>
                <c:ptCount val="1"/>
                <c:pt idx="0">
                  <c:v>3. ¿Cuántas horas conduce en promedio al día?</c:v>
                </c:pt>
              </c:strCache>
            </c:strRef>
          </c:tx>
          <c:spPr>
            <a:ln w="25400" cap="rnd">
              <a:noFill/>
              <a:round/>
            </a:ln>
            <a:effectLst/>
          </c:spPr>
          <c:marker>
            <c:symbol val="circle"/>
            <c:size val="12"/>
            <c:spPr>
              <a:solidFill>
                <a:srgbClr val="002060"/>
              </a:solidFill>
              <a:ln w="9525">
                <a:solidFill>
                  <a:schemeClr val="accent1"/>
                </a:solidFill>
              </a:ln>
              <a:effectLst/>
            </c:spPr>
          </c:marker>
          <c:cat>
            <c:strRef>
              <c:f>Gráficos!$W$373:$Z$373</c:f>
              <c:strCache>
                <c:ptCount val="4"/>
                <c:pt idx="0">
                  <c:v>Nada de estrés</c:v>
                </c:pt>
                <c:pt idx="1">
                  <c:v>Poco estrés</c:v>
                </c:pt>
                <c:pt idx="2">
                  <c:v>Algo de estrés</c:v>
                </c:pt>
                <c:pt idx="3">
                  <c:v>Mucho estrés</c:v>
                </c:pt>
              </c:strCache>
            </c:strRef>
          </c:cat>
          <c:val>
            <c:numRef>
              <c:f>Gráficos!$W$375:$Z$375</c:f>
              <c:numCache>
                <c:formatCode>###0.00</c:formatCode>
                <c:ptCount val="4"/>
                <c:pt idx="0">
                  <c:v>8</c:v>
                </c:pt>
                <c:pt idx="1">
                  <c:v>8.7142857142857153</c:v>
                </c:pt>
                <c:pt idx="2">
                  <c:v>9</c:v>
                </c:pt>
                <c:pt idx="3">
                  <c:v>7.7368421052631584</c:v>
                </c:pt>
              </c:numCache>
            </c:numRef>
          </c:val>
          <c:smooth val="0"/>
          <c:extLst>
            <c:ext xmlns:c16="http://schemas.microsoft.com/office/drawing/2014/chart" uri="{C3380CC4-5D6E-409C-BE32-E72D297353CC}">
              <c16:uniqueId val="{00000000-1BFF-40E0-A295-B03F51609CC2}"/>
            </c:ext>
          </c:extLst>
        </c:ser>
        <c:ser>
          <c:idx val="1"/>
          <c:order val="1"/>
          <c:tx>
            <c:strRef>
              <c:f>Gráficos!$B$376</c:f>
              <c:strCache>
                <c:ptCount val="1"/>
                <c:pt idx="0">
                  <c:v>21. De las 24 horas del día , ¿cuántas duerme usted?</c:v>
                </c:pt>
              </c:strCache>
            </c:strRef>
          </c:tx>
          <c:spPr>
            <a:ln w="25400" cap="rnd">
              <a:noFill/>
              <a:round/>
            </a:ln>
            <a:effectLst/>
          </c:spPr>
          <c:marker>
            <c:symbol val="diamond"/>
            <c:size val="16"/>
            <c:spPr>
              <a:solidFill>
                <a:srgbClr val="00B050"/>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Gráficos!$W$373:$Z$373</c:f>
              <c:strCache>
                <c:ptCount val="4"/>
                <c:pt idx="0">
                  <c:v>Nada de estrés</c:v>
                </c:pt>
                <c:pt idx="1">
                  <c:v>Poco estrés</c:v>
                </c:pt>
                <c:pt idx="2">
                  <c:v>Algo de estrés</c:v>
                </c:pt>
                <c:pt idx="3">
                  <c:v>Mucho estrés</c:v>
                </c:pt>
              </c:strCache>
            </c:strRef>
          </c:cat>
          <c:val>
            <c:numRef>
              <c:f>Gráficos!$W$376:$Z$376</c:f>
              <c:numCache>
                <c:formatCode>###0.00</c:formatCode>
                <c:ptCount val="4"/>
                <c:pt idx="0">
                  <c:v>8</c:v>
                </c:pt>
                <c:pt idx="1">
                  <c:v>7.8571428571428568</c:v>
                </c:pt>
                <c:pt idx="2">
                  <c:v>7.4347826086956523</c:v>
                </c:pt>
                <c:pt idx="3">
                  <c:v>7.4210526315789469</c:v>
                </c:pt>
              </c:numCache>
            </c:numRef>
          </c:val>
          <c:smooth val="0"/>
          <c:extLst>
            <c:ext xmlns:c16="http://schemas.microsoft.com/office/drawing/2014/chart" uri="{C3380CC4-5D6E-409C-BE32-E72D297353CC}">
              <c16:uniqueId val="{00000001-1BFF-40E0-A295-B03F51609CC2}"/>
            </c:ext>
          </c:extLst>
        </c:ser>
        <c:ser>
          <c:idx val="2"/>
          <c:order val="2"/>
          <c:tx>
            <c:strRef>
              <c:f>Gráficos!$B$377</c:f>
              <c:strCache>
                <c:ptCount val="1"/>
                <c:pt idx="0">
                  <c:v>22. ¿Cuántas horas en promedio trabaja al día?</c:v>
                </c:pt>
              </c:strCache>
            </c:strRef>
          </c:tx>
          <c:spPr>
            <a:ln w="25400" cap="rnd">
              <a:noFill/>
              <a:round/>
            </a:ln>
            <a:effectLst/>
          </c:spPr>
          <c:marker>
            <c:symbol val="square"/>
            <c:size val="12"/>
            <c:spPr>
              <a:gradFill flip="none" rotWithShape="1">
                <a:gsLst>
                  <a:gs pos="0">
                    <a:srgbClr val="FF66FF"/>
                  </a:gs>
                  <a:gs pos="46000">
                    <a:srgbClr val="FF33CC"/>
                  </a:gs>
                  <a:gs pos="100000">
                    <a:srgbClr val="D60093"/>
                  </a:gs>
                </a:gsLst>
                <a:path path="circle">
                  <a:fillToRect l="50000" t="130000" r="50000" b="-30000"/>
                </a:path>
                <a:tileRect/>
              </a:gra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Gráficos!$W$373:$Z$373</c:f>
              <c:strCache>
                <c:ptCount val="4"/>
                <c:pt idx="0">
                  <c:v>Nada de estrés</c:v>
                </c:pt>
                <c:pt idx="1">
                  <c:v>Poco estrés</c:v>
                </c:pt>
                <c:pt idx="2">
                  <c:v>Algo de estrés</c:v>
                </c:pt>
                <c:pt idx="3">
                  <c:v>Mucho estrés</c:v>
                </c:pt>
              </c:strCache>
            </c:strRef>
          </c:cat>
          <c:val>
            <c:numRef>
              <c:f>Gráficos!$W$377:$Z$377</c:f>
              <c:numCache>
                <c:formatCode>###0.00</c:formatCode>
                <c:ptCount val="4"/>
                <c:pt idx="0">
                  <c:v>8</c:v>
                </c:pt>
                <c:pt idx="1">
                  <c:v>8.8571428571428577</c:v>
                </c:pt>
                <c:pt idx="2">
                  <c:v>9.5217391304347814</c:v>
                </c:pt>
                <c:pt idx="3">
                  <c:v>9.4210526315789451</c:v>
                </c:pt>
              </c:numCache>
            </c:numRef>
          </c:val>
          <c:smooth val="0"/>
          <c:extLst>
            <c:ext xmlns:c16="http://schemas.microsoft.com/office/drawing/2014/chart" uri="{C3380CC4-5D6E-409C-BE32-E72D297353CC}">
              <c16:uniqueId val="{00000002-1BFF-40E0-A295-B03F51609CC2}"/>
            </c:ext>
          </c:extLst>
        </c:ser>
        <c:dLbls>
          <c:showLegendKey val="0"/>
          <c:showVal val="0"/>
          <c:showCatName val="0"/>
          <c:showSerName val="0"/>
          <c:showPercent val="0"/>
          <c:showBubbleSize val="0"/>
        </c:dLbls>
        <c:marker val="1"/>
        <c:smooth val="0"/>
        <c:axId val="529603520"/>
        <c:axId val="529598928"/>
      </c:lineChart>
      <c:catAx>
        <c:axId val="52960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529598928"/>
        <c:crosses val="autoZero"/>
        <c:auto val="1"/>
        <c:lblAlgn val="ctr"/>
        <c:lblOffset val="100"/>
        <c:noMultiLvlLbl val="0"/>
      </c:catAx>
      <c:valAx>
        <c:axId val="52959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29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CO" sz="2000" b="1" dirty="0"/>
              <a:t>Promedio de horas. (Camiones, tractomulas, volquetas)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2036124021673889"/>
          <c:y val="0.18729640469611772"/>
          <c:w val="0.8567220893572981"/>
          <c:h val="0.45487926842919041"/>
        </c:manualLayout>
      </c:layout>
      <c:lineChart>
        <c:grouping val="standard"/>
        <c:varyColors val="0"/>
        <c:ser>
          <c:idx val="0"/>
          <c:order val="0"/>
          <c:tx>
            <c:strRef>
              <c:f>Gráficos!$B$375</c:f>
              <c:strCache>
                <c:ptCount val="1"/>
                <c:pt idx="0">
                  <c:v>3. ¿Cuántas horas conduce en promedio al día?</c:v>
                </c:pt>
              </c:strCache>
            </c:strRef>
          </c:tx>
          <c:spPr>
            <a:ln w="25400" cap="rnd">
              <a:noFill/>
              <a:round/>
            </a:ln>
            <a:effectLst/>
          </c:spPr>
          <c:marker>
            <c:symbol val="circle"/>
            <c:size val="13"/>
            <c:spPr>
              <a:solidFill>
                <a:srgbClr val="002060"/>
              </a:solidFill>
              <a:ln w="9525">
                <a:solidFill>
                  <a:schemeClr val="accent1"/>
                </a:solidFill>
              </a:ln>
              <a:effectLst/>
            </c:spPr>
          </c:marker>
          <c:cat>
            <c:strRef>
              <c:f>Gráficos!$AE$373:$AH$373</c:f>
              <c:strCache>
                <c:ptCount val="4"/>
                <c:pt idx="0">
                  <c:v>Nada de estrés</c:v>
                </c:pt>
                <c:pt idx="1">
                  <c:v>Poco estrés</c:v>
                </c:pt>
                <c:pt idx="2">
                  <c:v>Algo de estrés</c:v>
                </c:pt>
                <c:pt idx="3">
                  <c:v>Mucho estrés</c:v>
                </c:pt>
              </c:strCache>
            </c:strRef>
          </c:cat>
          <c:val>
            <c:numRef>
              <c:f>Gráficos!$AE$375:$AH$375</c:f>
              <c:numCache>
                <c:formatCode>###0.00</c:formatCode>
                <c:ptCount val="4"/>
                <c:pt idx="0">
                  <c:v>10</c:v>
                </c:pt>
                <c:pt idx="1">
                  <c:v>9</c:v>
                </c:pt>
                <c:pt idx="2">
                  <c:v>10</c:v>
                </c:pt>
                <c:pt idx="3">
                  <c:v>7.8750000000000009</c:v>
                </c:pt>
              </c:numCache>
            </c:numRef>
          </c:val>
          <c:smooth val="0"/>
          <c:extLst>
            <c:ext xmlns:c16="http://schemas.microsoft.com/office/drawing/2014/chart" uri="{C3380CC4-5D6E-409C-BE32-E72D297353CC}">
              <c16:uniqueId val="{00000000-441A-4E2A-9DA9-B27E7CAD8615}"/>
            </c:ext>
          </c:extLst>
        </c:ser>
        <c:ser>
          <c:idx val="1"/>
          <c:order val="1"/>
          <c:tx>
            <c:strRef>
              <c:f>Gráficos!$B$376</c:f>
              <c:strCache>
                <c:ptCount val="1"/>
                <c:pt idx="0">
                  <c:v>21. De las 24 horas del día , ¿cuántas duerme usted?</c:v>
                </c:pt>
              </c:strCache>
            </c:strRef>
          </c:tx>
          <c:spPr>
            <a:ln w="25400" cap="rnd">
              <a:noFill/>
              <a:round/>
            </a:ln>
            <a:effectLst/>
          </c:spPr>
          <c:marker>
            <c:symbol val="diamond"/>
            <c:size val="16"/>
            <c:spPr>
              <a:solidFill>
                <a:srgbClr val="00B050"/>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Gráficos!$AE$373:$AH$373</c:f>
              <c:strCache>
                <c:ptCount val="4"/>
                <c:pt idx="0">
                  <c:v>Nada de estrés</c:v>
                </c:pt>
                <c:pt idx="1">
                  <c:v>Poco estrés</c:v>
                </c:pt>
                <c:pt idx="2">
                  <c:v>Algo de estrés</c:v>
                </c:pt>
                <c:pt idx="3">
                  <c:v>Mucho estrés</c:v>
                </c:pt>
              </c:strCache>
            </c:strRef>
          </c:cat>
          <c:val>
            <c:numRef>
              <c:f>Gráficos!$AE$376:$AH$376</c:f>
              <c:numCache>
                <c:formatCode>###0.00</c:formatCode>
                <c:ptCount val="4"/>
                <c:pt idx="0">
                  <c:v>6</c:v>
                </c:pt>
                <c:pt idx="1">
                  <c:v>8.8000000000000007</c:v>
                </c:pt>
                <c:pt idx="2">
                  <c:v>4</c:v>
                </c:pt>
                <c:pt idx="3">
                  <c:v>8.875</c:v>
                </c:pt>
              </c:numCache>
            </c:numRef>
          </c:val>
          <c:smooth val="0"/>
          <c:extLst>
            <c:ext xmlns:c16="http://schemas.microsoft.com/office/drawing/2014/chart" uri="{C3380CC4-5D6E-409C-BE32-E72D297353CC}">
              <c16:uniqueId val="{00000001-441A-4E2A-9DA9-B27E7CAD8615}"/>
            </c:ext>
          </c:extLst>
        </c:ser>
        <c:ser>
          <c:idx val="2"/>
          <c:order val="2"/>
          <c:tx>
            <c:strRef>
              <c:f>Gráficos!$B$377</c:f>
              <c:strCache>
                <c:ptCount val="1"/>
                <c:pt idx="0">
                  <c:v>22. ¿Cuántas horas en promedio trabaja al día?</c:v>
                </c:pt>
              </c:strCache>
            </c:strRef>
          </c:tx>
          <c:spPr>
            <a:ln w="25400" cap="rnd">
              <a:noFill/>
              <a:round/>
            </a:ln>
            <a:effectLst/>
          </c:spPr>
          <c:marker>
            <c:symbol val="square"/>
            <c:size val="13"/>
            <c:spPr>
              <a:gradFill flip="none" rotWithShape="1">
                <a:gsLst>
                  <a:gs pos="0">
                    <a:srgbClr val="FF66FF"/>
                  </a:gs>
                  <a:gs pos="46000">
                    <a:srgbClr val="FF33CC"/>
                  </a:gs>
                  <a:gs pos="100000">
                    <a:srgbClr val="D60093"/>
                  </a:gs>
                </a:gsLst>
                <a:path path="circle">
                  <a:fillToRect l="50000" t="130000" r="50000" b="-30000"/>
                </a:path>
                <a:tileRect/>
              </a:gradFill>
              <a:ln w="9525">
                <a:solidFill>
                  <a:schemeClr val="accent3"/>
                </a:solidFill>
              </a:ln>
              <a:effectLst/>
            </c:spPr>
          </c:marker>
          <c:dLbls>
            <c:dLbl>
              <c:idx val="3"/>
              <c:layout>
                <c:manualLayout>
                  <c:x val="0"/>
                  <c:y val="2.0640132584410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1A-4E2A-9DA9-B27E7CAD86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Gráficos!$AE$373:$AH$373</c:f>
              <c:strCache>
                <c:ptCount val="4"/>
                <c:pt idx="0">
                  <c:v>Nada de estrés</c:v>
                </c:pt>
                <c:pt idx="1">
                  <c:v>Poco estrés</c:v>
                </c:pt>
                <c:pt idx="2">
                  <c:v>Algo de estrés</c:v>
                </c:pt>
                <c:pt idx="3">
                  <c:v>Mucho estrés</c:v>
                </c:pt>
              </c:strCache>
            </c:strRef>
          </c:cat>
          <c:val>
            <c:numRef>
              <c:f>Gráficos!$AE$377:$AH$377</c:f>
              <c:numCache>
                <c:formatCode>###0.00</c:formatCode>
                <c:ptCount val="4"/>
                <c:pt idx="0">
                  <c:v>10</c:v>
                </c:pt>
                <c:pt idx="1">
                  <c:v>10.8</c:v>
                </c:pt>
                <c:pt idx="2">
                  <c:v>10</c:v>
                </c:pt>
                <c:pt idx="3">
                  <c:v>8.5</c:v>
                </c:pt>
              </c:numCache>
            </c:numRef>
          </c:val>
          <c:smooth val="0"/>
          <c:extLst>
            <c:ext xmlns:c16="http://schemas.microsoft.com/office/drawing/2014/chart" uri="{C3380CC4-5D6E-409C-BE32-E72D297353CC}">
              <c16:uniqueId val="{00000002-441A-4E2A-9DA9-B27E7CAD8615}"/>
            </c:ext>
          </c:extLst>
        </c:ser>
        <c:dLbls>
          <c:showLegendKey val="0"/>
          <c:showVal val="0"/>
          <c:showCatName val="0"/>
          <c:showSerName val="0"/>
          <c:showPercent val="0"/>
          <c:showBubbleSize val="0"/>
        </c:dLbls>
        <c:marker val="1"/>
        <c:smooth val="0"/>
        <c:axId val="529603520"/>
        <c:axId val="529598928"/>
      </c:lineChart>
      <c:catAx>
        <c:axId val="52960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529598928"/>
        <c:crosses val="autoZero"/>
        <c:auto val="1"/>
        <c:lblAlgn val="ctr"/>
        <c:lblOffset val="100"/>
        <c:noMultiLvlLbl val="0"/>
      </c:catAx>
      <c:valAx>
        <c:axId val="52959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29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Proporción de conductores de Bicicleta que han recibido cada una de las siguientes acciones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Gráficos!$C$128</c:f>
              <c:strCache>
                <c:ptCount val="1"/>
                <c:pt idx="0">
                  <c:v>En bicicleta</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Gráficos!$B$129:$B$139</c:f>
              <c:strCache>
                <c:ptCount val="11"/>
                <c:pt idx="0">
                  <c:v> Violencia física</c:v>
                </c:pt>
                <c:pt idx="1">
                  <c:v>Bajarse del carro y salir a discutir</c:v>
                </c:pt>
                <c:pt idx="2">
                  <c:v> Hacer el gesto del pulgar abajo</c:v>
                </c:pt>
                <c:pt idx="3">
                  <c:v> Pegarse al carro de adelante</c:v>
                </c:pt>
                <c:pt idx="4">
                  <c:v>Hacer gestos obscenos con las manos</c:v>
                </c:pt>
                <c:pt idx="5">
                  <c:v> "Hacer luces"</c:v>
                </c:pt>
                <c:pt idx="6">
                  <c:v> Gritar</c:v>
                </c:pt>
                <c:pt idx="7">
                  <c:v> Insultar</c:v>
                </c:pt>
                <c:pt idx="8">
                  <c:v> Adelantarse y cerrarlo</c:v>
                </c:pt>
                <c:pt idx="9">
                  <c:v> Pegarse al pito</c:v>
                </c:pt>
                <c:pt idx="10">
                  <c:v> Ninguna de las anteriores</c:v>
                </c:pt>
              </c:strCache>
            </c:strRef>
          </c:cat>
          <c:val>
            <c:numRef>
              <c:f>Gráficos!$C$129:$C$139</c:f>
              <c:numCache>
                <c:formatCode>0%</c:formatCode>
                <c:ptCount val="11"/>
                <c:pt idx="0">
                  <c:v>1.8711254205123179E-2</c:v>
                </c:pt>
                <c:pt idx="1">
                  <c:v>5.9164332804298177E-2</c:v>
                </c:pt>
                <c:pt idx="2">
                  <c:v>7.3062783026671629E-2</c:v>
                </c:pt>
                <c:pt idx="3">
                  <c:v>7.8685485311333792E-2</c:v>
                </c:pt>
                <c:pt idx="4">
                  <c:v>0.17462343470976216</c:v>
                </c:pt>
                <c:pt idx="5">
                  <c:v>0.19570169401715953</c:v>
                </c:pt>
                <c:pt idx="6">
                  <c:v>0.20550949333399324</c:v>
                </c:pt>
                <c:pt idx="7">
                  <c:v>0.21260476131569195</c:v>
                </c:pt>
                <c:pt idx="8">
                  <c:v>0.22563083276436896</c:v>
                </c:pt>
                <c:pt idx="9">
                  <c:v>0.24496682308581635</c:v>
                </c:pt>
                <c:pt idx="10">
                  <c:v>0.42785821715895223</c:v>
                </c:pt>
              </c:numCache>
            </c:numRef>
          </c:val>
          <c:extLst>
            <c:ext xmlns:c16="http://schemas.microsoft.com/office/drawing/2014/chart" uri="{C3380CC4-5D6E-409C-BE32-E72D297353CC}">
              <c16:uniqueId val="{00000000-0BCD-4911-A5ED-5636C23546C4}"/>
            </c:ext>
          </c:extLst>
        </c:ser>
        <c:dLbls>
          <c:showLegendKey val="0"/>
          <c:showVal val="0"/>
          <c:showCatName val="0"/>
          <c:showSerName val="0"/>
          <c:showPercent val="0"/>
          <c:showBubbleSize val="0"/>
        </c:dLbls>
        <c:gapWidth val="90"/>
        <c:axId val="632965632"/>
        <c:axId val="632963992"/>
      </c:barChart>
      <c:catAx>
        <c:axId val="63296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632963992"/>
        <c:crosses val="autoZero"/>
        <c:auto val="1"/>
        <c:lblAlgn val="ctr"/>
        <c:lblOffset val="100"/>
        <c:noMultiLvlLbl val="0"/>
      </c:catAx>
      <c:valAx>
        <c:axId val="632963992"/>
        <c:scaling>
          <c:orientation val="minMax"/>
        </c:scaling>
        <c:delete val="1"/>
        <c:axPos val="b"/>
        <c:numFmt formatCode="0%" sourceLinked="1"/>
        <c:majorTickMark val="none"/>
        <c:minorTickMark val="none"/>
        <c:tickLblPos val="nextTo"/>
        <c:crossAx val="63296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Proporción de conductores de Motocicleta que han recibido cada una de las siguientes acciones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Gráficos!$E$128</c:f>
              <c:strCache>
                <c:ptCount val="1"/>
                <c:pt idx="0">
                  <c:v>En Motocicleta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Gráficos!$B$129:$B$139</c:f>
              <c:strCache>
                <c:ptCount val="11"/>
                <c:pt idx="0">
                  <c:v> Violencia física</c:v>
                </c:pt>
                <c:pt idx="1">
                  <c:v>Bajarse del carro y salir a discutir</c:v>
                </c:pt>
                <c:pt idx="2">
                  <c:v> Hacer el gesto del pulgar abajo</c:v>
                </c:pt>
                <c:pt idx="3">
                  <c:v> Pegarse al carro de adelante</c:v>
                </c:pt>
                <c:pt idx="4">
                  <c:v>Hacer gestos obscenos con las manos</c:v>
                </c:pt>
                <c:pt idx="5">
                  <c:v> "Hacer luces"</c:v>
                </c:pt>
                <c:pt idx="6">
                  <c:v> Gritar</c:v>
                </c:pt>
                <c:pt idx="7">
                  <c:v> Insultar</c:v>
                </c:pt>
                <c:pt idx="8">
                  <c:v> Adelantarse y cerrarlo</c:v>
                </c:pt>
                <c:pt idx="9">
                  <c:v> Pegarse al pito</c:v>
                </c:pt>
                <c:pt idx="10">
                  <c:v> Ninguna de las anteriores</c:v>
                </c:pt>
              </c:strCache>
            </c:strRef>
          </c:cat>
          <c:val>
            <c:numRef>
              <c:f>Gráficos!$E$129:$E$139</c:f>
              <c:numCache>
                <c:formatCode>0%</c:formatCode>
                <c:ptCount val="11"/>
                <c:pt idx="0">
                  <c:v>1.4881580394480242E-2</c:v>
                </c:pt>
                <c:pt idx="1">
                  <c:v>3.6334544058202731E-2</c:v>
                </c:pt>
                <c:pt idx="2">
                  <c:v>0.10769364539434804</c:v>
                </c:pt>
                <c:pt idx="3">
                  <c:v>0.1234960996520665</c:v>
                </c:pt>
                <c:pt idx="4">
                  <c:v>0.25859463852090059</c:v>
                </c:pt>
                <c:pt idx="5">
                  <c:v>0.29756939877352678</c:v>
                </c:pt>
                <c:pt idx="6">
                  <c:v>0.26367478255524118</c:v>
                </c:pt>
                <c:pt idx="7">
                  <c:v>0.23914730298449771</c:v>
                </c:pt>
                <c:pt idx="8">
                  <c:v>0.38217527683385094</c:v>
                </c:pt>
                <c:pt idx="9">
                  <c:v>0.33619107668138748</c:v>
                </c:pt>
                <c:pt idx="10">
                  <c:v>0.30075873149132315</c:v>
                </c:pt>
              </c:numCache>
            </c:numRef>
          </c:val>
          <c:extLst>
            <c:ext xmlns:c16="http://schemas.microsoft.com/office/drawing/2014/chart" uri="{C3380CC4-5D6E-409C-BE32-E72D297353CC}">
              <c16:uniqueId val="{00000000-6F67-43AD-8625-E56C62432563}"/>
            </c:ext>
          </c:extLst>
        </c:ser>
        <c:dLbls>
          <c:showLegendKey val="0"/>
          <c:showVal val="0"/>
          <c:showCatName val="0"/>
          <c:showSerName val="0"/>
          <c:showPercent val="0"/>
          <c:showBubbleSize val="0"/>
        </c:dLbls>
        <c:gapWidth val="90"/>
        <c:axId val="632965632"/>
        <c:axId val="632963992"/>
      </c:barChart>
      <c:catAx>
        <c:axId val="63296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632963992"/>
        <c:crosses val="autoZero"/>
        <c:auto val="1"/>
        <c:lblAlgn val="ctr"/>
        <c:lblOffset val="100"/>
        <c:noMultiLvlLbl val="0"/>
      </c:catAx>
      <c:valAx>
        <c:axId val="632963992"/>
        <c:scaling>
          <c:orientation val="minMax"/>
        </c:scaling>
        <c:delete val="1"/>
        <c:axPos val="b"/>
        <c:numFmt formatCode="0%" sourceLinked="1"/>
        <c:majorTickMark val="none"/>
        <c:minorTickMark val="none"/>
        <c:tickLblPos val="nextTo"/>
        <c:crossAx val="63296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Proporción de conductores de Vehículo particular que han recibido cada una de las siguientes acciones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51481991602658039"/>
          <c:y val="0.20794649585258002"/>
          <c:w val="0.406189368319609"/>
          <c:h val="0.76672367238682082"/>
        </c:manualLayout>
      </c:layout>
      <c:barChart>
        <c:barDir val="bar"/>
        <c:grouping val="clustered"/>
        <c:varyColors val="0"/>
        <c:ser>
          <c:idx val="0"/>
          <c:order val="0"/>
          <c:tx>
            <c:strRef>
              <c:f>Gráficos!$F$128</c:f>
              <c:strCache>
                <c:ptCount val="1"/>
                <c:pt idx="0">
                  <c:v>En vehículo particular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Gráficos!$B$129:$B$139</c:f>
              <c:strCache>
                <c:ptCount val="11"/>
                <c:pt idx="0">
                  <c:v> Violencia física</c:v>
                </c:pt>
                <c:pt idx="1">
                  <c:v>Bajarse del carro y salir a discutir</c:v>
                </c:pt>
                <c:pt idx="2">
                  <c:v> Hacer el gesto del pulgar abajo</c:v>
                </c:pt>
                <c:pt idx="3">
                  <c:v> Pegarse al carro de adelante</c:v>
                </c:pt>
                <c:pt idx="4">
                  <c:v>Hacer gestos obscenos con las manos</c:v>
                </c:pt>
                <c:pt idx="5">
                  <c:v> "Hacer luces"</c:v>
                </c:pt>
                <c:pt idx="6">
                  <c:v> Gritar</c:v>
                </c:pt>
                <c:pt idx="7">
                  <c:v> Insultar</c:v>
                </c:pt>
                <c:pt idx="8">
                  <c:v> Adelantarse y cerrarlo</c:v>
                </c:pt>
                <c:pt idx="9">
                  <c:v> Pegarse al pito</c:v>
                </c:pt>
                <c:pt idx="10">
                  <c:v> Ninguna de las anteriores</c:v>
                </c:pt>
              </c:strCache>
            </c:strRef>
          </c:cat>
          <c:val>
            <c:numRef>
              <c:f>Gráficos!$F$129:$F$139</c:f>
              <c:numCache>
                <c:formatCode>0%</c:formatCode>
                <c:ptCount val="11"/>
                <c:pt idx="0">
                  <c:v>2.2519377411263208E-2</c:v>
                </c:pt>
                <c:pt idx="1">
                  <c:v>6.5107045889660473E-2</c:v>
                </c:pt>
                <c:pt idx="2">
                  <c:v>5.7320129797797777E-2</c:v>
                </c:pt>
                <c:pt idx="3">
                  <c:v>0.17552212938333292</c:v>
                </c:pt>
                <c:pt idx="4">
                  <c:v>0.14174552016316508</c:v>
                </c:pt>
                <c:pt idx="5">
                  <c:v>0.3292319588121782</c:v>
                </c:pt>
                <c:pt idx="6">
                  <c:v>0.18535981516345526</c:v>
                </c:pt>
                <c:pt idx="7">
                  <c:v>0.20424968185972886</c:v>
                </c:pt>
                <c:pt idx="8">
                  <c:v>0.2327340927955211</c:v>
                </c:pt>
                <c:pt idx="9">
                  <c:v>0.37468904224531324</c:v>
                </c:pt>
                <c:pt idx="10">
                  <c:v>0.3395752474568951</c:v>
                </c:pt>
              </c:numCache>
            </c:numRef>
          </c:val>
          <c:extLst>
            <c:ext xmlns:c16="http://schemas.microsoft.com/office/drawing/2014/chart" uri="{C3380CC4-5D6E-409C-BE32-E72D297353CC}">
              <c16:uniqueId val="{00000000-D543-478C-B97A-26EA55FBDEB2}"/>
            </c:ext>
          </c:extLst>
        </c:ser>
        <c:dLbls>
          <c:showLegendKey val="0"/>
          <c:showVal val="0"/>
          <c:showCatName val="0"/>
          <c:showSerName val="0"/>
          <c:showPercent val="0"/>
          <c:showBubbleSize val="0"/>
        </c:dLbls>
        <c:gapWidth val="90"/>
        <c:axId val="632965632"/>
        <c:axId val="632963992"/>
      </c:barChart>
      <c:catAx>
        <c:axId val="63296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632963992"/>
        <c:crosses val="autoZero"/>
        <c:auto val="1"/>
        <c:lblAlgn val="ctr"/>
        <c:lblOffset val="100"/>
        <c:noMultiLvlLbl val="0"/>
      </c:catAx>
      <c:valAx>
        <c:axId val="632963992"/>
        <c:scaling>
          <c:orientation val="minMax"/>
        </c:scaling>
        <c:delete val="1"/>
        <c:axPos val="b"/>
        <c:numFmt formatCode="0%" sourceLinked="1"/>
        <c:majorTickMark val="none"/>
        <c:minorTickMark val="none"/>
        <c:tickLblPos val="nextTo"/>
        <c:crossAx val="63296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5000000000003E-2"/>
          <c:y val="1.7109373947503989E-3"/>
          <c:w val="0.96562499999999996"/>
          <c:h val="0.77054522818988502"/>
        </c:manualLayout>
      </c:layout>
      <c:lineChart>
        <c:grouping val="standard"/>
        <c:varyColors val="0"/>
        <c:ser>
          <c:idx val="0"/>
          <c:order val="0"/>
          <c:tx>
            <c:strRef>
              <c:f>Hoja1!$B$1</c:f>
              <c:strCache>
                <c:ptCount val="1"/>
                <c:pt idx="0">
                  <c:v>Serie 1</c:v>
                </c:pt>
              </c:strCache>
            </c:strRef>
          </c:tx>
          <c:spPr>
            <a:ln w="76200" cap="rnd">
              <a:solidFill>
                <a:srgbClr val="F5B02B"/>
              </a:solidFill>
              <a:round/>
            </a:ln>
            <a:effectLst/>
          </c:spPr>
          <c:marker>
            <c:symbol val="circle"/>
            <c:size val="5"/>
            <c:spPr>
              <a:solidFill>
                <a:srgbClr val="F5B02B"/>
              </a:solidFill>
              <a:ln w="76200">
                <a:solidFill>
                  <a:srgbClr val="F5B02B"/>
                </a:solidFill>
              </a:ln>
              <a:effectLst/>
            </c:spPr>
          </c:marker>
          <c:dLbls>
            <c:dLbl>
              <c:idx val="1"/>
              <c:layout>
                <c:manualLayout>
                  <c:x val="-1.3816437007874017E-2"/>
                  <c:y val="-4.2902248837214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A3-407A-BC9D-79866652B8A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Ninguna</c:v>
                </c:pt>
                <c:pt idx="1">
                  <c:v>1</c:v>
                </c:pt>
                <c:pt idx="2">
                  <c:v>2</c:v>
                </c:pt>
                <c:pt idx="3">
                  <c:v>3</c:v>
                </c:pt>
                <c:pt idx="4">
                  <c:v>4</c:v>
                </c:pt>
              </c:strCache>
            </c:strRef>
          </c:cat>
          <c:val>
            <c:numRef>
              <c:f>Hoja1!$B$2:$B$6</c:f>
              <c:numCache>
                <c:formatCode>0%</c:formatCode>
                <c:ptCount val="5"/>
                <c:pt idx="0">
                  <c:v>0.65900000000000003</c:v>
                </c:pt>
                <c:pt idx="1">
                  <c:v>0.22900000000000001</c:v>
                </c:pt>
                <c:pt idx="2">
                  <c:v>7.9000000000000001E-2</c:v>
                </c:pt>
                <c:pt idx="3">
                  <c:v>2.1999999999999999E-2</c:v>
                </c:pt>
                <c:pt idx="4">
                  <c:v>7.0000000000000001E-3</c:v>
                </c:pt>
              </c:numCache>
            </c:numRef>
          </c:val>
          <c:smooth val="0"/>
          <c:extLst>
            <c:ext xmlns:c16="http://schemas.microsoft.com/office/drawing/2014/chart" uri="{C3380CC4-5D6E-409C-BE32-E72D297353CC}">
              <c16:uniqueId val="{00000001-C8A3-407A-BC9D-79866652B8A6}"/>
            </c:ext>
          </c:extLst>
        </c:ser>
        <c:dLbls>
          <c:showLegendKey val="0"/>
          <c:showVal val="0"/>
          <c:showCatName val="0"/>
          <c:showSerName val="0"/>
          <c:showPercent val="0"/>
          <c:showBubbleSize val="0"/>
        </c:dLbls>
        <c:marker val="1"/>
        <c:smooth val="0"/>
        <c:axId val="96469760"/>
        <c:axId val="96471296"/>
      </c:lineChart>
      <c:catAx>
        <c:axId val="9646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s-CO"/>
          </a:p>
        </c:txPr>
        <c:crossAx val="96471296"/>
        <c:crosses val="autoZero"/>
        <c:auto val="1"/>
        <c:lblAlgn val="ctr"/>
        <c:lblOffset val="100"/>
        <c:noMultiLvlLbl val="0"/>
      </c:catAx>
      <c:valAx>
        <c:axId val="96471296"/>
        <c:scaling>
          <c:orientation val="minMax"/>
        </c:scaling>
        <c:delete val="1"/>
        <c:axPos val="l"/>
        <c:numFmt formatCode="0%" sourceLinked="1"/>
        <c:majorTickMark val="none"/>
        <c:minorTickMark val="none"/>
        <c:tickLblPos val="nextTo"/>
        <c:crossAx val="964697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Proporción de conductores de Transmilenio que han recibido cada una de las siguientes acciones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46654757019881565"/>
          <c:y val="0.20794649585258002"/>
          <c:w val="0.51151057571451397"/>
          <c:h val="0.76672367238682082"/>
        </c:manualLayout>
      </c:layout>
      <c:barChart>
        <c:barDir val="bar"/>
        <c:grouping val="clustered"/>
        <c:varyColors val="0"/>
        <c:ser>
          <c:idx val="0"/>
          <c:order val="0"/>
          <c:tx>
            <c:strRef>
              <c:f>Gráficos!$G$128</c:f>
              <c:strCache>
                <c:ptCount val="1"/>
                <c:pt idx="0">
                  <c:v>Transmilenio o buses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Gráficos!$B$129:$B$139</c:f>
              <c:strCache>
                <c:ptCount val="11"/>
                <c:pt idx="0">
                  <c:v> Violencia física</c:v>
                </c:pt>
                <c:pt idx="1">
                  <c:v>Bajarse del carro y salir a discutir</c:v>
                </c:pt>
                <c:pt idx="2">
                  <c:v> Hacer el gesto del pulgar abajo</c:v>
                </c:pt>
                <c:pt idx="3">
                  <c:v> Pegarse al carro de adelante</c:v>
                </c:pt>
                <c:pt idx="4">
                  <c:v>Hacer gestos obscenos con las manos</c:v>
                </c:pt>
                <c:pt idx="5">
                  <c:v> "Hacer luces"</c:v>
                </c:pt>
                <c:pt idx="6">
                  <c:v> Gritar</c:v>
                </c:pt>
                <c:pt idx="7">
                  <c:v> Insultar</c:v>
                </c:pt>
                <c:pt idx="8">
                  <c:v> Adelantarse y cerrarlo</c:v>
                </c:pt>
                <c:pt idx="9">
                  <c:v> Pegarse al pito</c:v>
                </c:pt>
                <c:pt idx="10">
                  <c:v> Ninguna de las anteriores</c:v>
                </c:pt>
              </c:strCache>
            </c:strRef>
          </c:cat>
          <c:val>
            <c:numRef>
              <c:f>Gráficos!$G$129:$G$139</c:f>
              <c:numCache>
                <c:formatCode>0%</c:formatCode>
                <c:ptCount val="11"/>
                <c:pt idx="0">
                  <c:v>5.9116544911488808E-2</c:v>
                </c:pt>
                <c:pt idx="1">
                  <c:v>7.7815392623535554E-2</c:v>
                </c:pt>
                <c:pt idx="2">
                  <c:v>0.12871400597818092</c:v>
                </c:pt>
                <c:pt idx="3">
                  <c:v>0.13792440799499892</c:v>
                </c:pt>
                <c:pt idx="4">
                  <c:v>0.34813483394222716</c:v>
                </c:pt>
                <c:pt idx="5">
                  <c:v>0.45050813906912401</c:v>
                </c:pt>
                <c:pt idx="6">
                  <c:v>0.21451676814493792</c:v>
                </c:pt>
                <c:pt idx="7">
                  <c:v>0.36573462310695881</c:v>
                </c:pt>
                <c:pt idx="8">
                  <c:v>0.22813158576820849</c:v>
                </c:pt>
                <c:pt idx="9">
                  <c:v>0.43229937906204635</c:v>
                </c:pt>
                <c:pt idx="10">
                  <c:v>0.21577187998975902</c:v>
                </c:pt>
              </c:numCache>
            </c:numRef>
          </c:val>
          <c:extLst>
            <c:ext xmlns:c16="http://schemas.microsoft.com/office/drawing/2014/chart" uri="{C3380CC4-5D6E-409C-BE32-E72D297353CC}">
              <c16:uniqueId val="{00000000-DCCB-4C2C-8636-A257C727EADA}"/>
            </c:ext>
          </c:extLst>
        </c:ser>
        <c:dLbls>
          <c:showLegendKey val="0"/>
          <c:showVal val="0"/>
          <c:showCatName val="0"/>
          <c:showSerName val="0"/>
          <c:showPercent val="0"/>
          <c:showBubbleSize val="0"/>
        </c:dLbls>
        <c:gapWidth val="90"/>
        <c:axId val="632965632"/>
        <c:axId val="632963992"/>
      </c:barChart>
      <c:catAx>
        <c:axId val="63296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632963992"/>
        <c:crosses val="autoZero"/>
        <c:auto val="1"/>
        <c:lblAlgn val="ctr"/>
        <c:lblOffset val="100"/>
        <c:noMultiLvlLbl val="0"/>
      </c:catAx>
      <c:valAx>
        <c:axId val="632963992"/>
        <c:scaling>
          <c:orientation val="minMax"/>
        </c:scaling>
        <c:delete val="1"/>
        <c:axPos val="b"/>
        <c:numFmt formatCode="0%" sourceLinked="1"/>
        <c:majorTickMark val="none"/>
        <c:minorTickMark val="none"/>
        <c:tickLblPos val="nextTo"/>
        <c:crossAx val="63296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Proporción de conductores de Taxi que han recibido cada una de las siguientes acciones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Gráficos!$H$128</c:f>
              <c:strCache>
                <c:ptCount val="1"/>
                <c:pt idx="0">
                  <c:v>En taxi</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Gráficos!$B$129:$B$139</c:f>
              <c:strCache>
                <c:ptCount val="11"/>
                <c:pt idx="0">
                  <c:v> Violencia física</c:v>
                </c:pt>
                <c:pt idx="1">
                  <c:v>Bajarse del carro y salir a discutir</c:v>
                </c:pt>
                <c:pt idx="2">
                  <c:v> Hacer el gesto del pulgar abajo</c:v>
                </c:pt>
                <c:pt idx="3">
                  <c:v> Pegarse al carro de adelante</c:v>
                </c:pt>
                <c:pt idx="4">
                  <c:v>Hacer gestos obscenos con las manos</c:v>
                </c:pt>
                <c:pt idx="5">
                  <c:v> "Hacer luces"</c:v>
                </c:pt>
                <c:pt idx="6">
                  <c:v> Gritar</c:v>
                </c:pt>
                <c:pt idx="7">
                  <c:v> Insultar</c:v>
                </c:pt>
                <c:pt idx="8">
                  <c:v> Adelantarse y cerrarlo</c:v>
                </c:pt>
                <c:pt idx="9">
                  <c:v> Pegarse al pito</c:v>
                </c:pt>
                <c:pt idx="10">
                  <c:v> Ninguna de las anteriores</c:v>
                </c:pt>
              </c:strCache>
            </c:strRef>
          </c:cat>
          <c:val>
            <c:numRef>
              <c:f>Gráficos!$H$129:$H$139</c:f>
              <c:numCache>
                <c:formatCode>0%</c:formatCode>
                <c:ptCount val="11"/>
                <c:pt idx="0">
                  <c:v>5.5901891240766985E-2</c:v>
                </c:pt>
                <c:pt idx="1">
                  <c:v>0.1179190887179048</c:v>
                </c:pt>
                <c:pt idx="2">
                  <c:v>0.29378510641778333</c:v>
                </c:pt>
                <c:pt idx="3">
                  <c:v>0.23130587720105575</c:v>
                </c:pt>
                <c:pt idx="4">
                  <c:v>0.40416345778403356</c:v>
                </c:pt>
                <c:pt idx="5">
                  <c:v>0.45071818480316422</c:v>
                </c:pt>
                <c:pt idx="6">
                  <c:v>0.21306364394668192</c:v>
                </c:pt>
                <c:pt idx="7">
                  <c:v>0.36368136287480368</c:v>
                </c:pt>
                <c:pt idx="8">
                  <c:v>0.31179170780038007</c:v>
                </c:pt>
                <c:pt idx="9">
                  <c:v>0.6093356944181948</c:v>
                </c:pt>
                <c:pt idx="10">
                  <c:v>0.15782315034958186</c:v>
                </c:pt>
              </c:numCache>
            </c:numRef>
          </c:val>
          <c:extLst>
            <c:ext xmlns:c16="http://schemas.microsoft.com/office/drawing/2014/chart" uri="{C3380CC4-5D6E-409C-BE32-E72D297353CC}">
              <c16:uniqueId val="{00000000-C1C6-470D-9706-E8DD0FFF47B1}"/>
            </c:ext>
          </c:extLst>
        </c:ser>
        <c:dLbls>
          <c:showLegendKey val="0"/>
          <c:showVal val="0"/>
          <c:showCatName val="0"/>
          <c:showSerName val="0"/>
          <c:showPercent val="0"/>
          <c:showBubbleSize val="0"/>
        </c:dLbls>
        <c:gapWidth val="90"/>
        <c:axId val="632965632"/>
        <c:axId val="632963992"/>
      </c:barChart>
      <c:catAx>
        <c:axId val="63296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632963992"/>
        <c:crosses val="autoZero"/>
        <c:auto val="1"/>
        <c:lblAlgn val="ctr"/>
        <c:lblOffset val="100"/>
        <c:noMultiLvlLbl val="0"/>
      </c:catAx>
      <c:valAx>
        <c:axId val="632963992"/>
        <c:scaling>
          <c:orientation val="minMax"/>
        </c:scaling>
        <c:delete val="1"/>
        <c:axPos val="b"/>
        <c:numFmt formatCode="0%" sourceLinked="1"/>
        <c:majorTickMark val="none"/>
        <c:minorTickMark val="none"/>
        <c:tickLblPos val="nextTo"/>
        <c:crossAx val="63296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Proporción de conductores de vehículos pedidos por aplicación que han recibido cada una de las siguientes acciones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51481991602658039"/>
          <c:y val="0.20794649585258002"/>
          <c:w val="0.42813123377900086"/>
          <c:h val="0.76672367238682082"/>
        </c:manualLayout>
      </c:layout>
      <c:barChart>
        <c:barDir val="bar"/>
        <c:grouping val="clustered"/>
        <c:varyColors val="0"/>
        <c:ser>
          <c:idx val="0"/>
          <c:order val="0"/>
          <c:tx>
            <c:strRef>
              <c:f>Gráficos!$I$128</c:f>
              <c:strCache>
                <c:ptCount val="1"/>
                <c:pt idx="0">
                  <c:v>En Uber, Beat, Picap, Didi u otros pedido por aplicación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Gráficos!$B$129:$B$139</c:f>
              <c:strCache>
                <c:ptCount val="11"/>
                <c:pt idx="0">
                  <c:v> Violencia física</c:v>
                </c:pt>
                <c:pt idx="1">
                  <c:v>Bajarse del carro y salir a discutir</c:v>
                </c:pt>
                <c:pt idx="2">
                  <c:v> Hacer el gesto del pulgar abajo</c:v>
                </c:pt>
                <c:pt idx="3">
                  <c:v> Pegarse al carro de adelante</c:v>
                </c:pt>
                <c:pt idx="4">
                  <c:v>Hacer gestos obscenos con las manos</c:v>
                </c:pt>
                <c:pt idx="5">
                  <c:v> "Hacer luces"</c:v>
                </c:pt>
                <c:pt idx="6">
                  <c:v> Gritar</c:v>
                </c:pt>
                <c:pt idx="7">
                  <c:v> Insultar</c:v>
                </c:pt>
                <c:pt idx="8">
                  <c:v> Adelantarse y cerrarlo</c:v>
                </c:pt>
                <c:pt idx="9">
                  <c:v> Pegarse al pito</c:v>
                </c:pt>
                <c:pt idx="10">
                  <c:v> Ninguna de las anteriores</c:v>
                </c:pt>
              </c:strCache>
            </c:strRef>
          </c:cat>
          <c:val>
            <c:numRef>
              <c:f>Gráficos!$I$129:$I$139</c:f>
              <c:numCache>
                <c:formatCode>0%</c:formatCode>
                <c:ptCount val="11"/>
                <c:pt idx="0">
                  <c:v>0</c:v>
                </c:pt>
                <c:pt idx="1">
                  <c:v>4.4694670613637634E-3</c:v>
                </c:pt>
                <c:pt idx="2">
                  <c:v>0.18633089060104482</c:v>
                </c:pt>
                <c:pt idx="3">
                  <c:v>0.10550174410489568</c:v>
                </c:pt>
                <c:pt idx="4">
                  <c:v>0.36666767600145755</c:v>
                </c:pt>
                <c:pt idx="5">
                  <c:v>0.3266376370703451</c:v>
                </c:pt>
                <c:pt idx="6">
                  <c:v>0.15693203812923617</c:v>
                </c:pt>
                <c:pt idx="7">
                  <c:v>0.13610218340610805</c:v>
                </c:pt>
                <c:pt idx="8">
                  <c:v>0.46651527998903192</c:v>
                </c:pt>
                <c:pt idx="9">
                  <c:v>0.46422860729463339</c:v>
                </c:pt>
                <c:pt idx="10">
                  <c:v>0.2617815782465539</c:v>
                </c:pt>
              </c:numCache>
            </c:numRef>
          </c:val>
          <c:extLst>
            <c:ext xmlns:c16="http://schemas.microsoft.com/office/drawing/2014/chart" uri="{C3380CC4-5D6E-409C-BE32-E72D297353CC}">
              <c16:uniqueId val="{00000000-0AC5-4D50-A7F2-6BAF053B05C3}"/>
            </c:ext>
          </c:extLst>
        </c:ser>
        <c:dLbls>
          <c:showLegendKey val="0"/>
          <c:showVal val="0"/>
          <c:showCatName val="0"/>
          <c:showSerName val="0"/>
          <c:showPercent val="0"/>
          <c:showBubbleSize val="0"/>
        </c:dLbls>
        <c:gapWidth val="90"/>
        <c:axId val="632965632"/>
        <c:axId val="632963992"/>
      </c:barChart>
      <c:catAx>
        <c:axId val="63296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632963992"/>
        <c:crosses val="autoZero"/>
        <c:auto val="1"/>
        <c:lblAlgn val="ctr"/>
        <c:lblOffset val="100"/>
        <c:noMultiLvlLbl val="0"/>
      </c:catAx>
      <c:valAx>
        <c:axId val="632963992"/>
        <c:scaling>
          <c:orientation val="minMax"/>
        </c:scaling>
        <c:delete val="1"/>
        <c:axPos val="b"/>
        <c:numFmt formatCode="0%" sourceLinked="1"/>
        <c:majorTickMark val="none"/>
        <c:minorTickMark val="none"/>
        <c:tickLblPos val="nextTo"/>
        <c:crossAx val="63296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Proporción de conductores de camiones o tractomulas que han recibido cada una de las siguientes acciones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51482009391812744"/>
          <c:y val="0.20794649585258002"/>
          <c:w val="0.4434903473035684"/>
          <c:h val="0.76672367238682082"/>
        </c:manualLayout>
      </c:layout>
      <c:barChart>
        <c:barDir val="bar"/>
        <c:grouping val="clustered"/>
        <c:varyColors val="0"/>
        <c:ser>
          <c:idx val="0"/>
          <c:order val="0"/>
          <c:tx>
            <c:strRef>
              <c:f>Gráficos!$J$128</c:f>
              <c:strCache>
                <c:ptCount val="1"/>
                <c:pt idx="0">
                  <c:v>Camiones, tractomulas, volquetas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Gráficos!$B$129:$B$139</c:f>
              <c:strCache>
                <c:ptCount val="11"/>
                <c:pt idx="0">
                  <c:v> Violencia física</c:v>
                </c:pt>
                <c:pt idx="1">
                  <c:v>Bajarse del carro y salir a discutir</c:v>
                </c:pt>
                <c:pt idx="2">
                  <c:v> Hacer el gesto del pulgar abajo</c:v>
                </c:pt>
                <c:pt idx="3">
                  <c:v> Pegarse al carro de adelante</c:v>
                </c:pt>
                <c:pt idx="4">
                  <c:v>Hacer gestos obscenos con las manos</c:v>
                </c:pt>
                <c:pt idx="5">
                  <c:v> "Hacer luces"</c:v>
                </c:pt>
                <c:pt idx="6">
                  <c:v> Gritar</c:v>
                </c:pt>
                <c:pt idx="7">
                  <c:v> Insultar</c:v>
                </c:pt>
                <c:pt idx="8">
                  <c:v> Adelantarse y cerrarlo</c:v>
                </c:pt>
                <c:pt idx="9">
                  <c:v> Pegarse al pito</c:v>
                </c:pt>
                <c:pt idx="10">
                  <c:v> Ninguna de las anteriores</c:v>
                </c:pt>
              </c:strCache>
            </c:strRef>
          </c:cat>
          <c:val>
            <c:numRef>
              <c:f>Gráficos!$J$129:$J$139</c:f>
              <c:numCache>
                <c:formatCode>0%</c:formatCode>
                <c:ptCount val="11"/>
                <c:pt idx="0">
                  <c:v>5.8945096744140696E-2</c:v>
                </c:pt>
                <c:pt idx="1">
                  <c:v>5.8945096744140696E-2</c:v>
                </c:pt>
                <c:pt idx="2">
                  <c:v>7.3624670996238664E-2</c:v>
                </c:pt>
                <c:pt idx="3">
                  <c:v>8.3674832872154159E-2</c:v>
                </c:pt>
                <c:pt idx="4">
                  <c:v>0.12611345975369009</c:v>
                </c:pt>
                <c:pt idx="5">
                  <c:v>0.36555434284574262</c:v>
                </c:pt>
                <c:pt idx="6">
                  <c:v>0.1819383290042596</c:v>
                </c:pt>
                <c:pt idx="7">
                  <c:v>0.12148404737750758</c:v>
                </c:pt>
                <c:pt idx="8">
                  <c:v>6.8995258620056177E-2</c:v>
                </c:pt>
                <c:pt idx="9">
                  <c:v>0.38364151167763083</c:v>
                </c:pt>
                <c:pt idx="10">
                  <c:v>0.43635054996822847</c:v>
                </c:pt>
              </c:numCache>
            </c:numRef>
          </c:val>
          <c:extLst>
            <c:ext xmlns:c16="http://schemas.microsoft.com/office/drawing/2014/chart" uri="{C3380CC4-5D6E-409C-BE32-E72D297353CC}">
              <c16:uniqueId val="{00000000-692E-46B3-9C6E-742C747BF719}"/>
            </c:ext>
          </c:extLst>
        </c:ser>
        <c:dLbls>
          <c:showLegendKey val="0"/>
          <c:showVal val="0"/>
          <c:showCatName val="0"/>
          <c:showSerName val="0"/>
          <c:showPercent val="0"/>
          <c:showBubbleSize val="0"/>
        </c:dLbls>
        <c:gapWidth val="90"/>
        <c:axId val="632965632"/>
        <c:axId val="632963992"/>
      </c:barChart>
      <c:catAx>
        <c:axId val="63296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632963992"/>
        <c:crosses val="autoZero"/>
        <c:auto val="1"/>
        <c:lblAlgn val="ctr"/>
        <c:lblOffset val="100"/>
        <c:noMultiLvlLbl val="0"/>
      </c:catAx>
      <c:valAx>
        <c:axId val="632963992"/>
        <c:scaling>
          <c:orientation val="minMax"/>
        </c:scaling>
        <c:delete val="1"/>
        <c:axPos val="b"/>
        <c:numFmt formatCode="0%" sourceLinked="1"/>
        <c:majorTickMark val="none"/>
        <c:minorTickMark val="none"/>
        <c:tickLblPos val="nextTo"/>
        <c:crossAx val="63296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Gráficos!$C$451</c:f>
              <c:strCache>
                <c:ptCount val="1"/>
                <c:pt idx="0">
                  <c:v>Muy irritado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Gráficos!$D$451:$L$451</c:f>
              <c:numCache>
                <c:formatCode>0%</c:formatCode>
                <c:ptCount val="9"/>
                <c:pt idx="0">
                  <c:v>0.14321236520018249</c:v>
                </c:pt>
                <c:pt idx="1">
                  <c:v>0.16281765625738273</c:v>
                </c:pt>
                <c:pt idx="2">
                  <c:v>0.34329477284762638</c:v>
                </c:pt>
                <c:pt idx="3">
                  <c:v>0.46946918154529838</c:v>
                </c:pt>
                <c:pt idx="4">
                  <c:v>0.19578856484393417</c:v>
                </c:pt>
                <c:pt idx="5">
                  <c:v>0.13563600131143208</c:v>
                </c:pt>
                <c:pt idx="6">
                  <c:v>0.23051907803031352</c:v>
                </c:pt>
                <c:pt idx="7">
                  <c:v>0.37480224997304462</c:v>
                </c:pt>
                <c:pt idx="8">
                  <c:v>0.12817144228729765</c:v>
                </c:pt>
              </c:numCache>
            </c:numRef>
          </c:val>
          <c:extLst>
            <c:ext xmlns:c16="http://schemas.microsoft.com/office/drawing/2014/chart" uri="{C3380CC4-5D6E-409C-BE32-E72D297353CC}">
              <c16:uniqueId val="{00000000-0C75-48ED-8C20-C2EBA210C742}"/>
            </c:ext>
          </c:extLst>
        </c:ser>
        <c:ser>
          <c:idx val="1"/>
          <c:order val="1"/>
          <c:tx>
            <c:strRef>
              <c:f>Gráficos!$C$452</c:f>
              <c:strCache>
                <c:ptCount val="1"/>
                <c:pt idx="0">
                  <c:v>Resignado</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Gráficos!$D$452:$L$452</c:f>
              <c:numCache>
                <c:formatCode>0%</c:formatCode>
                <c:ptCount val="9"/>
                <c:pt idx="0">
                  <c:v>0.3025628593710018</c:v>
                </c:pt>
                <c:pt idx="1">
                  <c:v>0.30776273182174357</c:v>
                </c:pt>
                <c:pt idx="2">
                  <c:v>0.27899509043548665</c:v>
                </c:pt>
                <c:pt idx="3">
                  <c:v>0.20344740649984439</c:v>
                </c:pt>
                <c:pt idx="4">
                  <c:v>0.22591907439914924</c:v>
                </c:pt>
                <c:pt idx="5">
                  <c:v>0.29449968629860734</c:v>
                </c:pt>
                <c:pt idx="6">
                  <c:v>0.25823272525935576</c:v>
                </c:pt>
                <c:pt idx="7">
                  <c:v>0.28197355639114818</c:v>
                </c:pt>
                <c:pt idx="8">
                  <c:v>0.22222274657489843</c:v>
                </c:pt>
              </c:numCache>
            </c:numRef>
          </c:val>
          <c:extLst>
            <c:ext xmlns:c16="http://schemas.microsoft.com/office/drawing/2014/chart" uri="{C3380CC4-5D6E-409C-BE32-E72D297353CC}">
              <c16:uniqueId val="{00000001-0C75-48ED-8C20-C2EBA210C742}"/>
            </c:ext>
          </c:extLst>
        </c:ser>
        <c:ser>
          <c:idx val="2"/>
          <c:order val="2"/>
          <c:tx>
            <c:strRef>
              <c:f>Gráficos!$C$453</c:f>
              <c:strCache>
                <c:ptCount val="1"/>
                <c:pt idx="0">
                  <c:v>Indiferente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Gráficos!$D$453:$L$453</c:f>
              <c:numCache>
                <c:formatCode>0%</c:formatCode>
                <c:ptCount val="9"/>
                <c:pt idx="0">
                  <c:v>0.26643541261528164</c:v>
                </c:pt>
                <c:pt idx="1">
                  <c:v>0.29832413713663608</c:v>
                </c:pt>
                <c:pt idx="2">
                  <c:v>0.25680557762367251</c:v>
                </c:pt>
                <c:pt idx="3">
                  <c:v>0.21563831789619217</c:v>
                </c:pt>
                <c:pt idx="4">
                  <c:v>0.26298154823374165</c:v>
                </c:pt>
                <c:pt idx="5">
                  <c:v>0.2574637841809328</c:v>
                </c:pt>
                <c:pt idx="6">
                  <c:v>0.3041494495159448</c:v>
                </c:pt>
                <c:pt idx="7">
                  <c:v>0.20099309578109714</c:v>
                </c:pt>
                <c:pt idx="8">
                  <c:v>0.32836055508238737</c:v>
                </c:pt>
              </c:numCache>
            </c:numRef>
          </c:val>
          <c:extLst>
            <c:ext xmlns:c16="http://schemas.microsoft.com/office/drawing/2014/chart" uri="{C3380CC4-5D6E-409C-BE32-E72D297353CC}">
              <c16:uniqueId val="{00000002-0C75-48ED-8C20-C2EBA210C742}"/>
            </c:ext>
          </c:extLst>
        </c:ser>
        <c:ser>
          <c:idx val="3"/>
          <c:order val="3"/>
          <c:tx>
            <c:strRef>
              <c:f>Gráficos!$C$454</c:f>
              <c:strCache>
                <c:ptCount val="1"/>
                <c:pt idx="0">
                  <c:v>Nada Irritado</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Gráficos!$D$454:$L$454</c:f>
              <c:numCache>
                <c:formatCode>0%</c:formatCode>
                <c:ptCount val="9"/>
                <c:pt idx="0">
                  <c:v>0.27981473298964976</c:v>
                </c:pt>
                <c:pt idx="1">
                  <c:v>0.22957083330909608</c:v>
                </c:pt>
                <c:pt idx="2">
                  <c:v>0.11495559950207383</c:v>
                </c:pt>
                <c:pt idx="3">
                  <c:v>0.10286055860466883</c:v>
                </c:pt>
                <c:pt idx="4">
                  <c:v>0.29874118735239608</c:v>
                </c:pt>
                <c:pt idx="5">
                  <c:v>0.29973869692489841</c:v>
                </c:pt>
                <c:pt idx="6">
                  <c:v>0.20557410571924448</c:v>
                </c:pt>
                <c:pt idx="7">
                  <c:v>0.13946376467971594</c:v>
                </c:pt>
                <c:pt idx="8">
                  <c:v>0.30842601916891321</c:v>
                </c:pt>
              </c:numCache>
            </c:numRef>
          </c:val>
          <c:extLst>
            <c:ext xmlns:c16="http://schemas.microsoft.com/office/drawing/2014/chart" uri="{C3380CC4-5D6E-409C-BE32-E72D297353CC}">
              <c16:uniqueId val="{00000003-0C75-48ED-8C20-C2EBA210C742}"/>
            </c:ext>
          </c:extLst>
        </c:ser>
        <c:ser>
          <c:idx val="4"/>
          <c:order val="4"/>
          <c:tx>
            <c:strRef>
              <c:f>Gráficos!$C$455</c:f>
              <c:strCache>
                <c:ptCount val="1"/>
                <c:pt idx="0">
                  <c:v>Ns/Nr</c:v>
                </c:pt>
              </c:strCache>
            </c:strRef>
          </c:tx>
          <c:spPr>
            <a:solidFill>
              <a:schemeClr val="accent5"/>
            </a:solidFill>
            <a:ln>
              <a:noFill/>
            </a:ln>
            <a:effectLst/>
          </c:spPr>
          <c:invertIfNegative val="0"/>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Gráficos!$D$455:$L$455</c:f>
              <c:numCache>
                <c:formatCode>0%</c:formatCode>
                <c:ptCount val="9"/>
                <c:pt idx="0">
                  <c:v>7.9746298238850231E-3</c:v>
                </c:pt>
                <c:pt idx="1">
                  <c:v>1.5246414751423673E-3</c:v>
                </c:pt>
                <c:pt idx="2">
                  <c:v>5.9489595911414754E-3</c:v>
                </c:pt>
                <c:pt idx="3">
                  <c:v>8.5845354539970768E-3</c:v>
                </c:pt>
                <c:pt idx="4">
                  <c:v>1.6569625170779624E-2</c:v>
                </c:pt>
                <c:pt idx="5">
                  <c:v>1.2661831284130246E-2</c:v>
                </c:pt>
                <c:pt idx="6">
                  <c:v>1.5246414751423673E-3</c:v>
                </c:pt>
                <c:pt idx="7">
                  <c:v>2.7673331749949624E-3</c:v>
                </c:pt>
                <c:pt idx="8">
                  <c:v>1.2819236886504229E-2</c:v>
                </c:pt>
              </c:numCache>
            </c:numRef>
          </c:val>
          <c:extLst>
            <c:ext xmlns:c16="http://schemas.microsoft.com/office/drawing/2014/chart" uri="{C3380CC4-5D6E-409C-BE32-E72D297353CC}">
              <c16:uniqueId val="{00000004-0C75-48ED-8C20-C2EBA210C742}"/>
            </c:ext>
          </c:extLst>
        </c:ser>
        <c:dLbls>
          <c:showLegendKey val="0"/>
          <c:showVal val="0"/>
          <c:showCatName val="0"/>
          <c:showSerName val="0"/>
          <c:showPercent val="0"/>
          <c:showBubbleSize val="0"/>
        </c:dLbls>
        <c:gapWidth val="50"/>
        <c:overlap val="100"/>
        <c:axId val="476094032"/>
        <c:axId val="476090424"/>
      </c:barChart>
      <c:catAx>
        <c:axId val="47609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76090424"/>
        <c:crosses val="autoZero"/>
        <c:auto val="1"/>
        <c:lblAlgn val="ctr"/>
        <c:lblOffset val="100"/>
        <c:noMultiLvlLbl val="0"/>
      </c:catAx>
      <c:valAx>
        <c:axId val="476090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60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Gráficos!$C$468</c:f>
              <c:strCache>
                <c:ptCount val="1"/>
                <c:pt idx="0">
                  <c:v>Muy irritado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Gráficos!$D$468:$L$468</c:f>
              <c:numCache>
                <c:formatCode>0%</c:formatCode>
                <c:ptCount val="9"/>
                <c:pt idx="0">
                  <c:v>0.19769486331833272</c:v>
                </c:pt>
                <c:pt idx="1">
                  <c:v>0.13809789897571356</c:v>
                </c:pt>
                <c:pt idx="2">
                  <c:v>0.23195102271901291</c:v>
                </c:pt>
                <c:pt idx="3">
                  <c:v>0.53863069792540896</c:v>
                </c:pt>
                <c:pt idx="4">
                  <c:v>0.24596116866305123</c:v>
                </c:pt>
                <c:pt idx="5">
                  <c:v>0.4167850109854585</c:v>
                </c:pt>
                <c:pt idx="6">
                  <c:v>0.27082826122164533</c:v>
                </c:pt>
                <c:pt idx="7">
                  <c:v>0.41032966875789706</c:v>
                </c:pt>
                <c:pt idx="8">
                  <c:v>0.19583643381695254</c:v>
                </c:pt>
              </c:numCache>
            </c:numRef>
          </c:val>
          <c:extLst>
            <c:ext xmlns:c16="http://schemas.microsoft.com/office/drawing/2014/chart" uri="{C3380CC4-5D6E-409C-BE32-E72D297353CC}">
              <c16:uniqueId val="{00000000-4F08-4900-97B2-A4930ACDF70E}"/>
            </c:ext>
          </c:extLst>
        </c:ser>
        <c:ser>
          <c:idx val="1"/>
          <c:order val="1"/>
          <c:tx>
            <c:strRef>
              <c:f>Gráficos!$C$469</c:f>
              <c:strCache>
                <c:ptCount val="1"/>
                <c:pt idx="0">
                  <c:v>Resignado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Gráficos!$D$469:$L$469</c:f>
              <c:numCache>
                <c:formatCode>0%</c:formatCode>
                <c:ptCount val="9"/>
                <c:pt idx="0">
                  <c:v>0.30667808256073281</c:v>
                </c:pt>
                <c:pt idx="1">
                  <c:v>0.28348733411412069</c:v>
                </c:pt>
                <c:pt idx="2">
                  <c:v>0.22728756814349263</c:v>
                </c:pt>
                <c:pt idx="3">
                  <c:v>0.22281212596298794</c:v>
                </c:pt>
                <c:pt idx="4">
                  <c:v>0.20602012098949371</c:v>
                </c:pt>
                <c:pt idx="5">
                  <c:v>0.27076053156911872</c:v>
                </c:pt>
                <c:pt idx="6">
                  <c:v>0.25332050888104879</c:v>
                </c:pt>
                <c:pt idx="7">
                  <c:v>0.25804190875561767</c:v>
                </c:pt>
                <c:pt idx="8">
                  <c:v>0.23687569907517211</c:v>
                </c:pt>
              </c:numCache>
            </c:numRef>
          </c:val>
          <c:extLst>
            <c:ext xmlns:c16="http://schemas.microsoft.com/office/drawing/2014/chart" uri="{C3380CC4-5D6E-409C-BE32-E72D297353CC}">
              <c16:uniqueId val="{00000001-4F08-4900-97B2-A4930ACDF70E}"/>
            </c:ext>
          </c:extLst>
        </c:ser>
        <c:ser>
          <c:idx val="2"/>
          <c:order val="2"/>
          <c:tx>
            <c:strRef>
              <c:f>Gráficos!$C$470</c:f>
              <c:strCache>
                <c:ptCount val="1"/>
                <c:pt idx="0">
                  <c:v>Indiferente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Gráficos!$D$470:$L$470</c:f>
              <c:numCache>
                <c:formatCode>0%</c:formatCode>
                <c:ptCount val="9"/>
                <c:pt idx="0">
                  <c:v>0.24227699675525918</c:v>
                </c:pt>
                <c:pt idx="1">
                  <c:v>0.36469208424530064</c:v>
                </c:pt>
                <c:pt idx="2">
                  <c:v>0.34613457236094175</c:v>
                </c:pt>
                <c:pt idx="3">
                  <c:v>0.15554549609550472</c:v>
                </c:pt>
                <c:pt idx="4">
                  <c:v>0.29944795605409213</c:v>
                </c:pt>
                <c:pt idx="5">
                  <c:v>0.18780298178688815</c:v>
                </c:pt>
                <c:pt idx="6">
                  <c:v>0.26560015060363606</c:v>
                </c:pt>
                <c:pt idx="7">
                  <c:v>0.23581424683482802</c:v>
                </c:pt>
                <c:pt idx="8">
                  <c:v>0.33544576791247188</c:v>
                </c:pt>
              </c:numCache>
            </c:numRef>
          </c:val>
          <c:extLst>
            <c:ext xmlns:c16="http://schemas.microsoft.com/office/drawing/2014/chart" uri="{C3380CC4-5D6E-409C-BE32-E72D297353CC}">
              <c16:uniqueId val="{00000002-4F08-4900-97B2-A4930ACDF70E}"/>
            </c:ext>
          </c:extLst>
        </c:ser>
        <c:ser>
          <c:idx val="3"/>
          <c:order val="3"/>
          <c:tx>
            <c:strRef>
              <c:f>Gráficos!$C$471</c:f>
              <c:strCache>
                <c:ptCount val="1"/>
                <c:pt idx="0">
                  <c:v>Nada Irritado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Gráficos!$D$471:$L$471</c:f>
              <c:numCache>
                <c:formatCode>0%</c:formatCode>
                <c:ptCount val="9"/>
                <c:pt idx="0">
                  <c:v>0.24466115221203888</c:v>
                </c:pt>
                <c:pt idx="1">
                  <c:v>0.20750884831022753</c:v>
                </c:pt>
                <c:pt idx="2">
                  <c:v>0.19405028903116434</c:v>
                </c:pt>
                <c:pt idx="3">
                  <c:v>8.3011680016096892E-2</c:v>
                </c:pt>
                <c:pt idx="4">
                  <c:v>0.24235691993872538</c:v>
                </c:pt>
                <c:pt idx="5">
                  <c:v>0.12465147565853313</c:v>
                </c:pt>
                <c:pt idx="6">
                  <c:v>0.19183858200454773</c:v>
                </c:pt>
                <c:pt idx="7">
                  <c:v>8.960034129701952E-2</c:v>
                </c:pt>
                <c:pt idx="8">
                  <c:v>0.21943801978269184</c:v>
                </c:pt>
              </c:numCache>
            </c:numRef>
          </c:val>
          <c:extLst>
            <c:ext xmlns:c16="http://schemas.microsoft.com/office/drawing/2014/chart" uri="{C3380CC4-5D6E-409C-BE32-E72D297353CC}">
              <c16:uniqueId val="{00000003-4F08-4900-97B2-A4930ACDF70E}"/>
            </c:ext>
          </c:extLst>
        </c:ser>
        <c:ser>
          <c:idx val="4"/>
          <c:order val="4"/>
          <c:tx>
            <c:strRef>
              <c:f>Gráficos!$C$472</c:f>
              <c:strCache>
                <c:ptCount val="1"/>
                <c:pt idx="0">
                  <c:v>Ns/Nr</c:v>
                </c:pt>
              </c:strCache>
            </c:strRef>
          </c:tx>
          <c:spPr>
            <a:solidFill>
              <a:schemeClr val="accent5"/>
            </a:solidFill>
            <a:ln>
              <a:noFill/>
            </a:ln>
            <a:effectLst/>
          </c:spPr>
          <c:invertIfNegative val="0"/>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Gráficos!$D$472:$L$472</c:f>
              <c:numCache>
                <c:formatCode>0%</c:formatCode>
                <c:ptCount val="9"/>
                <c:pt idx="0">
                  <c:v>8.6889051536351534E-3</c:v>
                </c:pt>
                <c:pt idx="1">
                  <c:v>6.2138343546362454E-3</c:v>
                </c:pt>
                <c:pt idx="2">
                  <c:v>5.7654774538716145E-4</c:v>
                </c:pt>
                <c:pt idx="3">
                  <c:v>0</c:v>
                </c:pt>
                <c:pt idx="4">
                  <c:v>6.2138343546362454E-3</c:v>
                </c:pt>
                <c:pt idx="5">
                  <c:v>0</c:v>
                </c:pt>
                <c:pt idx="6">
                  <c:v>1.8412497289120727E-2</c:v>
                </c:pt>
                <c:pt idx="7">
                  <c:v>6.2138343546362454E-3</c:v>
                </c:pt>
                <c:pt idx="8">
                  <c:v>1.2404079412710546E-2</c:v>
                </c:pt>
              </c:numCache>
            </c:numRef>
          </c:val>
          <c:extLst>
            <c:ext xmlns:c16="http://schemas.microsoft.com/office/drawing/2014/chart" uri="{C3380CC4-5D6E-409C-BE32-E72D297353CC}">
              <c16:uniqueId val="{00000004-4F08-4900-97B2-A4930ACDF70E}"/>
            </c:ext>
          </c:extLst>
        </c:ser>
        <c:dLbls>
          <c:showLegendKey val="0"/>
          <c:showVal val="0"/>
          <c:showCatName val="0"/>
          <c:showSerName val="0"/>
          <c:showPercent val="0"/>
          <c:showBubbleSize val="0"/>
        </c:dLbls>
        <c:gapWidth val="50"/>
        <c:overlap val="100"/>
        <c:axId val="476094032"/>
        <c:axId val="476090424"/>
      </c:barChart>
      <c:catAx>
        <c:axId val="47609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76090424"/>
        <c:crosses val="autoZero"/>
        <c:auto val="1"/>
        <c:lblAlgn val="ctr"/>
        <c:lblOffset val="100"/>
        <c:noMultiLvlLbl val="0"/>
      </c:catAx>
      <c:valAx>
        <c:axId val="476090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60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Gráficos!$C$486</c:f>
              <c:strCache>
                <c:ptCount val="1"/>
                <c:pt idx="0">
                  <c:v>Muy irritado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Gráficos!$D$486:$L$486</c:f>
              <c:numCache>
                <c:formatCode>0%</c:formatCode>
                <c:ptCount val="9"/>
                <c:pt idx="0">
                  <c:v>0.19859725941465711</c:v>
                </c:pt>
                <c:pt idx="1">
                  <c:v>6.2518330507201958E-2</c:v>
                </c:pt>
                <c:pt idx="2">
                  <c:v>0.48943086384653456</c:v>
                </c:pt>
                <c:pt idx="3">
                  <c:v>0.49395038402148195</c:v>
                </c:pt>
                <c:pt idx="4">
                  <c:v>0.18139989236951901</c:v>
                </c:pt>
                <c:pt idx="5">
                  <c:v>0.38117205953667865</c:v>
                </c:pt>
                <c:pt idx="6">
                  <c:v>0.24931245543895572</c:v>
                </c:pt>
                <c:pt idx="7">
                  <c:v>0.39758592286995492</c:v>
                </c:pt>
                <c:pt idx="8">
                  <c:v>0.1855010243840691</c:v>
                </c:pt>
              </c:numCache>
            </c:numRef>
          </c:val>
          <c:extLst>
            <c:ext xmlns:c16="http://schemas.microsoft.com/office/drawing/2014/chart" uri="{C3380CC4-5D6E-409C-BE32-E72D297353CC}">
              <c16:uniqueId val="{00000000-CC79-4957-B5CA-403A6A380C1E}"/>
            </c:ext>
          </c:extLst>
        </c:ser>
        <c:ser>
          <c:idx val="1"/>
          <c:order val="1"/>
          <c:tx>
            <c:strRef>
              <c:f>Gráficos!$C$487</c:f>
              <c:strCache>
                <c:ptCount val="1"/>
                <c:pt idx="0">
                  <c:v>Resignado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Gráficos!$D$487:$L$487</c:f>
              <c:numCache>
                <c:formatCode>0%</c:formatCode>
                <c:ptCount val="9"/>
                <c:pt idx="0">
                  <c:v>0.24743142848937619</c:v>
                </c:pt>
                <c:pt idx="1">
                  <c:v>0.34014061867681666</c:v>
                </c:pt>
                <c:pt idx="2">
                  <c:v>0.21754215038596958</c:v>
                </c:pt>
                <c:pt idx="3">
                  <c:v>0.17284778526686498</c:v>
                </c:pt>
                <c:pt idx="4">
                  <c:v>0.20252151767176543</c:v>
                </c:pt>
                <c:pt idx="5">
                  <c:v>0.27301675984530027</c:v>
                </c:pt>
                <c:pt idx="6">
                  <c:v>0.24572173572418593</c:v>
                </c:pt>
                <c:pt idx="7">
                  <c:v>0.25097658710625814</c:v>
                </c:pt>
                <c:pt idx="8">
                  <c:v>0.21682867670295811</c:v>
                </c:pt>
              </c:numCache>
            </c:numRef>
          </c:val>
          <c:extLst>
            <c:ext xmlns:c16="http://schemas.microsoft.com/office/drawing/2014/chart" uri="{C3380CC4-5D6E-409C-BE32-E72D297353CC}">
              <c16:uniqueId val="{00000001-CC79-4957-B5CA-403A6A380C1E}"/>
            </c:ext>
          </c:extLst>
        </c:ser>
        <c:ser>
          <c:idx val="2"/>
          <c:order val="2"/>
          <c:tx>
            <c:strRef>
              <c:f>Gráficos!$C$488</c:f>
              <c:strCache>
                <c:ptCount val="1"/>
                <c:pt idx="0">
                  <c:v>Indiferente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Gráficos!$D$488:$L$488</c:f>
              <c:numCache>
                <c:formatCode>0%</c:formatCode>
                <c:ptCount val="9"/>
                <c:pt idx="0">
                  <c:v>0.3484155816143758</c:v>
                </c:pt>
                <c:pt idx="1">
                  <c:v>0.42147975426619555</c:v>
                </c:pt>
                <c:pt idx="2">
                  <c:v>0.22096516830419768</c:v>
                </c:pt>
                <c:pt idx="3">
                  <c:v>0.24112502028661675</c:v>
                </c:pt>
                <c:pt idx="4">
                  <c:v>0.39238581342068357</c:v>
                </c:pt>
                <c:pt idx="5">
                  <c:v>0.20521786012744805</c:v>
                </c:pt>
                <c:pt idx="6">
                  <c:v>0.29722388673624367</c:v>
                </c:pt>
                <c:pt idx="7">
                  <c:v>0.2634732247599651</c:v>
                </c:pt>
                <c:pt idx="8">
                  <c:v>0.36658094024648191</c:v>
                </c:pt>
              </c:numCache>
            </c:numRef>
          </c:val>
          <c:extLst>
            <c:ext xmlns:c16="http://schemas.microsoft.com/office/drawing/2014/chart" uri="{C3380CC4-5D6E-409C-BE32-E72D297353CC}">
              <c16:uniqueId val="{00000002-CC79-4957-B5CA-403A6A380C1E}"/>
            </c:ext>
          </c:extLst>
        </c:ser>
        <c:ser>
          <c:idx val="3"/>
          <c:order val="3"/>
          <c:tx>
            <c:strRef>
              <c:f>Gráficos!$C$489</c:f>
              <c:strCache>
                <c:ptCount val="1"/>
                <c:pt idx="0">
                  <c:v>Nada Irritado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Gráficos!$D$489:$L$489</c:f>
              <c:numCache>
                <c:formatCode>0%</c:formatCode>
                <c:ptCount val="9"/>
                <c:pt idx="0">
                  <c:v>0.20058620772572458</c:v>
                </c:pt>
                <c:pt idx="1">
                  <c:v>0.17586129654978605</c:v>
                </c:pt>
                <c:pt idx="2">
                  <c:v>7.2061817463298664E-2</c:v>
                </c:pt>
                <c:pt idx="3">
                  <c:v>8.745388624314461E-2</c:v>
                </c:pt>
                <c:pt idx="4">
                  <c:v>0.21367507757430063</c:v>
                </c:pt>
                <c:pt idx="5">
                  <c:v>0.14059332049057316</c:v>
                </c:pt>
                <c:pt idx="6">
                  <c:v>0.2006122910554321</c:v>
                </c:pt>
                <c:pt idx="7">
                  <c:v>8.7964265263821867E-2</c:v>
                </c:pt>
                <c:pt idx="8">
                  <c:v>0.21868113694864794</c:v>
                </c:pt>
              </c:numCache>
            </c:numRef>
          </c:val>
          <c:extLst>
            <c:ext xmlns:c16="http://schemas.microsoft.com/office/drawing/2014/chart" uri="{C3380CC4-5D6E-409C-BE32-E72D297353CC}">
              <c16:uniqueId val="{00000003-CC79-4957-B5CA-403A6A380C1E}"/>
            </c:ext>
          </c:extLst>
        </c:ser>
        <c:ser>
          <c:idx val="4"/>
          <c:order val="4"/>
          <c:tx>
            <c:strRef>
              <c:f>Gráficos!$C$490</c:f>
              <c:strCache>
                <c:ptCount val="1"/>
                <c:pt idx="0">
                  <c:v>Ns/Nr</c:v>
                </c:pt>
              </c:strCache>
            </c:strRef>
          </c:tx>
          <c:spPr>
            <a:solidFill>
              <a:schemeClr val="accent5"/>
            </a:solidFill>
            <a:ln>
              <a:noFill/>
            </a:ln>
            <a:effectLst/>
          </c:spPr>
          <c:invertIfNegative val="0"/>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Gráficos!$D$490:$L$490</c:f>
              <c:numCache>
                <c:formatCode>0%</c:formatCode>
                <c:ptCount val="9"/>
                <c:pt idx="0">
                  <c:v>4.9695227558663561E-3</c:v>
                </c:pt>
                <c:pt idx="1">
                  <c:v>0</c:v>
                </c:pt>
                <c:pt idx="2">
                  <c:v>0</c:v>
                </c:pt>
                <c:pt idx="3">
                  <c:v>4.62292418189242E-3</c:v>
                </c:pt>
                <c:pt idx="4">
                  <c:v>1.0017698963731302E-2</c:v>
                </c:pt>
                <c:pt idx="5">
                  <c:v>0</c:v>
                </c:pt>
                <c:pt idx="6">
                  <c:v>7.129631045182854E-3</c:v>
                </c:pt>
                <c:pt idx="7">
                  <c:v>0</c:v>
                </c:pt>
                <c:pt idx="8">
                  <c:v>1.2408221717843049E-2</c:v>
                </c:pt>
              </c:numCache>
            </c:numRef>
          </c:val>
          <c:extLst>
            <c:ext xmlns:c16="http://schemas.microsoft.com/office/drawing/2014/chart" uri="{C3380CC4-5D6E-409C-BE32-E72D297353CC}">
              <c16:uniqueId val="{00000004-CC79-4957-B5CA-403A6A380C1E}"/>
            </c:ext>
          </c:extLst>
        </c:ser>
        <c:dLbls>
          <c:showLegendKey val="0"/>
          <c:showVal val="0"/>
          <c:showCatName val="0"/>
          <c:showSerName val="0"/>
          <c:showPercent val="0"/>
          <c:showBubbleSize val="0"/>
        </c:dLbls>
        <c:gapWidth val="50"/>
        <c:overlap val="100"/>
        <c:axId val="476094032"/>
        <c:axId val="476090424"/>
      </c:barChart>
      <c:catAx>
        <c:axId val="47609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76090424"/>
        <c:crosses val="autoZero"/>
        <c:auto val="1"/>
        <c:lblAlgn val="ctr"/>
        <c:lblOffset val="100"/>
        <c:noMultiLvlLbl val="0"/>
      </c:catAx>
      <c:valAx>
        <c:axId val="476090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60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Gráficos!$C$502</c:f>
              <c:strCache>
                <c:ptCount val="1"/>
                <c:pt idx="0">
                  <c:v>Muy irritado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Gráficos!$D$502:$L$502</c:f>
              <c:numCache>
                <c:formatCode>0%</c:formatCode>
                <c:ptCount val="9"/>
                <c:pt idx="0">
                  <c:v>0.12436721437092761</c:v>
                </c:pt>
                <c:pt idx="1">
                  <c:v>4.8416337831542568E-2</c:v>
                </c:pt>
                <c:pt idx="2">
                  <c:v>0.26392743614761455</c:v>
                </c:pt>
                <c:pt idx="3">
                  <c:v>9.7556060143176151E-2</c:v>
                </c:pt>
                <c:pt idx="4">
                  <c:v>5.8090742844635342E-2</c:v>
                </c:pt>
                <c:pt idx="5">
                  <c:v>0.25399780884734463</c:v>
                </c:pt>
                <c:pt idx="6">
                  <c:v>3.2481150715294706E-2</c:v>
                </c:pt>
                <c:pt idx="7">
                  <c:v>0.2452730013713883</c:v>
                </c:pt>
                <c:pt idx="8">
                  <c:v>0.11012209481799634</c:v>
                </c:pt>
              </c:numCache>
            </c:numRef>
          </c:val>
          <c:extLst>
            <c:ext xmlns:c16="http://schemas.microsoft.com/office/drawing/2014/chart" uri="{C3380CC4-5D6E-409C-BE32-E72D297353CC}">
              <c16:uniqueId val="{00000000-63EE-4F55-BDA0-70756AFECF24}"/>
            </c:ext>
          </c:extLst>
        </c:ser>
        <c:ser>
          <c:idx val="1"/>
          <c:order val="1"/>
          <c:tx>
            <c:strRef>
              <c:f>Gráficos!$C$503</c:f>
              <c:strCache>
                <c:ptCount val="1"/>
                <c:pt idx="0">
                  <c:v>Resignado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Gráficos!$D$503:$L$503</c:f>
              <c:numCache>
                <c:formatCode>0%</c:formatCode>
                <c:ptCount val="9"/>
                <c:pt idx="0">
                  <c:v>0.40137110825559247</c:v>
                </c:pt>
                <c:pt idx="1">
                  <c:v>0.38574619382863512</c:v>
                </c:pt>
                <c:pt idx="2">
                  <c:v>0.3893984046990232</c:v>
                </c:pt>
                <c:pt idx="3">
                  <c:v>0.41406875679242999</c:v>
                </c:pt>
                <c:pt idx="4">
                  <c:v>0.25971111433091332</c:v>
                </c:pt>
                <c:pt idx="5">
                  <c:v>0.35640750759110873</c:v>
                </c:pt>
                <c:pt idx="6">
                  <c:v>0.40716084734054236</c:v>
                </c:pt>
                <c:pt idx="7">
                  <c:v>0.39609555670652163</c:v>
                </c:pt>
                <c:pt idx="8">
                  <c:v>0.47810376583169378</c:v>
                </c:pt>
              </c:numCache>
            </c:numRef>
          </c:val>
          <c:extLst>
            <c:ext xmlns:c16="http://schemas.microsoft.com/office/drawing/2014/chart" uri="{C3380CC4-5D6E-409C-BE32-E72D297353CC}">
              <c16:uniqueId val="{00000001-63EE-4F55-BDA0-70756AFECF24}"/>
            </c:ext>
          </c:extLst>
        </c:ser>
        <c:ser>
          <c:idx val="2"/>
          <c:order val="2"/>
          <c:tx>
            <c:strRef>
              <c:f>Gráficos!$C$504</c:f>
              <c:strCache>
                <c:ptCount val="1"/>
                <c:pt idx="0">
                  <c:v>Indiferente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Gráficos!$D$504:$L$504</c:f>
              <c:numCache>
                <c:formatCode>0%</c:formatCode>
                <c:ptCount val="9"/>
                <c:pt idx="0">
                  <c:v>0.14452336844220018</c:v>
                </c:pt>
                <c:pt idx="1">
                  <c:v>0.23966317523979103</c:v>
                </c:pt>
                <c:pt idx="2">
                  <c:v>0.22808177801533452</c:v>
                </c:pt>
                <c:pt idx="3">
                  <c:v>0.25525902724279415</c:v>
                </c:pt>
                <c:pt idx="4">
                  <c:v>0.21915035616607617</c:v>
                </c:pt>
                <c:pt idx="5">
                  <c:v>0.23344415931820589</c:v>
                </c:pt>
                <c:pt idx="6">
                  <c:v>0.2497167647138214</c:v>
                </c:pt>
                <c:pt idx="7">
                  <c:v>0.23028015376791708</c:v>
                </c:pt>
                <c:pt idx="8">
                  <c:v>0.20424476394670349</c:v>
                </c:pt>
              </c:numCache>
            </c:numRef>
          </c:val>
          <c:extLst>
            <c:ext xmlns:c16="http://schemas.microsoft.com/office/drawing/2014/chart" uri="{C3380CC4-5D6E-409C-BE32-E72D297353CC}">
              <c16:uniqueId val="{00000002-63EE-4F55-BDA0-70756AFECF24}"/>
            </c:ext>
          </c:extLst>
        </c:ser>
        <c:ser>
          <c:idx val="3"/>
          <c:order val="3"/>
          <c:tx>
            <c:strRef>
              <c:f>Gráficos!$C$505</c:f>
              <c:strCache>
                <c:ptCount val="1"/>
                <c:pt idx="0">
                  <c:v>Nada Irritado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Gráficos!$D$505:$L$505</c:f>
              <c:numCache>
                <c:formatCode>0%</c:formatCode>
                <c:ptCount val="9"/>
                <c:pt idx="0">
                  <c:v>0.3297383089312802</c:v>
                </c:pt>
                <c:pt idx="1">
                  <c:v>0.32617429310003182</c:v>
                </c:pt>
                <c:pt idx="2">
                  <c:v>0.11859238113802816</c:v>
                </c:pt>
                <c:pt idx="3">
                  <c:v>0.23311615582160031</c:v>
                </c:pt>
                <c:pt idx="4">
                  <c:v>0.44231588927577525</c:v>
                </c:pt>
                <c:pt idx="5">
                  <c:v>0.15615052424334128</c:v>
                </c:pt>
                <c:pt idx="6">
                  <c:v>0.31064123723034209</c:v>
                </c:pt>
                <c:pt idx="7">
                  <c:v>0.12835128815417349</c:v>
                </c:pt>
                <c:pt idx="8">
                  <c:v>0.20752937540360686</c:v>
                </c:pt>
              </c:numCache>
            </c:numRef>
          </c:val>
          <c:extLst>
            <c:ext xmlns:c16="http://schemas.microsoft.com/office/drawing/2014/chart" uri="{C3380CC4-5D6E-409C-BE32-E72D297353CC}">
              <c16:uniqueId val="{00000003-63EE-4F55-BDA0-70756AFECF24}"/>
            </c:ext>
          </c:extLst>
        </c:ser>
        <c:ser>
          <c:idx val="4"/>
          <c:order val="4"/>
          <c:tx>
            <c:strRef>
              <c:f>Gráficos!$C$506</c:f>
              <c:strCache>
                <c:ptCount val="1"/>
                <c:pt idx="0">
                  <c:v>Ns/Nr</c:v>
                </c:pt>
              </c:strCache>
            </c:strRef>
          </c:tx>
          <c:spPr>
            <a:solidFill>
              <a:schemeClr val="accent5"/>
            </a:solidFill>
            <a:ln>
              <a:noFill/>
            </a:ln>
            <a:effectLst/>
          </c:spPr>
          <c:invertIfNegative val="0"/>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Gráficos!$D$506:$L$506</c:f>
              <c:numCache>
                <c:formatCode>0%</c:formatCode>
                <c:ptCount val="9"/>
                <c:pt idx="0">
                  <c:v>0</c:v>
                </c:pt>
                <c:pt idx="1">
                  <c:v>0</c:v>
                </c:pt>
                <c:pt idx="2">
                  <c:v>0</c:v>
                </c:pt>
                <c:pt idx="3">
                  <c:v>0</c:v>
                </c:pt>
                <c:pt idx="4">
                  <c:v>2.0731897382600516E-2</c:v>
                </c:pt>
                <c:pt idx="5">
                  <c:v>0</c:v>
                </c:pt>
                <c:pt idx="6">
                  <c:v>0</c:v>
                </c:pt>
                <c:pt idx="7">
                  <c:v>0</c:v>
                </c:pt>
                <c:pt idx="8">
                  <c:v>0</c:v>
                </c:pt>
              </c:numCache>
            </c:numRef>
          </c:val>
          <c:extLst>
            <c:ext xmlns:c16="http://schemas.microsoft.com/office/drawing/2014/chart" uri="{C3380CC4-5D6E-409C-BE32-E72D297353CC}">
              <c16:uniqueId val="{00000004-63EE-4F55-BDA0-70756AFECF24}"/>
            </c:ext>
          </c:extLst>
        </c:ser>
        <c:dLbls>
          <c:showLegendKey val="0"/>
          <c:showVal val="0"/>
          <c:showCatName val="0"/>
          <c:showSerName val="0"/>
          <c:showPercent val="0"/>
          <c:showBubbleSize val="0"/>
        </c:dLbls>
        <c:gapWidth val="50"/>
        <c:overlap val="100"/>
        <c:axId val="476094032"/>
        <c:axId val="476090424"/>
      </c:barChart>
      <c:catAx>
        <c:axId val="47609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76090424"/>
        <c:crosses val="autoZero"/>
        <c:auto val="1"/>
        <c:lblAlgn val="ctr"/>
        <c:lblOffset val="100"/>
        <c:noMultiLvlLbl val="0"/>
      </c:catAx>
      <c:valAx>
        <c:axId val="476090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60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Gráficos!$C$522</c:f>
              <c:strCache>
                <c:ptCount val="1"/>
                <c:pt idx="0">
                  <c:v>Muy irritado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Gráficos!$D$522:$L$522</c:f>
              <c:numCache>
                <c:formatCode>0%</c:formatCode>
                <c:ptCount val="9"/>
                <c:pt idx="0">
                  <c:v>0.24777410325795501</c:v>
                </c:pt>
                <c:pt idx="1">
                  <c:v>0.17987956686322282</c:v>
                </c:pt>
                <c:pt idx="2">
                  <c:v>0.54515886769996258</c:v>
                </c:pt>
                <c:pt idx="3">
                  <c:v>0.52717189487486282</c:v>
                </c:pt>
                <c:pt idx="4">
                  <c:v>0.20433618903143944</c:v>
                </c:pt>
                <c:pt idx="5">
                  <c:v>0.46272376983129859</c:v>
                </c:pt>
                <c:pt idx="6">
                  <c:v>0.27039319413833124</c:v>
                </c:pt>
                <c:pt idx="7">
                  <c:v>0.12566546879208754</c:v>
                </c:pt>
                <c:pt idx="8">
                  <c:v>0.22229699167455266</c:v>
                </c:pt>
              </c:numCache>
            </c:numRef>
          </c:val>
          <c:extLst>
            <c:ext xmlns:c16="http://schemas.microsoft.com/office/drawing/2014/chart" uri="{C3380CC4-5D6E-409C-BE32-E72D297353CC}">
              <c16:uniqueId val="{00000000-3F20-4EBC-8299-084689BC98DF}"/>
            </c:ext>
          </c:extLst>
        </c:ser>
        <c:ser>
          <c:idx val="1"/>
          <c:order val="1"/>
          <c:tx>
            <c:strRef>
              <c:f>Gráficos!$C$523</c:f>
              <c:strCache>
                <c:ptCount val="1"/>
                <c:pt idx="0">
                  <c:v>Resignado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Gráficos!$D$523:$L$523</c:f>
              <c:numCache>
                <c:formatCode>0%</c:formatCode>
                <c:ptCount val="9"/>
                <c:pt idx="0">
                  <c:v>0.28220275118061905</c:v>
                </c:pt>
                <c:pt idx="1">
                  <c:v>0.32725974184903095</c:v>
                </c:pt>
                <c:pt idx="2">
                  <c:v>0.27214209932354866</c:v>
                </c:pt>
                <c:pt idx="3">
                  <c:v>0.26078369611600721</c:v>
                </c:pt>
                <c:pt idx="4">
                  <c:v>0.20666679144891212</c:v>
                </c:pt>
                <c:pt idx="5">
                  <c:v>0.23088714901827742</c:v>
                </c:pt>
                <c:pt idx="6">
                  <c:v>0.19191774619623483</c:v>
                </c:pt>
                <c:pt idx="7">
                  <c:v>0.33556597359719381</c:v>
                </c:pt>
                <c:pt idx="8">
                  <c:v>0.26737248991688523</c:v>
                </c:pt>
              </c:numCache>
            </c:numRef>
          </c:val>
          <c:extLst>
            <c:ext xmlns:c16="http://schemas.microsoft.com/office/drawing/2014/chart" uri="{C3380CC4-5D6E-409C-BE32-E72D297353CC}">
              <c16:uniqueId val="{00000001-3F20-4EBC-8299-084689BC98DF}"/>
            </c:ext>
          </c:extLst>
        </c:ser>
        <c:ser>
          <c:idx val="2"/>
          <c:order val="2"/>
          <c:tx>
            <c:strRef>
              <c:f>Gráficos!$C$524</c:f>
              <c:strCache>
                <c:ptCount val="1"/>
                <c:pt idx="0">
                  <c:v>Indiferente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Gráficos!$D$524:$L$524</c:f>
              <c:numCache>
                <c:formatCode>0%</c:formatCode>
                <c:ptCount val="9"/>
                <c:pt idx="0">
                  <c:v>0.27599450700810302</c:v>
                </c:pt>
                <c:pt idx="1">
                  <c:v>0.27288884709050848</c:v>
                </c:pt>
                <c:pt idx="2">
                  <c:v>4.524638990723117E-2</c:v>
                </c:pt>
                <c:pt idx="3">
                  <c:v>0.13313134142517824</c:v>
                </c:pt>
                <c:pt idx="4">
                  <c:v>0.31669096545188846</c:v>
                </c:pt>
                <c:pt idx="5">
                  <c:v>0.21233338153403397</c:v>
                </c:pt>
                <c:pt idx="6">
                  <c:v>0.32479475880723313</c:v>
                </c:pt>
                <c:pt idx="7">
                  <c:v>0.28582362158262531</c:v>
                </c:pt>
                <c:pt idx="8">
                  <c:v>0.28404326124119789</c:v>
                </c:pt>
              </c:numCache>
            </c:numRef>
          </c:val>
          <c:extLst>
            <c:ext xmlns:c16="http://schemas.microsoft.com/office/drawing/2014/chart" uri="{C3380CC4-5D6E-409C-BE32-E72D297353CC}">
              <c16:uniqueId val="{00000002-3F20-4EBC-8299-084689BC98DF}"/>
            </c:ext>
          </c:extLst>
        </c:ser>
        <c:ser>
          <c:idx val="3"/>
          <c:order val="3"/>
          <c:tx>
            <c:strRef>
              <c:f>Gráficos!$C$525</c:f>
              <c:strCache>
                <c:ptCount val="1"/>
                <c:pt idx="0">
                  <c:v>Nada Irritado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Gráficos!$D$525:$L$525</c:f>
              <c:numCache>
                <c:formatCode>0%</c:formatCode>
                <c:ptCount val="9"/>
                <c:pt idx="0">
                  <c:v>0.19402863855332339</c:v>
                </c:pt>
                <c:pt idx="1">
                  <c:v>0.21997184419723836</c:v>
                </c:pt>
                <c:pt idx="2">
                  <c:v>0.13745264306925814</c:v>
                </c:pt>
                <c:pt idx="3">
                  <c:v>7.8913067583952237E-2</c:v>
                </c:pt>
                <c:pt idx="4">
                  <c:v>0.26919509133202257</c:v>
                </c:pt>
                <c:pt idx="5">
                  <c:v>9.4055699616390515E-2</c:v>
                </c:pt>
                <c:pt idx="6">
                  <c:v>0.21289430085820121</c:v>
                </c:pt>
                <c:pt idx="7">
                  <c:v>0.25294493602809387</c:v>
                </c:pt>
                <c:pt idx="8">
                  <c:v>0.21634311241024407</c:v>
                </c:pt>
              </c:numCache>
            </c:numRef>
          </c:val>
          <c:extLst>
            <c:ext xmlns:c16="http://schemas.microsoft.com/office/drawing/2014/chart" uri="{C3380CC4-5D6E-409C-BE32-E72D297353CC}">
              <c16:uniqueId val="{00000003-3F20-4EBC-8299-084689BC98DF}"/>
            </c:ext>
          </c:extLst>
        </c:ser>
        <c:ser>
          <c:idx val="4"/>
          <c:order val="4"/>
          <c:tx>
            <c:strRef>
              <c:f>Gráficos!$C$526</c:f>
              <c:strCache>
                <c:ptCount val="1"/>
                <c:pt idx="0">
                  <c:v>Ns/Nr</c:v>
                </c:pt>
              </c:strCache>
            </c:strRef>
          </c:tx>
          <c:spPr>
            <a:solidFill>
              <a:schemeClr val="accent5"/>
            </a:solidFill>
            <a:ln>
              <a:noFill/>
            </a:ln>
            <a:effectLst/>
          </c:spPr>
          <c:invertIfNegative val="0"/>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Gráficos!$D$526:$L$526</c:f>
              <c:numCache>
                <c:formatCode>0%</c:formatCode>
                <c:ptCount val="9"/>
                <c:pt idx="0">
                  <c:v>0</c:v>
                </c:pt>
                <c:pt idx="1">
                  <c:v>0</c:v>
                </c:pt>
                <c:pt idx="2">
                  <c:v>0</c:v>
                </c:pt>
                <c:pt idx="3">
                  <c:v>0</c:v>
                </c:pt>
                <c:pt idx="4">
                  <c:v>3.1109627357379264E-3</c:v>
                </c:pt>
                <c:pt idx="5">
                  <c:v>0</c:v>
                </c:pt>
                <c:pt idx="6">
                  <c:v>0</c:v>
                </c:pt>
                <c:pt idx="7">
                  <c:v>0</c:v>
                </c:pt>
                <c:pt idx="8">
                  <c:v>9.94414475712058E-3</c:v>
                </c:pt>
              </c:numCache>
            </c:numRef>
          </c:val>
          <c:extLst>
            <c:ext xmlns:c16="http://schemas.microsoft.com/office/drawing/2014/chart" uri="{C3380CC4-5D6E-409C-BE32-E72D297353CC}">
              <c16:uniqueId val="{00000004-3F20-4EBC-8299-084689BC98DF}"/>
            </c:ext>
          </c:extLst>
        </c:ser>
        <c:dLbls>
          <c:showLegendKey val="0"/>
          <c:showVal val="0"/>
          <c:showCatName val="0"/>
          <c:showSerName val="0"/>
          <c:showPercent val="0"/>
          <c:showBubbleSize val="0"/>
        </c:dLbls>
        <c:gapWidth val="50"/>
        <c:overlap val="100"/>
        <c:axId val="476094032"/>
        <c:axId val="476090424"/>
      </c:barChart>
      <c:catAx>
        <c:axId val="47609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76090424"/>
        <c:crosses val="autoZero"/>
        <c:auto val="1"/>
        <c:lblAlgn val="ctr"/>
        <c:lblOffset val="100"/>
        <c:noMultiLvlLbl val="0"/>
      </c:catAx>
      <c:valAx>
        <c:axId val="476090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60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Gráficos!$C$540</c:f>
              <c:strCache>
                <c:ptCount val="1"/>
                <c:pt idx="0">
                  <c:v>Muy irritado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Gráficos!$D$540:$L$540</c:f>
              <c:numCache>
                <c:formatCode>0%</c:formatCode>
                <c:ptCount val="9"/>
                <c:pt idx="0">
                  <c:v>0.50701060692282662</c:v>
                </c:pt>
                <c:pt idx="1">
                  <c:v>0.12847023806456032</c:v>
                </c:pt>
                <c:pt idx="2">
                  <c:v>0.3329785047329179</c:v>
                </c:pt>
                <c:pt idx="3">
                  <c:v>0.27788492770037593</c:v>
                </c:pt>
                <c:pt idx="4">
                  <c:v>0.13982014870344592</c:v>
                </c:pt>
                <c:pt idx="5">
                  <c:v>0.334694819871453</c:v>
                </c:pt>
                <c:pt idx="6">
                  <c:v>0.16859968651329141</c:v>
                </c:pt>
                <c:pt idx="7">
                  <c:v>0.28869451797143192</c:v>
                </c:pt>
                <c:pt idx="8">
                  <c:v>0.26004179972908475</c:v>
                </c:pt>
              </c:numCache>
            </c:numRef>
          </c:val>
          <c:extLst>
            <c:ext xmlns:c16="http://schemas.microsoft.com/office/drawing/2014/chart" uri="{C3380CC4-5D6E-409C-BE32-E72D297353CC}">
              <c16:uniqueId val="{00000000-2B8D-49FF-95AB-E10B844835EF}"/>
            </c:ext>
          </c:extLst>
        </c:ser>
        <c:ser>
          <c:idx val="1"/>
          <c:order val="1"/>
          <c:tx>
            <c:strRef>
              <c:f>Gráficos!$C$541</c:f>
              <c:strCache>
                <c:ptCount val="1"/>
                <c:pt idx="0">
                  <c:v>Resignado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Gráficos!$D$541:$L$541</c:f>
              <c:numCache>
                <c:formatCode>0%</c:formatCode>
                <c:ptCount val="9"/>
                <c:pt idx="0">
                  <c:v>0.16241103953343525</c:v>
                </c:pt>
                <c:pt idx="1">
                  <c:v>0.26260342027538647</c:v>
                </c:pt>
                <c:pt idx="2">
                  <c:v>0.15690173369008145</c:v>
                </c:pt>
                <c:pt idx="3">
                  <c:v>0.22546792142104605</c:v>
                </c:pt>
                <c:pt idx="4">
                  <c:v>0.28823264550294148</c:v>
                </c:pt>
                <c:pt idx="5">
                  <c:v>0.42711586869383944</c:v>
                </c:pt>
                <c:pt idx="6">
                  <c:v>0.26830753289961401</c:v>
                </c:pt>
                <c:pt idx="7">
                  <c:v>0.33202788518993814</c:v>
                </c:pt>
                <c:pt idx="8">
                  <c:v>0.2728400869892138</c:v>
                </c:pt>
              </c:numCache>
            </c:numRef>
          </c:val>
          <c:extLst>
            <c:ext xmlns:c16="http://schemas.microsoft.com/office/drawing/2014/chart" uri="{C3380CC4-5D6E-409C-BE32-E72D297353CC}">
              <c16:uniqueId val="{00000001-2B8D-49FF-95AB-E10B844835EF}"/>
            </c:ext>
          </c:extLst>
        </c:ser>
        <c:ser>
          <c:idx val="2"/>
          <c:order val="2"/>
          <c:tx>
            <c:strRef>
              <c:f>Gráficos!$C$542</c:f>
              <c:strCache>
                <c:ptCount val="1"/>
                <c:pt idx="0">
                  <c:v>Indiferente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Gráficos!$D$542:$L$542</c:f>
              <c:numCache>
                <c:formatCode>0%</c:formatCode>
                <c:ptCount val="9"/>
                <c:pt idx="0">
                  <c:v>0.23819410275590683</c:v>
                </c:pt>
                <c:pt idx="1">
                  <c:v>0.36515005741532858</c:v>
                </c:pt>
                <c:pt idx="2">
                  <c:v>0.32386539085184352</c:v>
                </c:pt>
                <c:pt idx="3">
                  <c:v>0.25314087918096712</c:v>
                </c:pt>
                <c:pt idx="4">
                  <c:v>0.4061264431323498</c:v>
                </c:pt>
                <c:pt idx="5">
                  <c:v>0.11769333171973552</c:v>
                </c:pt>
                <c:pt idx="6">
                  <c:v>0.32627305980842403</c:v>
                </c:pt>
                <c:pt idx="7">
                  <c:v>0.24209758704681605</c:v>
                </c:pt>
                <c:pt idx="8">
                  <c:v>0.26856129772598991</c:v>
                </c:pt>
              </c:numCache>
            </c:numRef>
          </c:val>
          <c:extLst>
            <c:ext xmlns:c16="http://schemas.microsoft.com/office/drawing/2014/chart" uri="{C3380CC4-5D6E-409C-BE32-E72D297353CC}">
              <c16:uniqueId val="{00000002-2B8D-49FF-95AB-E10B844835EF}"/>
            </c:ext>
          </c:extLst>
        </c:ser>
        <c:ser>
          <c:idx val="3"/>
          <c:order val="3"/>
          <c:tx>
            <c:strRef>
              <c:f>Gráficos!$C$543</c:f>
              <c:strCache>
                <c:ptCount val="1"/>
                <c:pt idx="0">
                  <c:v>Nada Irritado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Gráficos!$D$543:$L$543</c:f>
              <c:numCache>
                <c:formatCode>0%</c:formatCode>
                <c:ptCount val="9"/>
                <c:pt idx="0">
                  <c:v>9.2384250787831232E-2</c:v>
                </c:pt>
                <c:pt idx="1">
                  <c:v>0.24377628424472472</c:v>
                </c:pt>
                <c:pt idx="2">
                  <c:v>0.18625437072515716</c:v>
                </c:pt>
                <c:pt idx="3">
                  <c:v>0.24350627169761099</c:v>
                </c:pt>
                <c:pt idx="4">
                  <c:v>0.16582076266126264</c:v>
                </c:pt>
                <c:pt idx="5">
                  <c:v>0.12049597971497215</c:v>
                </c:pt>
                <c:pt idx="6">
                  <c:v>0.23681972077867053</c:v>
                </c:pt>
                <c:pt idx="7">
                  <c:v>0.13718000979181394</c:v>
                </c:pt>
                <c:pt idx="8">
                  <c:v>0.19855681555571164</c:v>
                </c:pt>
              </c:numCache>
            </c:numRef>
          </c:val>
          <c:extLst>
            <c:ext xmlns:c16="http://schemas.microsoft.com/office/drawing/2014/chart" uri="{C3380CC4-5D6E-409C-BE32-E72D297353CC}">
              <c16:uniqueId val="{00000003-2B8D-49FF-95AB-E10B844835EF}"/>
            </c:ext>
          </c:extLst>
        </c:ser>
        <c:ser>
          <c:idx val="4"/>
          <c:order val="4"/>
          <c:tx>
            <c:strRef>
              <c:f>Gráficos!$C$544</c:f>
              <c:strCache>
                <c:ptCount val="1"/>
                <c:pt idx="0">
                  <c:v>Ns/Nr</c:v>
                </c:pt>
              </c:strCache>
            </c:strRef>
          </c:tx>
          <c:spPr>
            <a:solidFill>
              <a:schemeClr val="accent5"/>
            </a:solidFill>
            <a:ln>
              <a:noFill/>
            </a:ln>
            <a:effectLst/>
          </c:spPr>
          <c:invertIfNegative val="0"/>
          <c:cat>
            <c:strRef>
              <c:f>Gráficos!$D$450:$L$450</c:f>
              <c:strCache>
                <c:ptCount val="9"/>
                <c:pt idx="0">
                  <c:v>Peatones</c:v>
                </c:pt>
                <c:pt idx="1">
                  <c:v>Conductores vehículos particulares</c:v>
                </c:pt>
                <c:pt idx="2">
                  <c:v>Motociclistas</c:v>
                </c:pt>
                <c:pt idx="3">
                  <c:v>Conductores de buses SITP</c:v>
                </c:pt>
                <c:pt idx="4">
                  <c:v>Transmilenio</c:v>
                </c:pt>
                <c:pt idx="5">
                  <c:v>Ciclistas</c:v>
                </c:pt>
                <c:pt idx="6">
                  <c:v>Conductores de camión o vehículo pesado</c:v>
                </c:pt>
                <c:pt idx="7">
                  <c:v>Taxistas</c:v>
                </c:pt>
                <c:pt idx="8">
                  <c:v>Patinetas</c:v>
                </c:pt>
              </c:strCache>
            </c:strRef>
          </c:cat>
          <c:val>
            <c:numRef>
              <c:f>Gráficos!$D$544:$L$544</c:f>
              <c:numCache>
                <c:formatCode>0%</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4-2B8D-49FF-95AB-E10B844835EF}"/>
            </c:ext>
          </c:extLst>
        </c:ser>
        <c:dLbls>
          <c:showLegendKey val="0"/>
          <c:showVal val="0"/>
          <c:showCatName val="0"/>
          <c:showSerName val="0"/>
          <c:showPercent val="0"/>
          <c:showBubbleSize val="0"/>
        </c:dLbls>
        <c:gapWidth val="50"/>
        <c:overlap val="100"/>
        <c:axId val="476094032"/>
        <c:axId val="476090424"/>
      </c:barChart>
      <c:catAx>
        <c:axId val="47609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76090424"/>
        <c:crosses val="autoZero"/>
        <c:auto val="1"/>
        <c:lblAlgn val="ctr"/>
        <c:lblOffset val="100"/>
        <c:noMultiLvlLbl val="0"/>
      </c:catAx>
      <c:valAx>
        <c:axId val="476090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60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0.67966</cdr:x>
      <cdr:y>0.25467</cdr:y>
    </cdr:from>
    <cdr:to>
      <cdr:x>0.86746</cdr:x>
      <cdr:y>0.54231</cdr:y>
    </cdr:to>
    <cdr:sp macro="" textlink="">
      <cdr:nvSpPr>
        <cdr:cNvPr id="2" name="Elipse 1"/>
        <cdr:cNvSpPr/>
      </cdr:nvSpPr>
      <cdr:spPr>
        <a:xfrm xmlns:a="http://schemas.openxmlformats.org/drawingml/2006/main">
          <a:off x="4069512" y="1050324"/>
          <a:ext cx="1124465" cy="1186249"/>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0.17106</cdr:x>
      <cdr:y>0.11769</cdr:y>
    </cdr:from>
    <cdr:to>
      <cdr:x>0.35887</cdr:x>
      <cdr:y>0.40533</cdr:y>
    </cdr:to>
    <cdr:sp macro="" textlink="">
      <cdr:nvSpPr>
        <cdr:cNvPr id="3" name="Elipse 2"/>
        <cdr:cNvSpPr/>
      </cdr:nvSpPr>
      <cdr:spPr>
        <a:xfrm xmlns:a="http://schemas.openxmlformats.org/drawingml/2006/main">
          <a:off x="1024210" y="485380"/>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10.xml><?xml version="1.0" encoding="utf-8"?>
<c:userShapes xmlns:c="http://schemas.openxmlformats.org/drawingml/2006/chart">
  <cdr:relSizeAnchor xmlns:cdr="http://schemas.openxmlformats.org/drawingml/2006/chartDrawing">
    <cdr:from>
      <cdr:x>0.0724</cdr:x>
      <cdr:y>0.54392</cdr:y>
    </cdr:from>
    <cdr:to>
      <cdr:x>0.2356</cdr:x>
      <cdr:y>0.5463</cdr:y>
    </cdr:to>
    <cdr:cxnSp macro="">
      <cdr:nvCxnSpPr>
        <cdr:cNvPr id="3" name="Conector recto 2">
          <a:extLst xmlns:a="http://schemas.openxmlformats.org/drawingml/2006/main">
            <a:ext uri="{FF2B5EF4-FFF2-40B4-BE49-F238E27FC236}">
              <a16:creationId xmlns:a16="http://schemas.microsoft.com/office/drawing/2014/main" id="{AC4298D6-FAA9-43C3-8433-7A3AC3B5B183}"/>
            </a:ext>
          </a:extLst>
        </cdr:cNvPr>
        <cdr:cNvCxnSpPr/>
      </cdr:nvCxnSpPr>
      <cdr:spPr>
        <a:xfrm xmlns:a="http://schemas.openxmlformats.org/drawingml/2006/main" flipH="1">
          <a:off x="588430" y="2947321"/>
          <a:ext cx="1326524" cy="12879"/>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0.08824</cdr:x>
      <cdr:y>0.43164</cdr:y>
    </cdr:from>
    <cdr:to>
      <cdr:x>0.20391</cdr:x>
      <cdr:y>0.56836</cdr:y>
    </cdr:to>
    <cdr:sp macro="" textlink="">
      <cdr:nvSpPr>
        <cdr:cNvPr id="4" name="CuadroTexto 3"/>
        <cdr:cNvSpPr txBox="1"/>
      </cdr:nvSpPr>
      <cdr:spPr>
        <a:xfrm xmlns:a="http://schemas.openxmlformats.org/drawingml/2006/main">
          <a:off x="717218" y="2338929"/>
          <a:ext cx="940158" cy="740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3200" dirty="0"/>
            <a:t>80%</a:t>
          </a:r>
          <a:endParaRPr lang="es-CO" sz="3200" dirty="0"/>
        </a:p>
      </cdr:txBody>
    </cdr:sp>
  </cdr:relSizeAnchor>
  <cdr:relSizeAnchor xmlns:cdr="http://schemas.openxmlformats.org/drawingml/2006/chartDrawing">
    <cdr:from>
      <cdr:x>0.75215</cdr:x>
      <cdr:y>0.26698</cdr:y>
    </cdr:from>
    <cdr:to>
      <cdr:x>0.86782</cdr:x>
      <cdr:y>0.40369</cdr:y>
    </cdr:to>
    <cdr:sp macro="" textlink="">
      <cdr:nvSpPr>
        <cdr:cNvPr id="5" name="CuadroTexto 1"/>
        <cdr:cNvSpPr txBox="1"/>
      </cdr:nvSpPr>
      <cdr:spPr>
        <a:xfrm xmlns:a="http://schemas.openxmlformats.org/drawingml/2006/main">
          <a:off x="6113462" y="1446680"/>
          <a:ext cx="940166" cy="7407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3200" dirty="0"/>
            <a:t> 5%</a:t>
          </a:r>
          <a:endParaRPr lang="es-CO" sz="3200" dirty="0"/>
        </a:p>
      </cdr:txBody>
    </cdr:sp>
  </cdr:relSizeAnchor>
  <cdr:relSizeAnchor xmlns:cdr="http://schemas.openxmlformats.org/drawingml/2006/chartDrawing">
    <cdr:from>
      <cdr:x>0.68199</cdr:x>
      <cdr:y>0.23969</cdr:y>
    </cdr:from>
    <cdr:to>
      <cdr:x>0.83692</cdr:x>
      <cdr:y>0.23969</cdr:y>
    </cdr:to>
    <cdr:cxnSp macro="">
      <cdr:nvCxnSpPr>
        <cdr:cNvPr id="7" name="Conector recto 6">
          <a:extLst xmlns:a="http://schemas.openxmlformats.org/drawingml/2006/main">
            <a:ext uri="{FF2B5EF4-FFF2-40B4-BE49-F238E27FC236}">
              <a16:creationId xmlns:a16="http://schemas.microsoft.com/office/drawing/2014/main" id="{5B21E137-DC40-42A1-9452-9C34B34EEF45}"/>
            </a:ext>
          </a:extLst>
        </cdr:cNvPr>
        <cdr:cNvCxnSpPr/>
      </cdr:nvCxnSpPr>
      <cdr:spPr>
        <a:xfrm xmlns:a="http://schemas.openxmlformats.org/drawingml/2006/main">
          <a:off x="5543181" y="1298825"/>
          <a:ext cx="1259305" cy="0"/>
        </a:xfrm>
        <a:prstGeom xmlns:a="http://schemas.openxmlformats.org/drawingml/2006/main" prst="line">
          <a:avLst/>
        </a:prstGeom>
        <a:ln xmlns:a="http://schemas.openxmlformats.org/drawingml/2006/main">
          <a:solidFill>
            <a:srgbClr val="DA0F2B"/>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0.72125</cdr:x>
      <cdr:y>0.12693</cdr:y>
    </cdr:from>
    <cdr:to>
      <cdr:x>0.83692</cdr:x>
      <cdr:y>0.26364</cdr:y>
    </cdr:to>
    <cdr:sp macro="" textlink="">
      <cdr:nvSpPr>
        <cdr:cNvPr id="9" name="CuadroTexto 1"/>
        <cdr:cNvSpPr txBox="1"/>
      </cdr:nvSpPr>
      <cdr:spPr>
        <a:xfrm xmlns:a="http://schemas.openxmlformats.org/drawingml/2006/main">
          <a:off x="5862328" y="687777"/>
          <a:ext cx="940158" cy="7408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3200" dirty="0"/>
            <a:t>15%</a:t>
          </a:r>
          <a:endParaRPr lang="es-CO" sz="3200" dirty="0"/>
        </a:p>
      </cdr:txBody>
    </cdr:sp>
  </cdr:relSizeAnchor>
</c:userShapes>
</file>

<file path=ppt/drawings/drawing11.xml><?xml version="1.0" encoding="utf-8"?>
<c:userShapes xmlns:c="http://schemas.openxmlformats.org/drawingml/2006/chart">
  <cdr:relSizeAnchor xmlns:cdr="http://schemas.openxmlformats.org/drawingml/2006/chartDrawing">
    <cdr:from>
      <cdr:x>0.72046</cdr:x>
      <cdr:y>0.52966</cdr:y>
    </cdr:from>
    <cdr:to>
      <cdr:x>0.91218</cdr:x>
      <cdr:y>0.53204</cdr:y>
    </cdr:to>
    <cdr:cxnSp macro="">
      <cdr:nvCxnSpPr>
        <cdr:cNvPr id="3" name="Conector recto 2">
          <a:extLst xmlns:a="http://schemas.openxmlformats.org/drawingml/2006/main">
            <a:ext uri="{FF2B5EF4-FFF2-40B4-BE49-F238E27FC236}">
              <a16:creationId xmlns:a16="http://schemas.microsoft.com/office/drawing/2014/main" id="{E808009A-368D-458B-ABBC-3BBAEAC22293}"/>
            </a:ext>
          </a:extLst>
        </cdr:cNvPr>
        <cdr:cNvCxnSpPr/>
      </cdr:nvCxnSpPr>
      <cdr:spPr>
        <a:xfrm xmlns:a="http://schemas.openxmlformats.org/drawingml/2006/main" flipV="1">
          <a:off x="5855889" y="2870047"/>
          <a:ext cx="1558343" cy="12879"/>
        </a:xfrm>
        <a:prstGeom xmlns:a="http://schemas.openxmlformats.org/drawingml/2006/main" prst="line">
          <a:avLst/>
        </a:prstGeom>
        <a:ln xmlns:a="http://schemas.openxmlformats.org/drawingml/2006/main">
          <a:solidFill>
            <a:srgbClr val="F5B02B"/>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0.64441</cdr:x>
      <cdr:y>0.24207</cdr:y>
    </cdr:from>
    <cdr:to>
      <cdr:x>0.86452</cdr:x>
      <cdr:y>0.24207</cdr:y>
    </cdr:to>
    <cdr:cxnSp macro="">
      <cdr:nvCxnSpPr>
        <cdr:cNvPr id="5" name="Conector recto 4">
          <a:extLst xmlns:a="http://schemas.openxmlformats.org/drawingml/2006/main">
            <a:ext uri="{FF2B5EF4-FFF2-40B4-BE49-F238E27FC236}">
              <a16:creationId xmlns:a16="http://schemas.microsoft.com/office/drawing/2014/main" id="{77DEBFE9-6212-4CB5-B4BF-06AA682B6F3C}"/>
            </a:ext>
          </a:extLst>
        </cdr:cNvPr>
        <cdr:cNvCxnSpPr/>
      </cdr:nvCxnSpPr>
      <cdr:spPr>
        <a:xfrm xmlns:a="http://schemas.openxmlformats.org/drawingml/2006/main">
          <a:off x="5237733" y="1311716"/>
          <a:ext cx="1789054" cy="0"/>
        </a:xfrm>
        <a:prstGeom xmlns:a="http://schemas.openxmlformats.org/drawingml/2006/main" prst="line">
          <a:avLst/>
        </a:prstGeom>
        <a:ln xmlns:a="http://schemas.openxmlformats.org/drawingml/2006/main">
          <a:solidFill>
            <a:srgbClr val="DA0F2B"/>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0.06606</cdr:x>
      <cdr:y>0.52015</cdr:y>
    </cdr:from>
    <cdr:to>
      <cdr:x>0.29898</cdr:x>
      <cdr:y>0.52253</cdr:y>
    </cdr:to>
    <cdr:cxnSp macro="">
      <cdr:nvCxnSpPr>
        <cdr:cNvPr id="7" name="Conector recto 6">
          <a:extLst xmlns:a="http://schemas.openxmlformats.org/drawingml/2006/main">
            <a:ext uri="{FF2B5EF4-FFF2-40B4-BE49-F238E27FC236}">
              <a16:creationId xmlns:a16="http://schemas.microsoft.com/office/drawing/2014/main" id="{17BCE32B-DC30-4316-9739-46C489D9ED73}"/>
            </a:ext>
          </a:extLst>
        </cdr:cNvPr>
        <cdr:cNvCxnSpPr/>
      </cdr:nvCxnSpPr>
      <cdr:spPr>
        <a:xfrm xmlns:a="http://schemas.openxmlformats.org/drawingml/2006/main" flipH="1">
          <a:off x="536914" y="2818532"/>
          <a:ext cx="1893195" cy="12879"/>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0.67966</cdr:x>
      <cdr:y>0.25467</cdr:y>
    </cdr:from>
    <cdr:to>
      <cdr:x>0.86746</cdr:x>
      <cdr:y>0.54231</cdr:y>
    </cdr:to>
    <cdr:sp macro="" textlink="">
      <cdr:nvSpPr>
        <cdr:cNvPr id="2" name="Elipse 1"/>
        <cdr:cNvSpPr/>
      </cdr:nvSpPr>
      <cdr:spPr>
        <a:xfrm xmlns:a="http://schemas.openxmlformats.org/drawingml/2006/main">
          <a:off x="4069512" y="1050324"/>
          <a:ext cx="1124465" cy="1186249"/>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0.19169</cdr:x>
      <cdr:y>0.08522</cdr:y>
    </cdr:from>
    <cdr:to>
      <cdr:x>0.3795</cdr:x>
      <cdr:y>0.37286</cdr:y>
    </cdr:to>
    <cdr:sp macro="" textlink="">
      <cdr:nvSpPr>
        <cdr:cNvPr id="3" name="Elipse 2"/>
        <cdr:cNvSpPr/>
      </cdr:nvSpPr>
      <cdr:spPr>
        <a:xfrm xmlns:a="http://schemas.openxmlformats.org/drawingml/2006/main">
          <a:off x="1147731" y="351469"/>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0.12395</cdr:x>
      <cdr:y>0.07397</cdr:y>
    </cdr:from>
    <cdr:to>
      <cdr:x>0.13504</cdr:x>
      <cdr:y>0.77274</cdr:y>
    </cdr:to>
    <cdr:sp macro="" textlink="">
      <cdr:nvSpPr>
        <cdr:cNvPr id="2" name="Intercalar 1"/>
        <cdr:cNvSpPr/>
      </cdr:nvSpPr>
      <cdr:spPr>
        <a:xfrm xmlns:a="http://schemas.openxmlformats.org/drawingml/2006/main">
          <a:off x="1007426" y="400796"/>
          <a:ext cx="90140" cy="3786409"/>
        </a:xfrm>
        <a:prstGeom xmlns:a="http://schemas.openxmlformats.org/drawingml/2006/main" prst="flowChartCollat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0.31216</cdr:x>
      <cdr:y>0.53743</cdr:y>
    </cdr:from>
    <cdr:to>
      <cdr:x>0.32493</cdr:x>
      <cdr:y>0.77557</cdr:y>
    </cdr:to>
    <cdr:sp macro="" textlink="">
      <cdr:nvSpPr>
        <cdr:cNvPr id="3" name="Intercalar 2"/>
        <cdr:cNvSpPr/>
      </cdr:nvSpPr>
      <cdr:spPr>
        <a:xfrm xmlns:a="http://schemas.openxmlformats.org/drawingml/2006/main">
          <a:off x="2537260" y="2912176"/>
          <a:ext cx="103748" cy="1290384"/>
        </a:xfrm>
        <a:prstGeom xmlns:a="http://schemas.openxmlformats.org/drawingml/2006/main" prst="flowChartCollat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0.50739</cdr:x>
      <cdr:y>0.6943</cdr:y>
    </cdr:from>
    <cdr:to>
      <cdr:x>0.52053</cdr:x>
      <cdr:y>0.77247</cdr:y>
    </cdr:to>
    <cdr:sp macro="" textlink="">
      <cdr:nvSpPr>
        <cdr:cNvPr id="4" name="Intercalar 3"/>
        <cdr:cNvSpPr/>
      </cdr:nvSpPr>
      <cdr:spPr>
        <a:xfrm xmlns:a="http://schemas.openxmlformats.org/drawingml/2006/main">
          <a:off x="4124102" y="3762182"/>
          <a:ext cx="106738" cy="423557"/>
        </a:xfrm>
        <a:prstGeom xmlns:a="http://schemas.openxmlformats.org/drawingml/2006/main" prst="flowChartCollat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0.70836</cdr:x>
      <cdr:y>0.74659</cdr:y>
    </cdr:from>
    <cdr:to>
      <cdr:x>0.71655</cdr:x>
      <cdr:y>0.76758</cdr:y>
    </cdr:to>
    <cdr:sp macro="" textlink="">
      <cdr:nvSpPr>
        <cdr:cNvPr id="6" name="Intercalar 5"/>
        <cdr:cNvSpPr/>
      </cdr:nvSpPr>
      <cdr:spPr>
        <a:xfrm xmlns:a="http://schemas.openxmlformats.org/drawingml/2006/main">
          <a:off x="5757545" y="4045516"/>
          <a:ext cx="66568" cy="113743"/>
        </a:xfrm>
        <a:prstGeom xmlns:a="http://schemas.openxmlformats.org/drawingml/2006/main" prst="flowChartCollat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0.39164</cdr:x>
      <cdr:y>0.67766</cdr:y>
    </cdr:from>
    <cdr:to>
      <cdr:x>0.40282</cdr:x>
      <cdr:y>0.7726</cdr:y>
    </cdr:to>
    <cdr:sp macro="" textlink="">
      <cdr:nvSpPr>
        <cdr:cNvPr id="3" name="Intercalar 2"/>
        <cdr:cNvSpPr/>
      </cdr:nvSpPr>
      <cdr:spPr>
        <a:xfrm xmlns:a="http://schemas.openxmlformats.org/drawingml/2006/main">
          <a:off x="3183226" y="3672030"/>
          <a:ext cx="90870" cy="514432"/>
        </a:xfrm>
        <a:prstGeom xmlns:a="http://schemas.openxmlformats.org/drawingml/2006/main" prst="flowChartCollat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0.15247</cdr:x>
      <cdr:y>0.09536</cdr:y>
    </cdr:from>
    <cdr:to>
      <cdr:x>0.16197</cdr:x>
      <cdr:y>0.76798</cdr:y>
    </cdr:to>
    <cdr:sp macro="" textlink="">
      <cdr:nvSpPr>
        <cdr:cNvPr id="2" name="Intercalar 1"/>
        <cdr:cNvSpPr/>
      </cdr:nvSpPr>
      <cdr:spPr>
        <a:xfrm xmlns:a="http://schemas.openxmlformats.org/drawingml/2006/main">
          <a:off x="1239245" y="516706"/>
          <a:ext cx="77262" cy="3644742"/>
        </a:xfrm>
        <a:prstGeom xmlns:a="http://schemas.openxmlformats.org/drawingml/2006/main" prst="flowChartCollat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0.63081</cdr:x>
      <cdr:y>0.75134</cdr:y>
    </cdr:from>
    <cdr:to>
      <cdr:x>0.64527</cdr:x>
      <cdr:y>0.77484</cdr:y>
    </cdr:to>
    <cdr:sp macro="" textlink="">
      <cdr:nvSpPr>
        <cdr:cNvPr id="5" name="Intercalar 4"/>
        <cdr:cNvSpPr/>
      </cdr:nvSpPr>
      <cdr:spPr>
        <a:xfrm xmlns:a="http://schemas.openxmlformats.org/drawingml/2006/main">
          <a:off x="5127209" y="4071275"/>
          <a:ext cx="117579" cy="127346"/>
        </a:xfrm>
        <a:prstGeom xmlns:a="http://schemas.openxmlformats.org/drawingml/2006/main" prst="flowChartCollat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0.0724</cdr:x>
      <cdr:y>0.54392</cdr:y>
    </cdr:from>
    <cdr:to>
      <cdr:x>0.2356</cdr:x>
      <cdr:y>0.5463</cdr:y>
    </cdr:to>
    <cdr:cxnSp macro="">
      <cdr:nvCxnSpPr>
        <cdr:cNvPr id="3" name="Conector recto 2">
          <a:extLst xmlns:a="http://schemas.openxmlformats.org/drawingml/2006/main">
            <a:ext uri="{FF2B5EF4-FFF2-40B4-BE49-F238E27FC236}">
              <a16:creationId xmlns:a16="http://schemas.microsoft.com/office/drawing/2014/main" id="{4D77E965-E1EF-4C60-A442-9144A598BA2C}"/>
            </a:ext>
          </a:extLst>
        </cdr:cNvPr>
        <cdr:cNvCxnSpPr/>
      </cdr:nvCxnSpPr>
      <cdr:spPr>
        <a:xfrm xmlns:a="http://schemas.openxmlformats.org/drawingml/2006/main" flipH="1">
          <a:off x="588430" y="2947321"/>
          <a:ext cx="1326524" cy="12879"/>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0.08824</cdr:x>
      <cdr:y>0.43164</cdr:y>
    </cdr:from>
    <cdr:to>
      <cdr:x>0.20391</cdr:x>
      <cdr:y>0.56836</cdr:y>
    </cdr:to>
    <cdr:sp macro="" textlink="">
      <cdr:nvSpPr>
        <cdr:cNvPr id="4" name="CuadroTexto 3"/>
        <cdr:cNvSpPr txBox="1"/>
      </cdr:nvSpPr>
      <cdr:spPr>
        <a:xfrm xmlns:a="http://schemas.openxmlformats.org/drawingml/2006/main">
          <a:off x="717218" y="2338929"/>
          <a:ext cx="940158" cy="740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3200" dirty="0"/>
            <a:t>70%</a:t>
          </a:r>
          <a:endParaRPr lang="es-CO" sz="3200" dirty="0"/>
        </a:p>
      </cdr:txBody>
    </cdr:sp>
  </cdr:relSizeAnchor>
  <cdr:relSizeAnchor xmlns:cdr="http://schemas.openxmlformats.org/drawingml/2006/chartDrawing">
    <cdr:from>
      <cdr:x>0.79968</cdr:x>
      <cdr:y>0.41434</cdr:y>
    </cdr:from>
    <cdr:to>
      <cdr:x>0.91535</cdr:x>
      <cdr:y>0.55105</cdr:y>
    </cdr:to>
    <cdr:sp macro="" textlink="">
      <cdr:nvSpPr>
        <cdr:cNvPr id="5" name="CuadroTexto 1"/>
        <cdr:cNvSpPr txBox="1"/>
      </cdr:nvSpPr>
      <cdr:spPr>
        <a:xfrm xmlns:a="http://schemas.openxmlformats.org/drawingml/2006/main">
          <a:off x="6499832" y="2245150"/>
          <a:ext cx="940158" cy="7408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3200" dirty="0"/>
            <a:t>11%</a:t>
          </a:r>
          <a:endParaRPr lang="es-CO" sz="3200" dirty="0"/>
        </a:p>
      </cdr:txBody>
    </cdr:sp>
  </cdr:relSizeAnchor>
  <cdr:relSizeAnchor xmlns:cdr="http://schemas.openxmlformats.org/drawingml/2006/chartDrawing">
    <cdr:from>
      <cdr:x>0.68199</cdr:x>
      <cdr:y>0.23969</cdr:y>
    </cdr:from>
    <cdr:to>
      <cdr:x>0.83692</cdr:x>
      <cdr:y>0.23969</cdr:y>
    </cdr:to>
    <cdr:cxnSp macro="">
      <cdr:nvCxnSpPr>
        <cdr:cNvPr id="7" name="Conector recto 6">
          <a:extLst xmlns:a="http://schemas.openxmlformats.org/drawingml/2006/main">
            <a:ext uri="{FF2B5EF4-FFF2-40B4-BE49-F238E27FC236}">
              <a16:creationId xmlns:a16="http://schemas.microsoft.com/office/drawing/2014/main" id="{17B26B5C-3DCC-49D1-B38B-FBB473EBEA1A}"/>
            </a:ext>
          </a:extLst>
        </cdr:cNvPr>
        <cdr:cNvCxnSpPr/>
      </cdr:nvCxnSpPr>
      <cdr:spPr>
        <a:xfrm xmlns:a="http://schemas.openxmlformats.org/drawingml/2006/main">
          <a:off x="5543181" y="1298825"/>
          <a:ext cx="1259305" cy="0"/>
        </a:xfrm>
        <a:prstGeom xmlns:a="http://schemas.openxmlformats.org/drawingml/2006/main" prst="line">
          <a:avLst/>
        </a:prstGeom>
        <a:ln xmlns:a="http://schemas.openxmlformats.org/drawingml/2006/main">
          <a:solidFill>
            <a:srgbClr val="DA0F2B"/>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0.72125</cdr:x>
      <cdr:y>0.12693</cdr:y>
    </cdr:from>
    <cdr:to>
      <cdr:x>0.83692</cdr:x>
      <cdr:y>0.26364</cdr:y>
    </cdr:to>
    <cdr:sp macro="" textlink="">
      <cdr:nvSpPr>
        <cdr:cNvPr id="9" name="CuadroTexto 1"/>
        <cdr:cNvSpPr txBox="1"/>
      </cdr:nvSpPr>
      <cdr:spPr>
        <a:xfrm xmlns:a="http://schemas.openxmlformats.org/drawingml/2006/main">
          <a:off x="5862328" y="687777"/>
          <a:ext cx="940158" cy="7408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3200" dirty="0"/>
            <a:t>19%</a:t>
          </a:r>
          <a:endParaRPr lang="es-CO" sz="3200" dirty="0"/>
        </a:p>
      </cdr:txBody>
    </cdr:sp>
  </cdr:relSizeAnchor>
</c:userShapes>
</file>

<file path=ppt/drawings/drawing5.xml><?xml version="1.0" encoding="utf-8"?>
<c:userShapes xmlns:c="http://schemas.openxmlformats.org/drawingml/2006/chart">
  <cdr:relSizeAnchor xmlns:cdr="http://schemas.openxmlformats.org/drawingml/2006/chartDrawing">
    <cdr:from>
      <cdr:x>0.72046</cdr:x>
      <cdr:y>0.52966</cdr:y>
    </cdr:from>
    <cdr:to>
      <cdr:x>0.91218</cdr:x>
      <cdr:y>0.53204</cdr:y>
    </cdr:to>
    <cdr:cxnSp macro="">
      <cdr:nvCxnSpPr>
        <cdr:cNvPr id="3" name="Conector recto 2">
          <a:extLst xmlns:a="http://schemas.openxmlformats.org/drawingml/2006/main">
            <a:ext uri="{FF2B5EF4-FFF2-40B4-BE49-F238E27FC236}">
              <a16:creationId xmlns:a16="http://schemas.microsoft.com/office/drawing/2014/main" id="{F00A8A28-840B-4605-B51A-7E5925DA8EAB}"/>
            </a:ext>
          </a:extLst>
        </cdr:cNvPr>
        <cdr:cNvCxnSpPr/>
      </cdr:nvCxnSpPr>
      <cdr:spPr>
        <a:xfrm xmlns:a="http://schemas.openxmlformats.org/drawingml/2006/main" flipV="1">
          <a:off x="5855889" y="2870047"/>
          <a:ext cx="1558343" cy="12879"/>
        </a:xfrm>
        <a:prstGeom xmlns:a="http://schemas.openxmlformats.org/drawingml/2006/main" prst="line">
          <a:avLst/>
        </a:prstGeom>
        <a:ln xmlns:a="http://schemas.openxmlformats.org/drawingml/2006/main">
          <a:solidFill>
            <a:srgbClr val="F5B02B"/>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0.60004</cdr:x>
      <cdr:y>0.14938</cdr:y>
    </cdr:from>
    <cdr:to>
      <cdr:x>0.82015</cdr:x>
      <cdr:y>0.14938</cdr:y>
    </cdr:to>
    <cdr:cxnSp macro="">
      <cdr:nvCxnSpPr>
        <cdr:cNvPr id="5" name="Conector recto 4">
          <a:extLst xmlns:a="http://schemas.openxmlformats.org/drawingml/2006/main">
            <a:ext uri="{FF2B5EF4-FFF2-40B4-BE49-F238E27FC236}">
              <a16:creationId xmlns:a16="http://schemas.microsoft.com/office/drawing/2014/main" id="{62F4E9EF-164D-47D8-B067-5F1C973EFA37}"/>
            </a:ext>
          </a:extLst>
        </cdr:cNvPr>
        <cdr:cNvCxnSpPr/>
      </cdr:nvCxnSpPr>
      <cdr:spPr>
        <a:xfrm xmlns:a="http://schemas.openxmlformats.org/drawingml/2006/main">
          <a:off x="4877094" y="809428"/>
          <a:ext cx="1789125" cy="0"/>
        </a:xfrm>
        <a:prstGeom xmlns:a="http://schemas.openxmlformats.org/drawingml/2006/main" prst="line">
          <a:avLst/>
        </a:prstGeom>
        <a:ln xmlns:a="http://schemas.openxmlformats.org/drawingml/2006/main">
          <a:solidFill>
            <a:srgbClr val="DA0F2B"/>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0.06606</cdr:x>
      <cdr:y>0.52015</cdr:y>
    </cdr:from>
    <cdr:to>
      <cdr:x>0.29898</cdr:x>
      <cdr:y>0.52253</cdr:y>
    </cdr:to>
    <cdr:cxnSp macro="">
      <cdr:nvCxnSpPr>
        <cdr:cNvPr id="7" name="Conector recto 6">
          <a:extLst xmlns:a="http://schemas.openxmlformats.org/drawingml/2006/main">
            <a:ext uri="{FF2B5EF4-FFF2-40B4-BE49-F238E27FC236}">
              <a16:creationId xmlns:a16="http://schemas.microsoft.com/office/drawing/2014/main" id="{F5BE2459-5DB1-4338-A584-7744C858D49B}"/>
            </a:ext>
          </a:extLst>
        </cdr:cNvPr>
        <cdr:cNvCxnSpPr/>
      </cdr:nvCxnSpPr>
      <cdr:spPr>
        <a:xfrm xmlns:a="http://schemas.openxmlformats.org/drawingml/2006/main" flipH="1">
          <a:off x="536914" y="2818532"/>
          <a:ext cx="1893195" cy="12879"/>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0.67966</cdr:x>
      <cdr:y>0.25467</cdr:y>
    </cdr:from>
    <cdr:to>
      <cdr:x>0.86746</cdr:x>
      <cdr:y>0.54231</cdr:y>
    </cdr:to>
    <cdr:sp macro="" textlink="">
      <cdr:nvSpPr>
        <cdr:cNvPr id="2" name="Elipse 1"/>
        <cdr:cNvSpPr/>
      </cdr:nvSpPr>
      <cdr:spPr>
        <a:xfrm xmlns:a="http://schemas.openxmlformats.org/drawingml/2006/main">
          <a:off x="4069512" y="1050324"/>
          <a:ext cx="1124465" cy="1186249"/>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0.13506</cdr:x>
      <cdr:y>0.258</cdr:y>
    </cdr:from>
    <cdr:to>
      <cdr:x>0.32287</cdr:x>
      <cdr:y>0.54564</cdr:y>
    </cdr:to>
    <cdr:sp macro="" textlink="">
      <cdr:nvSpPr>
        <cdr:cNvPr id="3" name="Elipse 2"/>
        <cdr:cNvSpPr/>
      </cdr:nvSpPr>
      <cdr:spPr>
        <a:xfrm xmlns:a="http://schemas.openxmlformats.org/drawingml/2006/main">
          <a:off x="808701" y="1064053"/>
          <a:ext cx="1124465" cy="1186249"/>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7.xml><?xml version="1.0" encoding="utf-8"?>
<c:userShapes xmlns:c="http://schemas.openxmlformats.org/drawingml/2006/chart">
  <cdr:relSizeAnchor xmlns:cdr="http://schemas.openxmlformats.org/drawingml/2006/chartDrawing">
    <cdr:from>
      <cdr:x>0.67966</cdr:x>
      <cdr:y>0.25467</cdr:y>
    </cdr:from>
    <cdr:to>
      <cdr:x>0.86746</cdr:x>
      <cdr:y>0.54231</cdr:y>
    </cdr:to>
    <cdr:sp macro="" textlink="">
      <cdr:nvSpPr>
        <cdr:cNvPr id="2" name="Elipse 1"/>
        <cdr:cNvSpPr/>
      </cdr:nvSpPr>
      <cdr:spPr>
        <a:xfrm xmlns:a="http://schemas.openxmlformats.org/drawingml/2006/main">
          <a:off x="4069512" y="1050324"/>
          <a:ext cx="1124465" cy="1186249"/>
        </a:xfrm>
        <a:prstGeom xmlns:a="http://schemas.openxmlformats.org/drawingml/2006/main" prst="ellips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0.17106</cdr:x>
      <cdr:y>0.11769</cdr:y>
    </cdr:from>
    <cdr:to>
      <cdr:x>0.35887</cdr:x>
      <cdr:y>0.40533</cdr:y>
    </cdr:to>
    <cdr:sp macro="" textlink="">
      <cdr:nvSpPr>
        <cdr:cNvPr id="3" name="Elipse 2"/>
        <cdr:cNvSpPr/>
      </cdr:nvSpPr>
      <cdr:spPr>
        <a:xfrm xmlns:a="http://schemas.openxmlformats.org/drawingml/2006/main">
          <a:off x="1024210" y="485380"/>
          <a:ext cx="1124519" cy="1186280"/>
        </a:xfrm>
        <a:prstGeom xmlns:a="http://schemas.openxmlformats.org/drawingml/2006/main" prst="ellips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8.xml><?xml version="1.0" encoding="utf-8"?>
<c:userShapes xmlns:c="http://schemas.openxmlformats.org/drawingml/2006/chart">
  <cdr:relSizeAnchor xmlns:cdr="http://schemas.openxmlformats.org/drawingml/2006/chartDrawing">
    <cdr:from>
      <cdr:x>0.12395</cdr:x>
      <cdr:y>0.16428</cdr:y>
    </cdr:from>
    <cdr:to>
      <cdr:x>0.13662</cdr:x>
      <cdr:y>0.77274</cdr:y>
    </cdr:to>
    <cdr:sp macro="" textlink="">
      <cdr:nvSpPr>
        <cdr:cNvPr id="2" name="Intercalar 1"/>
        <cdr:cNvSpPr/>
      </cdr:nvSpPr>
      <cdr:spPr>
        <a:xfrm xmlns:a="http://schemas.openxmlformats.org/drawingml/2006/main">
          <a:off x="1007466" y="890193"/>
          <a:ext cx="102979" cy="3297028"/>
        </a:xfrm>
        <a:prstGeom xmlns:a="http://schemas.openxmlformats.org/drawingml/2006/main" prst="flowChartCollat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0.31691</cdr:x>
      <cdr:y>0.45662</cdr:y>
    </cdr:from>
    <cdr:to>
      <cdr:x>0.33151</cdr:x>
      <cdr:y>0.77557</cdr:y>
    </cdr:to>
    <cdr:sp macro="" textlink="">
      <cdr:nvSpPr>
        <cdr:cNvPr id="3" name="Intercalar 2"/>
        <cdr:cNvSpPr/>
      </cdr:nvSpPr>
      <cdr:spPr>
        <a:xfrm xmlns:a="http://schemas.openxmlformats.org/drawingml/2006/main">
          <a:off x="2575873" y="2474295"/>
          <a:ext cx="118674" cy="1728261"/>
        </a:xfrm>
        <a:prstGeom xmlns:a="http://schemas.openxmlformats.org/drawingml/2006/main" prst="flowChartCollat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0.50739</cdr:x>
      <cdr:y>0.6943</cdr:y>
    </cdr:from>
    <cdr:to>
      <cdr:x>0.52053</cdr:x>
      <cdr:y>0.77247</cdr:y>
    </cdr:to>
    <cdr:sp macro="" textlink="">
      <cdr:nvSpPr>
        <cdr:cNvPr id="4" name="Intercalar 3"/>
        <cdr:cNvSpPr/>
      </cdr:nvSpPr>
      <cdr:spPr>
        <a:xfrm xmlns:a="http://schemas.openxmlformats.org/drawingml/2006/main">
          <a:off x="4124102" y="3762182"/>
          <a:ext cx="106738" cy="423557"/>
        </a:xfrm>
        <a:prstGeom xmlns:a="http://schemas.openxmlformats.org/drawingml/2006/main" prst="flowChartCollat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0.70836</cdr:x>
      <cdr:y>0.74659</cdr:y>
    </cdr:from>
    <cdr:to>
      <cdr:x>0.71655</cdr:x>
      <cdr:y>0.76758</cdr:y>
    </cdr:to>
    <cdr:sp macro="" textlink="">
      <cdr:nvSpPr>
        <cdr:cNvPr id="6" name="Intercalar 5"/>
        <cdr:cNvSpPr/>
      </cdr:nvSpPr>
      <cdr:spPr>
        <a:xfrm xmlns:a="http://schemas.openxmlformats.org/drawingml/2006/main">
          <a:off x="5757545" y="4045516"/>
          <a:ext cx="66568" cy="113743"/>
        </a:xfrm>
        <a:prstGeom xmlns:a="http://schemas.openxmlformats.org/drawingml/2006/main" prst="flowChartCollate">
          <a:avLst/>
        </a:prstGeom>
        <a:solidFill xmlns:a="http://schemas.openxmlformats.org/drawingml/2006/main">
          <a:srgbClr val="DA0F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9.xml><?xml version="1.0" encoding="utf-8"?>
<c:userShapes xmlns:c="http://schemas.openxmlformats.org/drawingml/2006/chart">
  <cdr:relSizeAnchor xmlns:cdr="http://schemas.openxmlformats.org/drawingml/2006/chartDrawing">
    <cdr:from>
      <cdr:x>0.39164</cdr:x>
      <cdr:y>0.63963</cdr:y>
    </cdr:from>
    <cdr:to>
      <cdr:x>0.40123</cdr:x>
      <cdr:y>0.7726</cdr:y>
    </cdr:to>
    <cdr:sp macro="" textlink="">
      <cdr:nvSpPr>
        <cdr:cNvPr id="3" name="Intercalar 2"/>
        <cdr:cNvSpPr/>
      </cdr:nvSpPr>
      <cdr:spPr>
        <a:xfrm xmlns:a="http://schemas.openxmlformats.org/drawingml/2006/main">
          <a:off x="3183250" y="3465968"/>
          <a:ext cx="77967" cy="720494"/>
        </a:xfrm>
        <a:prstGeom xmlns:a="http://schemas.openxmlformats.org/drawingml/2006/main" prst="flowChartCollat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0.15247</cdr:x>
      <cdr:y>0.09536</cdr:y>
    </cdr:from>
    <cdr:to>
      <cdr:x>0.16197</cdr:x>
      <cdr:y>0.76798</cdr:y>
    </cdr:to>
    <cdr:sp macro="" textlink="">
      <cdr:nvSpPr>
        <cdr:cNvPr id="2" name="Intercalar 1"/>
        <cdr:cNvSpPr/>
      </cdr:nvSpPr>
      <cdr:spPr>
        <a:xfrm xmlns:a="http://schemas.openxmlformats.org/drawingml/2006/main">
          <a:off x="1239245" y="516706"/>
          <a:ext cx="77262" cy="3644742"/>
        </a:xfrm>
        <a:prstGeom xmlns:a="http://schemas.openxmlformats.org/drawingml/2006/main" prst="flowChartCollat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0.63081</cdr:x>
      <cdr:y>0.70856</cdr:y>
    </cdr:from>
    <cdr:to>
      <cdr:x>0.64366</cdr:x>
      <cdr:y>0.77484</cdr:y>
    </cdr:to>
    <cdr:sp macro="" textlink="">
      <cdr:nvSpPr>
        <cdr:cNvPr id="5" name="Intercalar 4"/>
        <cdr:cNvSpPr/>
      </cdr:nvSpPr>
      <cdr:spPr>
        <a:xfrm xmlns:a="http://schemas.openxmlformats.org/drawingml/2006/main">
          <a:off x="5127224" y="3839455"/>
          <a:ext cx="104461" cy="359145"/>
        </a:xfrm>
        <a:prstGeom xmlns:a="http://schemas.openxmlformats.org/drawingml/2006/main" prst="flowChartCollate">
          <a:avLst/>
        </a:prstGeom>
        <a:solidFill xmlns:a="http://schemas.openxmlformats.org/drawingml/2006/main">
          <a:srgbClr val="F5B02B"/>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3" name="Google Shape;1513;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0" name="Google Shape;1520;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7" name="Google Shape;1527;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5" name="Google Shape;1535;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3" name="Google Shape;1543;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1" name="Google Shape;1551;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p10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1" name="Google Shape;1561;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p1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1" name="Google Shape;1571;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p1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1" name="Google Shape;1581;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p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1" name="Google Shape;1591;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Complementar gráfico con las 200</a:t>
            </a:r>
            <a:endParaRPr/>
          </a:p>
        </p:txBody>
      </p:sp>
      <p:sp>
        <p:nvSpPr>
          <p:cNvPr id="522" name="Google Shape;52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p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1" name="Google Shape;1601;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1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1" name="Google Shape;1611;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1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1" name="Google Shape;1621;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p1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8" name="Google Shape;1628;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p1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4" name="Google Shape;1634;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1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0" name="Google Shape;1640;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p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6" name="Google Shape;1646;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p1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6" name="Google Shape;1656;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1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3" name="Google Shape;1663;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1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0" name="Google Shape;1670;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O"/>
              <a:t>Complementar gráfico con las 200</a:t>
            </a:r>
            <a:endParaRPr/>
          </a:p>
          <a:p>
            <a:pPr indent="0" lvl="0" marL="0" rtl="0" algn="l">
              <a:spcBef>
                <a:spcPts val="0"/>
              </a:spcBef>
              <a:spcAft>
                <a:spcPts val="0"/>
              </a:spcAft>
              <a:buNone/>
            </a:pPr>
            <a:r>
              <a:t/>
            </a:r>
            <a:endParaRPr/>
          </a:p>
        </p:txBody>
      </p:sp>
      <p:sp>
        <p:nvSpPr>
          <p:cNvPr id="539" name="Google Shape;53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p1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6" name="Google Shape;1676;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p1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3" name="Google Shape;1683;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p1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0" name="Google Shape;1690;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O"/>
              <a:t>Complementar gráfico con las 200</a:t>
            </a:r>
            <a:endParaRPr/>
          </a:p>
          <a:p>
            <a:pPr indent="0" lvl="0" marL="0" rtl="0" algn="l">
              <a:spcBef>
                <a:spcPts val="0"/>
              </a:spcBef>
              <a:spcAft>
                <a:spcPts val="0"/>
              </a:spcAft>
              <a:buNone/>
            </a:pPr>
            <a:r>
              <a:t/>
            </a:r>
            <a:endParaRPr/>
          </a:p>
        </p:txBody>
      </p:sp>
      <p:sp>
        <p:nvSpPr>
          <p:cNvPr id="584" name="Google Shape;58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Cruzar con la pregunta anterior</a:t>
            </a:r>
            <a:endParaRPr/>
          </a:p>
        </p:txBody>
      </p:sp>
      <p:sp>
        <p:nvSpPr>
          <p:cNvPr id="608" name="Google Shape;60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Cruzar por vehículo que conduce. </a:t>
            </a:r>
            <a:endParaRPr/>
          </a:p>
        </p:txBody>
      </p:sp>
      <p:sp>
        <p:nvSpPr>
          <p:cNvPr id="624" name="Google Shape;62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Tipo de vehículo, rango de edad.</a:t>
            </a:r>
            <a:endParaRPr/>
          </a:p>
        </p:txBody>
      </p:sp>
      <p:sp>
        <p:nvSpPr>
          <p:cNvPr id="673" name="Google Shape;67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O"/>
              <a:t>Tipo de vehículo, rango de edad.</a:t>
            </a:r>
            <a:endParaRPr/>
          </a:p>
          <a:p>
            <a:pPr indent="0" lvl="0" marL="0" rtl="0" algn="l">
              <a:spcBef>
                <a:spcPts val="0"/>
              </a:spcBef>
              <a:spcAft>
                <a:spcPts val="0"/>
              </a:spcAft>
              <a:buNone/>
            </a:pPr>
            <a:r>
              <a:t/>
            </a:r>
            <a:endParaRPr/>
          </a:p>
        </p:txBody>
      </p:sp>
      <p:sp>
        <p:nvSpPr>
          <p:cNvPr id="683" name="Google Shape;68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O"/>
              <a:t>Tipo de vehículo, rango de edad.</a:t>
            </a:r>
            <a:endParaRPr/>
          </a:p>
          <a:p>
            <a:pPr indent="0" lvl="0" marL="0" rtl="0" algn="l">
              <a:spcBef>
                <a:spcPts val="0"/>
              </a:spcBef>
              <a:spcAft>
                <a:spcPts val="0"/>
              </a:spcAft>
              <a:buNone/>
            </a:pPr>
            <a:r>
              <a:t/>
            </a:r>
            <a:endParaRPr/>
          </a:p>
        </p:txBody>
      </p:sp>
      <p:sp>
        <p:nvSpPr>
          <p:cNvPr id="692" name="Google Shape;69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O"/>
              <a:t>Tipo de vehículo, rango de edad.</a:t>
            </a:r>
            <a:endParaRPr/>
          </a:p>
          <a:p>
            <a:pPr indent="0" lvl="0" marL="0" rtl="0" algn="l">
              <a:spcBef>
                <a:spcPts val="0"/>
              </a:spcBef>
              <a:spcAft>
                <a:spcPts val="0"/>
              </a:spcAft>
              <a:buNone/>
            </a:pPr>
            <a:r>
              <a:t/>
            </a:r>
            <a:endParaRPr/>
          </a:p>
        </p:txBody>
      </p:sp>
      <p:sp>
        <p:nvSpPr>
          <p:cNvPr id="709" name="Google Shape;70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1" name="Google Shape;76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Por sexo. Cruzarla con la percepción de ser cuidadosos</a:t>
            </a:r>
            <a:endParaRPr/>
          </a:p>
        </p:txBody>
      </p:sp>
      <p:sp>
        <p:nvSpPr>
          <p:cNvPr id="762" name="Google Shape;76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Cruzar: Vehículo que conducen… emociones ante actores  viales</a:t>
            </a:r>
            <a:endParaRPr/>
          </a:p>
        </p:txBody>
      </p:sp>
      <p:sp>
        <p:nvSpPr>
          <p:cNvPr id="836" name="Google Shape;83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7" name="Google Shape;105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5" name="Google Shape;106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0" name="Google Shape;108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3" name="Google Shape;110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0" name="Google Shape;111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7" name="Google Shape;112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5" name="Google Shape;113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3" name="Google Shape;114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1" name="Google Shape;1151;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9" name="Google Shape;115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2" name="Google Shape;117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 name="Google Shape;119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9" name="Google Shape;119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7" name="Google Shape;1207;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4" name="Google Shape;121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1" name="Google Shape;1221;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9" name="Google Shape;122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9" name="Google Shape;1239;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8" name="Google Shape;124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7" name="Google Shape;125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6" name="Google Shape;1266;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4" name="Google Shape;1274;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2" name="Google Shape;1282;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4" name="Google Shape;129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8" name="Google Shape;1308;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1" name="Google Shape;1321;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7" name="Google Shape;1327;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5" name="Google Shape;1335;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5" name="Google Shape;1345;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3" name="Google Shape;1353;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9" name="Google Shape;1359;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6" name="Google Shape;1366;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3" name="Google Shape;1373;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0" name="Google Shape;1380;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8" name="Google Shape;1388;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6" name="Google Shape;1396;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4" name="Google Shape;1404;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1" name="Google Shape;1411;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9" name="Google Shape;1419;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7" name="Google Shape;1427;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5" name="Google Shape;1435;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9" name="Google Shape;1449;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5" name="Google Shape;1465;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6" name="Google Shape;1476;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7" name="Google Shape;1487;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3" name="Google Shape;1493;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0" name="Google Shape;1500;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6" name="Google Shape;1506;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1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1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1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1" name="Shape 91"/>
        <p:cNvGrpSpPr/>
        <p:nvPr/>
      </p:nvGrpSpPr>
      <p:grpSpPr>
        <a:xfrm>
          <a:off x="0" y="0"/>
          <a:ext cx="0" cy="0"/>
          <a:chOff x="0" y="0"/>
          <a:chExt cx="0" cy="0"/>
        </a:xfrm>
      </p:grpSpPr>
      <p:sp>
        <p:nvSpPr>
          <p:cNvPr id="92" name="Google Shape;92;p12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2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4" name="Google Shape;94;p1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97" name="Shape 97"/>
        <p:cNvGrpSpPr/>
        <p:nvPr/>
      </p:nvGrpSpPr>
      <p:grpSpPr>
        <a:xfrm>
          <a:off x="0" y="0"/>
          <a:ext cx="0" cy="0"/>
          <a:chOff x="0" y="0"/>
          <a:chExt cx="0" cy="0"/>
        </a:xfrm>
      </p:grpSpPr>
      <p:sp>
        <p:nvSpPr>
          <p:cNvPr id="98" name="Google Shape;98;p1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01" name="Shape 101"/>
        <p:cNvGrpSpPr/>
        <p:nvPr/>
      </p:nvGrpSpPr>
      <p:grpSpPr>
        <a:xfrm>
          <a:off x="0" y="0"/>
          <a:ext cx="0" cy="0"/>
          <a:chOff x="0" y="0"/>
          <a:chExt cx="0" cy="0"/>
        </a:xfrm>
      </p:grpSpPr>
      <p:sp>
        <p:nvSpPr>
          <p:cNvPr id="102" name="Google Shape;102;p1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3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4" name="Google Shape;104;p1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07" name="Shape 107"/>
        <p:cNvGrpSpPr/>
        <p:nvPr/>
      </p:nvGrpSpPr>
      <p:grpSpPr>
        <a:xfrm>
          <a:off x="0" y="0"/>
          <a:ext cx="0" cy="0"/>
          <a:chOff x="0" y="0"/>
          <a:chExt cx="0" cy="0"/>
        </a:xfrm>
      </p:grpSpPr>
      <p:sp>
        <p:nvSpPr>
          <p:cNvPr id="108" name="Google Shape;108;p15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5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0" name="Google Shape;110;p15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13" name="Shape 113"/>
        <p:cNvGrpSpPr/>
        <p:nvPr/>
      </p:nvGrpSpPr>
      <p:grpSpPr>
        <a:xfrm>
          <a:off x="0" y="0"/>
          <a:ext cx="0" cy="0"/>
          <a:chOff x="0" y="0"/>
          <a:chExt cx="0" cy="0"/>
        </a:xfrm>
      </p:grpSpPr>
      <p:sp>
        <p:nvSpPr>
          <p:cNvPr id="114" name="Google Shape;114;p1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5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 name="Google Shape;116;p15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7" name="Google Shape;117;p15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5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5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20" name="Shape 120"/>
        <p:cNvGrpSpPr/>
        <p:nvPr/>
      </p:nvGrpSpPr>
      <p:grpSpPr>
        <a:xfrm>
          <a:off x="0" y="0"/>
          <a:ext cx="0" cy="0"/>
          <a:chOff x="0" y="0"/>
          <a:chExt cx="0" cy="0"/>
        </a:xfrm>
      </p:grpSpPr>
      <p:sp>
        <p:nvSpPr>
          <p:cNvPr id="121" name="Google Shape;121;p1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5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3" name="Google Shape;123;p15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4" name="Google Shape;124;p15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5" name="Google Shape;125;p15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6" name="Google Shape;126;p15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5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5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29" name="Shape 129"/>
        <p:cNvGrpSpPr/>
        <p:nvPr/>
      </p:nvGrpSpPr>
      <p:grpSpPr>
        <a:xfrm>
          <a:off x="0" y="0"/>
          <a:ext cx="0" cy="0"/>
          <a:chOff x="0" y="0"/>
          <a:chExt cx="0" cy="0"/>
        </a:xfrm>
      </p:grpSpPr>
      <p:sp>
        <p:nvSpPr>
          <p:cNvPr id="130" name="Google Shape;130;p1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5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5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5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34" name="Shape 134"/>
        <p:cNvGrpSpPr/>
        <p:nvPr/>
      </p:nvGrpSpPr>
      <p:grpSpPr>
        <a:xfrm>
          <a:off x="0" y="0"/>
          <a:ext cx="0" cy="0"/>
          <a:chOff x="0" y="0"/>
          <a:chExt cx="0" cy="0"/>
        </a:xfrm>
      </p:grpSpPr>
      <p:sp>
        <p:nvSpPr>
          <p:cNvPr id="135" name="Google Shape;135;p15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5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7" name="Google Shape;137;p15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8" name="Google Shape;138;p15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5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5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1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41" name="Shape 141"/>
        <p:cNvGrpSpPr/>
        <p:nvPr/>
      </p:nvGrpSpPr>
      <p:grpSpPr>
        <a:xfrm>
          <a:off x="0" y="0"/>
          <a:ext cx="0" cy="0"/>
          <a:chOff x="0" y="0"/>
          <a:chExt cx="0" cy="0"/>
        </a:xfrm>
      </p:grpSpPr>
      <p:sp>
        <p:nvSpPr>
          <p:cNvPr id="142" name="Google Shape;142;p15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156"/>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4" name="Google Shape;144;p15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5" name="Google Shape;145;p15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5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5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48" name="Shape 148"/>
        <p:cNvGrpSpPr/>
        <p:nvPr/>
      </p:nvGrpSpPr>
      <p:grpSpPr>
        <a:xfrm>
          <a:off x="0" y="0"/>
          <a:ext cx="0" cy="0"/>
          <a:chOff x="0" y="0"/>
          <a:chExt cx="0" cy="0"/>
        </a:xfrm>
      </p:grpSpPr>
      <p:sp>
        <p:nvSpPr>
          <p:cNvPr id="149" name="Google Shape;149;p1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157"/>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15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5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5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4" name="Shape 154"/>
        <p:cNvGrpSpPr/>
        <p:nvPr/>
      </p:nvGrpSpPr>
      <p:grpSpPr>
        <a:xfrm>
          <a:off x="0" y="0"/>
          <a:ext cx="0" cy="0"/>
          <a:chOff x="0" y="0"/>
          <a:chExt cx="0" cy="0"/>
        </a:xfrm>
      </p:grpSpPr>
      <p:sp>
        <p:nvSpPr>
          <p:cNvPr id="155" name="Google Shape;155;p158"/>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158"/>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15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5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5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7" name="Shape 167"/>
        <p:cNvGrpSpPr/>
        <p:nvPr/>
      </p:nvGrpSpPr>
      <p:grpSpPr>
        <a:xfrm>
          <a:off x="0" y="0"/>
          <a:ext cx="0" cy="0"/>
          <a:chOff x="0" y="0"/>
          <a:chExt cx="0" cy="0"/>
        </a:xfrm>
      </p:grpSpPr>
      <p:sp>
        <p:nvSpPr>
          <p:cNvPr id="168" name="Google Shape;168;p12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12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0" name="Google Shape;170;p1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1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73" name="Shape 173"/>
        <p:cNvGrpSpPr/>
        <p:nvPr/>
      </p:nvGrpSpPr>
      <p:grpSpPr>
        <a:xfrm>
          <a:off x="0" y="0"/>
          <a:ext cx="0" cy="0"/>
          <a:chOff x="0" y="0"/>
          <a:chExt cx="0" cy="0"/>
        </a:xfrm>
      </p:grpSpPr>
      <p:sp>
        <p:nvSpPr>
          <p:cNvPr id="174" name="Google Shape;174;p1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7" name="Shape 177"/>
        <p:cNvGrpSpPr/>
        <p:nvPr/>
      </p:nvGrpSpPr>
      <p:grpSpPr>
        <a:xfrm>
          <a:off x="0" y="0"/>
          <a:ext cx="0" cy="0"/>
          <a:chOff x="0" y="0"/>
          <a:chExt cx="0" cy="0"/>
        </a:xfrm>
      </p:grpSpPr>
      <p:sp>
        <p:nvSpPr>
          <p:cNvPr id="178" name="Google Shape;178;p1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14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14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4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4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83" name="Shape 183"/>
        <p:cNvGrpSpPr/>
        <p:nvPr/>
      </p:nvGrpSpPr>
      <p:grpSpPr>
        <a:xfrm>
          <a:off x="0" y="0"/>
          <a:ext cx="0" cy="0"/>
          <a:chOff x="0" y="0"/>
          <a:chExt cx="0" cy="0"/>
        </a:xfrm>
      </p:grpSpPr>
      <p:sp>
        <p:nvSpPr>
          <p:cNvPr id="184" name="Google Shape;184;p143"/>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14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6" name="Google Shape;186;p14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4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89" name="Shape 189"/>
        <p:cNvGrpSpPr/>
        <p:nvPr/>
      </p:nvGrpSpPr>
      <p:grpSpPr>
        <a:xfrm>
          <a:off x="0" y="0"/>
          <a:ext cx="0" cy="0"/>
          <a:chOff x="0" y="0"/>
          <a:chExt cx="0" cy="0"/>
        </a:xfrm>
      </p:grpSpPr>
      <p:sp>
        <p:nvSpPr>
          <p:cNvPr id="190" name="Google Shape;190;p1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144"/>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2" name="Google Shape;192;p144"/>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3" name="Google Shape;193;p14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14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4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96" name="Shape 196"/>
        <p:cNvGrpSpPr/>
        <p:nvPr/>
      </p:nvGrpSpPr>
      <p:grpSpPr>
        <a:xfrm>
          <a:off x="0" y="0"/>
          <a:ext cx="0" cy="0"/>
          <a:chOff x="0" y="0"/>
          <a:chExt cx="0" cy="0"/>
        </a:xfrm>
      </p:grpSpPr>
      <p:sp>
        <p:nvSpPr>
          <p:cNvPr id="197" name="Google Shape;197;p1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145"/>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9" name="Google Shape;199;p14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0" name="Google Shape;200;p145"/>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1" name="Google Shape;201;p145"/>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2" name="Google Shape;202;p14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4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4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05" name="Shape 205"/>
        <p:cNvGrpSpPr/>
        <p:nvPr/>
      </p:nvGrpSpPr>
      <p:grpSpPr>
        <a:xfrm>
          <a:off x="0" y="0"/>
          <a:ext cx="0" cy="0"/>
          <a:chOff x="0" y="0"/>
          <a:chExt cx="0" cy="0"/>
        </a:xfrm>
      </p:grpSpPr>
      <p:sp>
        <p:nvSpPr>
          <p:cNvPr id="206" name="Google Shape;206;p14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14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14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4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1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10" name="Shape 210"/>
        <p:cNvGrpSpPr/>
        <p:nvPr/>
      </p:nvGrpSpPr>
      <p:grpSpPr>
        <a:xfrm>
          <a:off x="0" y="0"/>
          <a:ext cx="0" cy="0"/>
          <a:chOff x="0" y="0"/>
          <a:chExt cx="0" cy="0"/>
        </a:xfrm>
      </p:grpSpPr>
      <p:sp>
        <p:nvSpPr>
          <p:cNvPr id="211" name="Google Shape;211;p147"/>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147"/>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3" name="Google Shape;213;p147"/>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4" name="Google Shape;214;p14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14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14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17" name="Shape 217"/>
        <p:cNvGrpSpPr/>
        <p:nvPr/>
      </p:nvGrpSpPr>
      <p:grpSpPr>
        <a:xfrm>
          <a:off x="0" y="0"/>
          <a:ext cx="0" cy="0"/>
          <a:chOff x="0" y="0"/>
          <a:chExt cx="0" cy="0"/>
        </a:xfrm>
      </p:grpSpPr>
      <p:sp>
        <p:nvSpPr>
          <p:cNvPr id="218" name="Google Shape;218;p14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148"/>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20" name="Google Shape;220;p14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1" name="Google Shape;221;p14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14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14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24" name="Shape 224"/>
        <p:cNvGrpSpPr/>
        <p:nvPr/>
      </p:nvGrpSpPr>
      <p:grpSpPr>
        <a:xfrm>
          <a:off x="0" y="0"/>
          <a:ext cx="0" cy="0"/>
          <a:chOff x="0" y="0"/>
          <a:chExt cx="0" cy="0"/>
        </a:xfrm>
      </p:grpSpPr>
      <p:sp>
        <p:nvSpPr>
          <p:cNvPr id="225" name="Google Shape;225;p1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149"/>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14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14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4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30" name="Shape 230"/>
        <p:cNvGrpSpPr/>
        <p:nvPr/>
      </p:nvGrpSpPr>
      <p:grpSpPr>
        <a:xfrm>
          <a:off x="0" y="0"/>
          <a:ext cx="0" cy="0"/>
          <a:chOff x="0" y="0"/>
          <a:chExt cx="0" cy="0"/>
        </a:xfrm>
      </p:grpSpPr>
      <p:sp>
        <p:nvSpPr>
          <p:cNvPr id="231" name="Google Shape;231;p150"/>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15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3" name="Google Shape;233;p15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15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1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3" name="Shape 243"/>
        <p:cNvGrpSpPr/>
        <p:nvPr/>
      </p:nvGrpSpPr>
      <p:grpSpPr>
        <a:xfrm>
          <a:off x="0" y="0"/>
          <a:ext cx="0" cy="0"/>
          <a:chOff x="0" y="0"/>
          <a:chExt cx="0" cy="0"/>
        </a:xfrm>
      </p:grpSpPr>
      <p:sp>
        <p:nvSpPr>
          <p:cNvPr id="244" name="Google Shape;244;p16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16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6" name="Google Shape;246;p16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6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16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9" name="Shape 249"/>
        <p:cNvGrpSpPr/>
        <p:nvPr/>
      </p:nvGrpSpPr>
      <p:grpSpPr>
        <a:xfrm>
          <a:off x="0" y="0"/>
          <a:ext cx="0" cy="0"/>
          <a:chOff x="0" y="0"/>
          <a:chExt cx="0" cy="0"/>
        </a:xfrm>
      </p:grpSpPr>
      <p:sp>
        <p:nvSpPr>
          <p:cNvPr id="250" name="Google Shape;250;p1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16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2" name="Google Shape;252;p1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16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1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55" name="Shape 255"/>
        <p:cNvGrpSpPr/>
        <p:nvPr/>
      </p:nvGrpSpPr>
      <p:grpSpPr>
        <a:xfrm>
          <a:off x="0" y="0"/>
          <a:ext cx="0" cy="0"/>
          <a:chOff x="0" y="0"/>
          <a:chExt cx="0" cy="0"/>
        </a:xfrm>
      </p:grpSpPr>
      <p:sp>
        <p:nvSpPr>
          <p:cNvPr id="256" name="Google Shape;256;p162"/>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162"/>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58" name="Google Shape;258;p16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16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16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61" name="Shape 261"/>
        <p:cNvGrpSpPr/>
        <p:nvPr/>
      </p:nvGrpSpPr>
      <p:grpSpPr>
        <a:xfrm>
          <a:off x="0" y="0"/>
          <a:ext cx="0" cy="0"/>
          <a:chOff x="0" y="0"/>
          <a:chExt cx="0" cy="0"/>
        </a:xfrm>
      </p:grpSpPr>
      <p:sp>
        <p:nvSpPr>
          <p:cNvPr id="262" name="Google Shape;262;p16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16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4" name="Google Shape;264;p16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5" name="Google Shape;265;p16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16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16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68" name="Shape 268"/>
        <p:cNvGrpSpPr/>
        <p:nvPr/>
      </p:nvGrpSpPr>
      <p:grpSpPr>
        <a:xfrm>
          <a:off x="0" y="0"/>
          <a:ext cx="0" cy="0"/>
          <a:chOff x="0" y="0"/>
          <a:chExt cx="0" cy="0"/>
        </a:xfrm>
      </p:grpSpPr>
      <p:sp>
        <p:nvSpPr>
          <p:cNvPr id="269" name="Google Shape;269;p16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16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1" name="Google Shape;271;p16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2" name="Google Shape;272;p16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3" name="Google Shape;273;p16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4" name="Google Shape;274;p16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16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16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77" name="Shape 277"/>
        <p:cNvGrpSpPr/>
        <p:nvPr/>
      </p:nvGrpSpPr>
      <p:grpSpPr>
        <a:xfrm>
          <a:off x="0" y="0"/>
          <a:ext cx="0" cy="0"/>
          <a:chOff x="0" y="0"/>
          <a:chExt cx="0" cy="0"/>
        </a:xfrm>
      </p:grpSpPr>
      <p:sp>
        <p:nvSpPr>
          <p:cNvPr id="278" name="Google Shape;278;p1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16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16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16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82" name="Shape 282"/>
        <p:cNvGrpSpPr/>
        <p:nvPr/>
      </p:nvGrpSpPr>
      <p:grpSpPr>
        <a:xfrm>
          <a:off x="0" y="0"/>
          <a:ext cx="0" cy="0"/>
          <a:chOff x="0" y="0"/>
          <a:chExt cx="0" cy="0"/>
        </a:xfrm>
      </p:grpSpPr>
      <p:sp>
        <p:nvSpPr>
          <p:cNvPr id="283" name="Google Shape;283;p16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1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16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86" name="Shape 286"/>
        <p:cNvGrpSpPr/>
        <p:nvPr/>
      </p:nvGrpSpPr>
      <p:grpSpPr>
        <a:xfrm>
          <a:off x="0" y="0"/>
          <a:ext cx="0" cy="0"/>
          <a:chOff x="0" y="0"/>
          <a:chExt cx="0" cy="0"/>
        </a:xfrm>
      </p:grpSpPr>
      <p:sp>
        <p:nvSpPr>
          <p:cNvPr id="287" name="Google Shape;287;p167"/>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167"/>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89" name="Google Shape;289;p167"/>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0" name="Google Shape;290;p16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1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16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93" name="Shape 293"/>
        <p:cNvGrpSpPr/>
        <p:nvPr/>
      </p:nvGrpSpPr>
      <p:grpSpPr>
        <a:xfrm>
          <a:off x="0" y="0"/>
          <a:ext cx="0" cy="0"/>
          <a:chOff x="0" y="0"/>
          <a:chExt cx="0" cy="0"/>
        </a:xfrm>
      </p:grpSpPr>
      <p:sp>
        <p:nvSpPr>
          <p:cNvPr id="294" name="Google Shape;294;p16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168"/>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96" name="Google Shape;296;p16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7" name="Google Shape;297;p16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16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16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00" name="Shape 300"/>
        <p:cNvGrpSpPr/>
        <p:nvPr/>
      </p:nvGrpSpPr>
      <p:grpSpPr>
        <a:xfrm>
          <a:off x="0" y="0"/>
          <a:ext cx="0" cy="0"/>
          <a:chOff x="0" y="0"/>
          <a:chExt cx="0" cy="0"/>
        </a:xfrm>
      </p:grpSpPr>
      <p:sp>
        <p:nvSpPr>
          <p:cNvPr id="301" name="Google Shape;301;p1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169"/>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3" name="Google Shape;303;p16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16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16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06" name="Shape 306"/>
        <p:cNvGrpSpPr/>
        <p:nvPr/>
      </p:nvGrpSpPr>
      <p:grpSpPr>
        <a:xfrm>
          <a:off x="0" y="0"/>
          <a:ext cx="0" cy="0"/>
          <a:chOff x="0" y="0"/>
          <a:chExt cx="0" cy="0"/>
        </a:xfrm>
      </p:grpSpPr>
      <p:sp>
        <p:nvSpPr>
          <p:cNvPr id="307" name="Google Shape;307;p170"/>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8" name="Google Shape;308;p17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9" name="Google Shape;309;p17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17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17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19" name="Shape 319"/>
        <p:cNvGrpSpPr/>
        <p:nvPr/>
      </p:nvGrpSpPr>
      <p:grpSpPr>
        <a:xfrm>
          <a:off x="0" y="0"/>
          <a:ext cx="0" cy="0"/>
          <a:chOff x="0" y="0"/>
          <a:chExt cx="0" cy="0"/>
        </a:xfrm>
      </p:grpSpPr>
      <p:sp>
        <p:nvSpPr>
          <p:cNvPr id="320" name="Google Shape;320;p172"/>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17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22" name="Google Shape;322;p17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17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17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25" name="Shape 325"/>
        <p:cNvGrpSpPr/>
        <p:nvPr/>
      </p:nvGrpSpPr>
      <p:grpSpPr>
        <a:xfrm>
          <a:off x="0" y="0"/>
          <a:ext cx="0" cy="0"/>
          <a:chOff x="0" y="0"/>
          <a:chExt cx="0" cy="0"/>
        </a:xfrm>
      </p:grpSpPr>
      <p:sp>
        <p:nvSpPr>
          <p:cNvPr id="326" name="Google Shape;326;p17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17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17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1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7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31" name="Shape 331"/>
        <p:cNvGrpSpPr/>
        <p:nvPr/>
      </p:nvGrpSpPr>
      <p:grpSpPr>
        <a:xfrm>
          <a:off x="0" y="0"/>
          <a:ext cx="0" cy="0"/>
          <a:chOff x="0" y="0"/>
          <a:chExt cx="0" cy="0"/>
        </a:xfrm>
      </p:grpSpPr>
      <p:sp>
        <p:nvSpPr>
          <p:cNvPr id="332" name="Google Shape;332;p17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17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34" name="Google Shape;334;p1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1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1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7" name="Shape 337"/>
        <p:cNvGrpSpPr/>
        <p:nvPr/>
      </p:nvGrpSpPr>
      <p:grpSpPr>
        <a:xfrm>
          <a:off x="0" y="0"/>
          <a:ext cx="0" cy="0"/>
          <a:chOff x="0" y="0"/>
          <a:chExt cx="0" cy="0"/>
        </a:xfrm>
      </p:grpSpPr>
      <p:sp>
        <p:nvSpPr>
          <p:cNvPr id="338" name="Google Shape;338;p1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17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0" name="Google Shape;340;p17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1" name="Google Shape;341;p17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1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17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44" name="Shape 344"/>
        <p:cNvGrpSpPr/>
        <p:nvPr/>
      </p:nvGrpSpPr>
      <p:grpSpPr>
        <a:xfrm>
          <a:off x="0" y="0"/>
          <a:ext cx="0" cy="0"/>
          <a:chOff x="0" y="0"/>
          <a:chExt cx="0" cy="0"/>
        </a:xfrm>
      </p:grpSpPr>
      <p:sp>
        <p:nvSpPr>
          <p:cNvPr id="345" name="Google Shape;345;p1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17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7" name="Google Shape;347;p17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48" name="Google Shape;348;p17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9" name="Google Shape;349;p17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0" name="Google Shape;350;p1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1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1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53" name="Shape 353"/>
        <p:cNvGrpSpPr/>
        <p:nvPr/>
      </p:nvGrpSpPr>
      <p:grpSpPr>
        <a:xfrm>
          <a:off x="0" y="0"/>
          <a:ext cx="0" cy="0"/>
          <a:chOff x="0" y="0"/>
          <a:chExt cx="0" cy="0"/>
        </a:xfrm>
      </p:grpSpPr>
      <p:sp>
        <p:nvSpPr>
          <p:cNvPr id="354" name="Google Shape;354;p1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17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1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17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58" name="Shape 358"/>
        <p:cNvGrpSpPr/>
        <p:nvPr/>
      </p:nvGrpSpPr>
      <p:grpSpPr>
        <a:xfrm>
          <a:off x="0" y="0"/>
          <a:ext cx="0" cy="0"/>
          <a:chOff x="0" y="0"/>
          <a:chExt cx="0" cy="0"/>
        </a:xfrm>
      </p:grpSpPr>
      <p:sp>
        <p:nvSpPr>
          <p:cNvPr id="359" name="Google Shape;359;p1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1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1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62" name="Shape 362"/>
        <p:cNvGrpSpPr/>
        <p:nvPr/>
      </p:nvGrpSpPr>
      <p:grpSpPr>
        <a:xfrm>
          <a:off x="0" y="0"/>
          <a:ext cx="0" cy="0"/>
          <a:chOff x="0" y="0"/>
          <a:chExt cx="0" cy="0"/>
        </a:xfrm>
      </p:grpSpPr>
      <p:sp>
        <p:nvSpPr>
          <p:cNvPr id="363" name="Google Shape;363;p17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17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65" name="Google Shape;365;p17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66" name="Google Shape;366;p17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17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17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69" name="Shape 369"/>
        <p:cNvGrpSpPr/>
        <p:nvPr/>
      </p:nvGrpSpPr>
      <p:grpSpPr>
        <a:xfrm>
          <a:off x="0" y="0"/>
          <a:ext cx="0" cy="0"/>
          <a:chOff x="0" y="0"/>
          <a:chExt cx="0" cy="0"/>
        </a:xfrm>
      </p:grpSpPr>
      <p:sp>
        <p:nvSpPr>
          <p:cNvPr id="370" name="Google Shape;370;p18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180"/>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2" name="Google Shape;372;p18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73" name="Google Shape;373;p1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1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1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76" name="Shape 376"/>
        <p:cNvGrpSpPr/>
        <p:nvPr/>
      </p:nvGrpSpPr>
      <p:grpSpPr>
        <a:xfrm>
          <a:off x="0" y="0"/>
          <a:ext cx="0" cy="0"/>
          <a:chOff x="0" y="0"/>
          <a:chExt cx="0" cy="0"/>
        </a:xfrm>
      </p:grpSpPr>
      <p:sp>
        <p:nvSpPr>
          <p:cNvPr id="377" name="Google Shape;377;p1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181"/>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9" name="Google Shape;379;p1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1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1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82" name="Shape 382"/>
        <p:cNvGrpSpPr/>
        <p:nvPr/>
      </p:nvGrpSpPr>
      <p:grpSpPr>
        <a:xfrm>
          <a:off x="0" y="0"/>
          <a:ext cx="0" cy="0"/>
          <a:chOff x="0" y="0"/>
          <a:chExt cx="0" cy="0"/>
        </a:xfrm>
      </p:grpSpPr>
      <p:sp>
        <p:nvSpPr>
          <p:cNvPr id="383" name="Google Shape;383;p182"/>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182"/>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5" name="Google Shape;385;p1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1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1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1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1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1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3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5.xml"/><Relationship Id="rId12" Type="http://schemas.openxmlformats.org/officeDocument/2006/relationships/slideLayout" Target="../slideLayouts/slideLayout22.xml"/><Relationship Id="rId1" Type="http://schemas.openxmlformats.org/officeDocument/2006/relationships/image" Target="../media/image16.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image" Target="../media/image22.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4.xml"/><Relationship Id="rId12" Type="http://schemas.openxmlformats.org/officeDocument/2006/relationships/slideLayout" Target="../slideLayouts/slideLayout44.xml"/><Relationship Id="rId1" Type="http://schemas.openxmlformats.org/officeDocument/2006/relationships/image" Target="../media/image22.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2.xml"/><Relationship Id="rId12" Type="http://schemas.openxmlformats.org/officeDocument/2006/relationships/slideLayout" Target="../slideLayouts/slideLayout55.xml"/><Relationship Id="rId1" Type="http://schemas.openxmlformats.org/officeDocument/2006/relationships/image" Target="../media/image23.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2.png" id="90" name="Google Shape;90;p125"/>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1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2" name="Google Shape;162;p12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3" name="Google Shape;163;p1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1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5" name="Google Shape;165;p1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166" name="Google Shape;166;p127"/>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8" name="Google Shape;238;p15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9" name="Google Shape;239;p15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0" name="Google Shape;240;p15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1" name="Google Shape;241;p1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242" name="Google Shape;242;p159"/>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1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4" name="Google Shape;314;p17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5" name="Google Shape;315;p17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6" name="Google Shape;316;p17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7" name="Google Shape;317;p17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318" name="Google Shape;318;p171"/>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0.xml"/><Relationship Id="rId3" Type="http://schemas.openxmlformats.org/officeDocument/2006/relationships/chart" Target="../charts/chart85.xml"/><Relationship Id="rId4" Type="http://schemas.openxmlformats.org/officeDocument/2006/relationships/chart" Target="../charts/chart8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1.xml"/><Relationship Id="rId3" Type="http://schemas.openxmlformats.org/officeDocument/2006/relationships/chart" Target="../charts/chart8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2.xml"/><Relationship Id="rId3" Type="http://schemas.openxmlformats.org/officeDocument/2006/relationships/chart" Target="../charts/chart88.xml"/><Relationship Id="rId4" Type="http://schemas.openxmlformats.org/officeDocument/2006/relationships/chart" Target="../charts/chart8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3.xml"/><Relationship Id="rId3" Type="http://schemas.openxmlformats.org/officeDocument/2006/relationships/chart" Target="../charts/chart90.xml"/><Relationship Id="rId4" Type="http://schemas.openxmlformats.org/officeDocument/2006/relationships/chart" Target="../charts/chart9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4.xml"/><Relationship Id="rId3" Type="http://schemas.openxmlformats.org/officeDocument/2006/relationships/chart" Target="../charts/chart92.xml"/><Relationship Id="rId4" Type="http://schemas.openxmlformats.org/officeDocument/2006/relationships/chart" Target="../charts/chart9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5.xml"/><Relationship Id="rId3" Type="http://schemas.openxmlformats.org/officeDocument/2006/relationships/chart" Target="../charts/chart9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6.xml"/><Relationship Id="rId3" Type="http://schemas.openxmlformats.org/officeDocument/2006/relationships/chart" Target="../charts/chart9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7.xml"/><Relationship Id="rId3" Type="http://schemas.openxmlformats.org/officeDocument/2006/relationships/chart" Target="../charts/chart9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8.xml"/><Relationship Id="rId3" Type="http://schemas.openxmlformats.org/officeDocument/2006/relationships/chart" Target="../charts/chart9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9.xml"/><Relationship Id="rId3" Type="http://schemas.openxmlformats.org/officeDocument/2006/relationships/chart" Target="../charts/chart9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chart" Target="../charts/char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0.xml"/><Relationship Id="rId3" Type="http://schemas.openxmlformats.org/officeDocument/2006/relationships/chart" Target="../charts/chart9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1.xml"/><Relationship Id="rId3" Type="http://schemas.openxmlformats.org/officeDocument/2006/relationships/chart" Target="../charts/chart10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2.xml"/><Relationship Id="rId3" Type="http://schemas.openxmlformats.org/officeDocument/2006/relationships/chart" Target="../charts/chart101.xml"/><Relationship Id="rId4" Type="http://schemas.openxmlformats.org/officeDocument/2006/relationships/chart" Target="../charts/chart10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3.xml"/><Relationship Id="rId3" Type="http://schemas.openxmlformats.org/officeDocument/2006/relationships/chart" Target="../charts/chart10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4.xml"/><Relationship Id="rId3" Type="http://schemas.openxmlformats.org/officeDocument/2006/relationships/chart" Target="../charts/chart10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5.xml"/><Relationship Id="rId3" Type="http://schemas.openxmlformats.org/officeDocument/2006/relationships/chart" Target="../charts/chart10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6.xml"/><Relationship Id="rId3" Type="http://schemas.openxmlformats.org/officeDocument/2006/relationships/chart" Target="../charts/chart106.xml"/><Relationship Id="rId4" Type="http://schemas.openxmlformats.org/officeDocument/2006/relationships/chart" Target="../charts/chart107.xml"/><Relationship Id="rId5" Type="http://schemas.openxmlformats.org/officeDocument/2006/relationships/chart" Target="../charts/chart108.xml"/><Relationship Id="rId6" Type="http://schemas.openxmlformats.org/officeDocument/2006/relationships/chart" Target="../charts/chart10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7.xml"/><Relationship Id="rId3" Type="http://schemas.openxmlformats.org/officeDocument/2006/relationships/chart" Target="../charts/chart1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chart" Target="../charts/char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chart" Target="../charts/chart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chart" Target="../charts/char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chart" Target="../charts/chart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chart" Target="../charts/chart9.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chart" Target="../charts/chart10.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chart" Target="../charts/chart11.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chart" Target="../charts/char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chart" Target="../charts/char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chart" Target="../charts/chart1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chart" Target="../charts/chart15.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chart" Target="../charts/char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chart" Target="../charts/char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chart" Target="../charts/char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chart" Target="../charts/char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chart" Target="../charts/char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chart" Target="../charts/char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chart" Target="../charts/char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chart" Target="../charts/char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 Id="rId3" Type="http://schemas.openxmlformats.org/officeDocument/2006/relationships/chart" Target="../charts/char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chart" Target="../charts/char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chart" Target="../charts/char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 Id="rId3" Type="http://schemas.openxmlformats.org/officeDocument/2006/relationships/chart" Target="../charts/char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chart" Target="../charts/chart28.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chart" Target="../charts/chart29.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chart" Target="../charts/char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5.xml"/><Relationship Id="rId3" Type="http://schemas.openxmlformats.org/officeDocument/2006/relationships/image" Target="../media/image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 Id="rId3" Type="http://schemas.openxmlformats.org/officeDocument/2006/relationships/image" Target="../media/image1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chart" Target="../charts/char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chart" Target="../charts/char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2.xml"/><Relationship Id="rId3" Type="http://schemas.openxmlformats.org/officeDocument/2006/relationships/image" Target="../media/image8.png"/><Relationship Id="rId4" Type="http://schemas.openxmlformats.org/officeDocument/2006/relationships/chart" Target="../charts/char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3.xml"/><Relationship Id="rId3" Type="http://schemas.openxmlformats.org/officeDocument/2006/relationships/chart" Target="../charts/chart34.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4.xml"/><Relationship Id="rId3" Type="http://schemas.openxmlformats.org/officeDocument/2006/relationships/chart" Target="../charts/chart35.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5.xml"/><Relationship Id="rId3" Type="http://schemas.openxmlformats.org/officeDocument/2006/relationships/chart" Target="../charts/char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6.xml"/><Relationship Id="rId3" Type="http://schemas.openxmlformats.org/officeDocument/2006/relationships/chart" Target="../charts/char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7.xml"/><Relationship Id="rId3" Type="http://schemas.openxmlformats.org/officeDocument/2006/relationships/chart" Target="../charts/chart38.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8.xml"/><Relationship Id="rId3" Type="http://schemas.openxmlformats.org/officeDocument/2006/relationships/chart" Target="../charts/chart39.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9.xml"/><Relationship Id="rId3" Type="http://schemas.openxmlformats.org/officeDocument/2006/relationships/chart" Target="../charts/chart4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0.xml"/><Relationship Id="rId3" Type="http://schemas.openxmlformats.org/officeDocument/2006/relationships/chart" Target="../charts/chart41.xml"/><Relationship Id="rId4" Type="http://schemas.openxmlformats.org/officeDocument/2006/relationships/image" Target="../media/image1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1.xml"/><Relationship Id="rId3" Type="http://schemas.openxmlformats.org/officeDocument/2006/relationships/chart" Target="../charts/char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2.xml"/><Relationship Id="rId3" Type="http://schemas.openxmlformats.org/officeDocument/2006/relationships/chart" Target="../charts/char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3.xml"/><Relationship Id="rId3" Type="http://schemas.openxmlformats.org/officeDocument/2006/relationships/chart" Target="../charts/chart44.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4.xml"/><Relationship Id="rId3" Type="http://schemas.openxmlformats.org/officeDocument/2006/relationships/chart" Target="../charts/chart45.xml"/><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5.xml"/><Relationship Id="rId3" Type="http://schemas.openxmlformats.org/officeDocument/2006/relationships/chart" Target="../charts/char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6.xml"/><Relationship Id="rId3" Type="http://schemas.openxmlformats.org/officeDocument/2006/relationships/chart" Target="../charts/chart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7.xml"/><Relationship Id="rId3" Type="http://schemas.openxmlformats.org/officeDocument/2006/relationships/chart" Target="../charts/chart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8.xml"/><Relationship Id="rId3" Type="http://schemas.openxmlformats.org/officeDocument/2006/relationships/chart" Target="../charts/char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9.xml"/><Relationship Id="rId3" Type="http://schemas.openxmlformats.org/officeDocument/2006/relationships/chart" Target="../charts/char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0.xml"/><Relationship Id="rId3" Type="http://schemas.openxmlformats.org/officeDocument/2006/relationships/chart" Target="../charts/chart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1.xml"/><Relationship Id="rId3" Type="http://schemas.openxmlformats.org/officeDocument/2006/relationships/chart" Target="../charts/chart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2.xml"/><Relationship Id="rId3" Type="http://schemas.openxmlformats.org/officeDocument/2006/relationships/chart" Target="../charts/chart5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3.xml"/><Relationship Id="rId3" Type="http://schemas.openxmlformats.org/officeDocument/2006/relationships/chart" Target="../charts/chart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4.xml"/><Relationship Id="rId3" Type="http://schemas.openxmlformats.org/officeDocument/2006/relationships/chart" Target="../charts/chart5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5.xml"/><Relationship Id="rId3" Type="http://schemas.openxmlformats.org/officeDocument/2006/relationships/chart" Target="../charts/chart5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6.xml"/><Relationship Id="rId3" Type="http://schemas.openxmlformats.org/officeDocument/2006/relationships/chart" Target="../charts/chart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8.xml"/><Relationship Id="rId3" Type="http://schemas.openxmlformats.org/officeDocument/2006/relationships/chart" Target="../charts/chart58.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9.xml"/><Relationship Id="rId3" Type="http://schemas.openxmlformats.org/officeDocument/2006/relationships/chart" Target="../charts/chart5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0.xml"/><Relationship Id="rId3" Type="http://schemas.openxmlformats.org/officeDocument/2006/relationships/chart" Target="../charts/chart6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2.xml"/><Relationship Id="rId3" Type="http://schemas.openxmlformats.org/officeDocument/2006/relationships/chart" Target="../charts/chart6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3.xml"/><Relationship Id="rId3" Type="http://schemas.openxmlformats.org/officeDocument/2006/relationships/chart" Target="../charts/chart6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4.xml"/><Relationship Id="rId3" Type="http://schemas.openxmlformats.org/officeDocument/2006/relationships/chart" Target="../charts/chart6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5.xml"/><Relationship Id="rId3" Type="http://schemas.openxmlformats.org/officeDocument/2006/relationships/chart" Target="../charts/chart6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6.xml"/><Relationship Id="rId3" Type="http://schemas.openxmlformats.org/officeDocument/2006/relationships/chart" Target="../charts/chart6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7.xml"/><Relationship Id="rId3" Type="http://schemas.openxmlformats.org/officeDocument/2006/relationships/chart" Target="../charts/chart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8.xml"/><Relationship Id="rId3" Type="http://schemas.openxmlformats.org/officeDocument/2006/relationships/chart" Target="../charts/chart6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9.xml"/><Relationship Id="rId3" Type="http://schemas.openxmlformats.org/officeDocument/2006/relationships/chart" Target="../charts/chart68.xml"/><Relationship Id="rId4" Type="http://schemas.openxmlformats.org/officeDocument/2006/relationships/chart" Target="../charts/char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0.xml"/><Relationship Id="rId3" Type="http://schemas.openxmlformats.org/officeDocument/2006/relationships/chart" Target="../charts/chart70.xml"/><Relationship Id="rId4" Type="http://schemas.openxmlformats.org/officeDocument/2006/relationships/chart" Target="../charts/chart7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1.xml"/><Relationship Id="rId3" Type="http://schemas.openxmlformats.org/officeDocument/2006/relationships/chart" Target="../charts/chart7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2.xml"/><Relationship Id="rId3" Type="http://schemas.openxmlformats.org/officeDocument/2006/relationships/chart" Target="../charts/chart73.xml"/><Relationship Id="rId4" Type="http://schemas.openxmlformats.org/officeDocument/2006/relationships/chart" Target="../charts/chart74.xml"/><Relationship Id="rId5" Type="http://schemas.openxmlformats.org/officeDocument/2006/relationships/image" Target="../media/image20.png"/><Relationship Id="rId6" Type="http://schemas.openxmlformats.org/officeDocument/2006/relationships/image" Target="../media/image2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3.xml"/><Relationship Id="rId3" Type="http://schemas.openxmlformats.org/officeDocument/2006/relationships/chart" Target="../charts/chart75.xml"/><Relationship Id="rId4" Type="http://schemas.openxmlformats.org/officeDocument/2006/relationships/chart" Target="../charts/chart76.xml"/><Relationship Id="rId5" Type="http://schemas.openxmlformats.org/officeDocument/2006/relationships/image" Target="../media/image20.png"/><Relationship Id="rId6" Type="http://schemas.openxmlformats.org/officeDocument/2006/relationships/image" Target="../media/image2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4.xml"/><Relationship Id="rId3" Type="http://schemas.openxmlformats.org/officeDocument/2006/relationships/chart" Target="../charts/chart7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5.xml"/><Relationship Id="rId3" Type="http://schemas.openxmlformats.org/officeDocument/2006/relationships/chart" Target="../charts/chart7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6.xml"/><Relationship Id="rId3" Type="http://schemas.openxmlformats.org/officeDocument/2006/relationships/chart" Target="../charts/chart7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7.xml"/><Relationship Id="rId3" Type="http://schemas.openxmlformats.org/officeDocument/2006/relationships/chart" Target="../charts/chart80.xml"/><Relationship Id="rId4" Type="http://schemas.openxmlformats.org/officeDocument/2006/relationships/chart" Target="../charts/chart8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8.xml"/><Relationship Id="rId3" Type="http://schemas.openxmlformats.org/officeDocument/2006/relationships/chart" Target="../charts/chart8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9.xml"/><Relationship Id="rId3" Type="http://schemas.openxmlformats.org/officeDocument/2006/relationships/chart" Target="../charts/chart83.xml"/><Relationship Id="rId4" Type="http://schemas.openxmlformats.org/officeDocument/2006/relationships/chart" Target="../charts/chart8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Formato PPT 4.3_4.png" id="392" name="Google Shape;392;p1"/>
          <p:cNvPicPr preferRelativeResize="0"/>
          <p:nvPr/>
        </p:nvPicPr>
        <p:blipFill rotWithShape="1">
          <a:blip r:embed="rId3">
            <a:alphaModFix/>
          </a:blip>
          <a:srcRect b="0" l="0" r="0" t="0"/>
          <a:stretch/>
        </p:blipFill>
        <p:spPr>
          <a:xfrm>
            <a:off x="3048000" y="2285"/>
            <a:ext cx="9144000" cy="6855715"/>
          </a:xfrm>
          <a:prstGeom prst="rect">
            <a:avLst/>
          </a:prstGeom>
          <a:noFill/>
          <a:ln>
            <a:noFill/>
          </a:ln>
        </p:spPr>
      </p:pic>
      <p:sp>
        <p:nvSpPr>
          <p:cNvPr id="393" name="Google Shape;393;p1"/>
          <p:cNvSpPr/>
          <p:nvPr/>
        </p:nvSpPr>
        <p:spPr>
          <a:xfrm>
            <a:off x="1233715" y="2325222"/>
            <a:ext cx="8238672" cy="276998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s-CO" sz="5400" u="none" cap="none" strike="noStrike">
                <a:solidFill>
                  <a:srgbClr val="FF0024"/>
                </a:solidFill>
                <a:latin typeface="Tahoma"/>
                <a:ea typeface="Tahoma"/>
                <a:cs typeface="Tahoma"/>
                <a:sym typeface="Tahoma"/>
              </a:rPr>
              <a:t>Ira en la conducción</a:t>
            </a:r>
            <a:endParaRPr b="0" i="0" sz="5400" u="none" cap="none" strike="noStrike">
              <a:solidFill>
                <a:srgbClr val="000000"/>
              </a:solidFill>
              <a:latin typeface="Tahoma"/>
              <a:ea typeface="Tahoma"/>
              <a:cs typeface="Tahoma"/>
              <a:sym typeface="Tahoma"/>
            </a:endParaRPr>
          </a:p>
          <a:p>
            <a:pPr indent="0" lvl="0" marL="0" marR="0" rtl="0" algn="r">
              <a:spcBef>
                <a:spcPts val="0"/>
              </a:spcBef>
              <a:spcAft>
                <a:spcPts val="0"/>
              </a:spcAft>
              <a:buNone/>
            </a:pPr>
            <a:r>
              <a:t/>
            </a:r>
            <a:endParaRPr b="0" i="0" sz="2000" u="none" cap="none" strike="noStrike">
              <a:solidFill>
                <a:srgbClr val="757070"/>
              </a:solidFill>
              <a:latin typeface="Tahoma"/>
              <a:ea typeface="Tahoma"/>
              <a:cs typeface="Tahoma"/>
              <a:sym typeface="Tahoma"/>
            </a:endParaRPr>
          </a:p>
          <a:p>
            <a:pPr indent="0" lvl="0" marL="0" marR="0" rtl="0" algn="r">
              <a:spcBef>
                <a:spcPts val="0"/>
              </a:spcBef>
              <a:spcAft>
                <a:spcPts val="0"/>
              </a:spcAft>
              <a:buNone/>
            </a:pPr>
            <a:r>
              <a:t/>
            </a:r>
            <a:endParaRPr b="0" i="0" sz="2000" u="none" cap="none" strike="noStrike">
              <a:solidFill>
                <a:srgbClr val="757070"/>
              </a:solidFill>
              <a:latin typeface="Tahoma"/>
              <a:ea typeface="Tahoma"/>
              <a:cs typeface="Tahoma"/>
              <a:sym typeface="Tahoma"/>
            </a:endParaRPr>
          </a:p>
          <a:p>
            <a:pPr indent="0" lvl="0" marL="0" marR="0" rtl="0" algn="r">
              <a:spcBef>
                <a:spcPts val="0"/>
              </a:spcBef>
              <a:spcAft>
                <a:spcPts val="0"/>
              </a:spcAft>
              <a:buNone/>
            </a:pPr>
            <a:r>
              <a:t/>
            </a:r>
            <a:endParaRPr b="0" i="0" sz="2000" u="none" cap="none" strike="noStrike">
              <a:solidFill>
                <a:srgbClr val="757070"/>
              </a:solidFill>
              <a:latin typeface="Tahoma"/>
              <a:ea typeface="Tahoma"/>
              <a:cs typeface="Tahoma"/>
              <a:sym typeface="Tahoma"/>
            </a:endParaRPr>
          </a:p>
          <a:p>
            <a:pPr indent="0" lvl="0" marL="0" marR="0" rtl="0" algn="r">
              <a:spcBef>
                <a:spcPts val="0"/>
              </a:spcBef>
              <a:spcAft>
                <a:spcPts val="0"/>
              </a:spcAft>
              <a:buNone/>
            </a:pPr>
            <a:r>
              <a:t/>
            </a:r>
            <a:endParaRPr b="0" i="0" sz="2000" u="none" cap="none" strike="noStrike">
              <a:solidFill>
                <a:srgbClr val="757070"/>
              </a:solidFill>
              <a:latin typeface="Tahoma"/>
              <a:ea typeface="Tahoma"/>
              <a:cs typeface="Tahoma"/>
              <a:sym typeface="Tahoma"/>
            </a:endParaRPr>
          </a:p>
          <a:p>
            <a:pPr indent="0" lvl="0" marL="0" marR="0" rtl="0" algn="r">
              <a:spcBef>
                <a:spcPts val="0"/>
              </a:spcBef>
              <a:spcAft>
                <a:spcPts val="0"/>
              </a:spcAft>
              <a:buNone/>
            </a:pPr>
            <a:r>
              <a:t/>
            </a:r>
            <a:endParaRPr b="0" i="0" sz="2000" u="none" cap="none" strike="noStrike">
              <a:solidFill>
                <a:srgbClr val="757070"/>
              </a:solidFill>
              <a:latin typeface="Tahoma"/>
              <a:ea typeface="Tahoma"/>
              <a:cs typeface="Tahoma"/>
              <a:sym typeface="Tahoma"/>
            </a:endParaRPr>
          </a:p>
          <a:p>
            <a:pPr indent="0" lvl="0" marL="0" marR="0" rtl="0" algn="r">
              <a:spcBef>
                <a:spcPts val="0"/>
              </a:spcBef>
              <a:spcAft>
                <a:spcPts val="0"/>
              </a:spcAft>
              <a:buNone/>
            </a:pPr>
            <a:r>
              <a:rPr b="0" i="0" lang="es-CO" sz="2000" u="none" cap="none" strike="noStrike">
                <a:solidFill>
                  <a:srgbClr val="757070"/>
                </a:solidFill>
                <a:latin typeface="Tahoma"/>
                <a:ea typeface="Tahoma"/>
                <a:cs typeface="Tahoma"/>
                <a:sym typeface="Tahoma"/>
              </a:rPr>
              <a:t>Bogotá, Diciembre </a:t>
            </a:r>
            <a:r>
              <a:rPr b="0" i="0" lang="es-CO" sz="2000" u="none" cap="none" strike="noStrike">
                <a:solidFill>
                  <a:srgbClr val="7F7F7F"/>
                </a:solidFill>
                <a:latin typeface="Tahoma"/>
                <a:ea typeface="Tahoma"/>
                <a:cs typeface="Tahoma"/>
                <a:sym typeface="Tahoma"/>
              </a:rPr>
              <a:t>21</a:t>
            </a:r>
            <a:r>
              <a:rPr b="0" i="0" lang="es-CO" sz="2000" u="none" cap="none" strike="noStrike">
                <a:solidFill>
                  <a:srgbClr val="757070"/>
                </a:solidFill>
                <a:latin typeface="Tahoma"/>
                <a:ea typeface="Tahoma"/>
                <a:cs typeface="Tahoma"/>
                <a:sym typeface="Tahoma"/>
              </a:rPr>
              <a:t> de 2020</a:t>
            </a:r>
            <a:endParaRPr b="0" i="0" sz="2000" u="none" cap="none" strike="noStrike">
              <a:solidFill>
                <a:srgbClr val="757070"/>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10"/>
          <p:cNvSpPr txBox="1"/>
          <p:nvPr/>
        </p:nvSpPr>
        <p:spPr>
          <a:xfrm>
            <a:off x="3332856" y="2928255"/>
            <a:ext cx="551465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6000">
                <a:solidFill>
                  <a:schemeClr val="lt1"/>
                </a:solidFill>
                <a:latin typeface="Tahoma"/>
                <a:ea typeface="Tahoma"/>
                <a:cs typeface="Tahoma"/>
                <a:sym typeface="Tahoma"/>
              </a:rPr>
              <a:t>Demográficos</a:t>
            </a:r>
            <a:endParaRPr/>
          </a:p>
        </p:txBody>
      </p:sp>
      <p:sp>
        <p:nvSpPr>
          <p:cNvPr id="518" name="Google Shape;518;p10"/>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Tahoma"/>
                <a:ea typeface="Tahoma"/>
                <a:cs typeface="Tahoma"/>
                <a:sym typeface="Tahoma"/>
              </a:rPr>
              <a:t>#</a:t>
            </a:r>
            <a:r>
              <a:rPr b="1" lang="es-CO" sz="2400">
                <a:solidFill>
                  <a:schemeClr val="lt1"/>
                </a:solidFill>
                <a:latin typeface="Tahoma"/>
                <a:ea typeface="Tahoma"/>
                <a:cs typeface="Tahoma"/>
                <a:sym typeface="Tahoma"/>
              </a:rPr>
              <a:t>YoMeQuedoEnCasa</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100"/>
          <p:cNvSpPr txBox="1"/>
          <p:nvPr/>
        </p:nvSpPr>
        <p:spPr>
          <a:xfrm>
            <a:off x="1038387" y="176895"/>
            <a:ext cx="1013589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800">
                <a:solidFill>
                  <a:schemeClr val="dk1"/>
                </a:solidFill>
                <a:latin typeface="Calibri"/>
                <a:ea typeface="Calibri"/>
                <a:cs typeface="Calibri"/>
                <a:sym typeface="Calibri"/>
              </a:rPr>
              <a:t>Estrés y hábitos diarios según actor vial</a:t>
            </a:r>
            <a:endParaRPr/>
          </a:p>
        </p:txBody>
      </p:sp>
      <p:graphicFrame>
        <p:nvGraphicFramePr>
          <p:cNvPr id="1516" name="Google Shape;1516;p100"/>
          <p:cNvGraphicFramePr/>
          <p:nvPr/>
        </p:nvGraphicFramePr>
        <p:xfrm>
          <a:off x="0" y="1276873"/>
          <a:ext cx="6096000" cy="4922449"/>
        </p:xfrm>
        <a:graphic>
          <a:graphicData uri="http://schemas.openxmlformats.org/drawingml/2006/chart">
            <c:chart r:id="rId3"/>
          </a:graphicData>
        </a:graphic>
      </p:graphicFrame>
      <p:graphicFrame>
        <p:nvGraphicFramePr>
          <p:cNvPr id="1517" name="Google Shape;1517;p100"/>
          <p:cNvGraphicFramePr/>
          <p:nvPr/>
        </p:nvGraphicFramePr>
        <p:xfrm>
          <a:off x="6095999" y="1276873"/>
          <a:ext cx="6095999" cy="4922449"/>
        </p:xfrm>
        <a:graphic>
          <a:graphicData uri="http://schemas.openxmlformats.org/drawingml/2006/chart">
            <c:chart r:id="rId4"/>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descr="LA EDUCACIÓN EN QUERÉTARO -" id="1522" name="Google Shape;1522;p10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101"/>
          <p:cNvSpPr txBox="1"/>
          <p:nvPr/>
        </p:nvSpPr>
        <p:spPr>
          <a:xfrm>
            <a:off x="2912613" y="285368"/>
            <a:ext cx="63703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por los actores viales</a:t>
            </a:r>
            <a:endParaRPr/>
          </a:p>
        </p:txBody>
      </p:sp>
      <p:graphicFrame>
        <p:nvGraphicFramePr>
          <p:cNvPr id="1524" name="Google Shape;1524;p101"/>
          <p:cNvGraphicFramePr/>
          <p:nvPr/>
        </p:nvGraphicFramePr>
        <p:xfrm>
          <a:off x="3201987" y="1057395"/>
          <a:ext cx="5788025" cy="5515237"/>
        </p:xfrm>
        <a:graphic>
          <a:graphicData uri="http://schemas.openxmlformats.org/drawingml/2006/chart">
            <c:chart r:id="rId3"/>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descr="LA EDUCACIÓN EN QUERÉTARO -" id="1529" name="Google Shape;1529;p10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102"/>
          <p:cNvSpPr txBox="1"/>
          <p:nvPr/>
        </p:nvSpPr>
        <p:spPr>
          <a:xfrm>
            <a:off x="2912613" y="285368"/>
            <a:ext cx="63703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por los actores viales</a:t>
            </a:r>
            <a:endParaRPr/>
          </a:p>
        </p:txBody>
      </p:sp>
      <p:graphicFrame>
        <p:nvGraphicFramePr>
          <p:cNvPr id="1531" name="Google Shape;1531;p102"/>
          <p:cNvGraphicFramePr/>
          <p:nvPr/>
        </p:nvGraphicFramePr>
        <p:xfrm>
          <a:off x="245983" y="1057395"/>
          <a:ext cx="5788024" cy="5515236"/>
        </p:xfrm>
        <a:graphic>
          <a:graphicData uri="http://schemas.openxmlformats.org/drawingml/2006/chart">
            <c:chart r:id="rId3"/>
          </a:graphicData>
        </a:graphic>
      </p:graphicFrame>
      <p:graphicFrame>
        <p:nvGraphicFramePr>
          <p:cNvPr id="1532" name="Google Shape;1532;p102"/>
          <p:cNvGraphicFramePr/>
          <p:nvPr/>
        </p:nvGraphicFramePr>
        <p:xfrm>
          <a:off x="6157995" y="1057395"/>
          <a:ext cx="5788022" cy="5515236"/>
        </p:xfrm>
        <a:graphic>
          <a:graphicData uri="http://schemas.openxmlformats.org/drawingml/2006/chart">
            <c:chart r:id="rId4"/>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descr="LA EDUCACIÓN EN QUERÉTARO -" id="1537" name="Google Shape;1537;p10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8" name="Google Shape;1538;p103"/>
          <p:cNvSpPr txBox="1"/>
          <p:nvPr/>
        </p:nvSpPr>
        <p:spPr>
          <a:xfrm>
            <a:off x="2912613" y="285368"/>
            <a:ext cx="63703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por los actores viales</a:t>
            </a:r>
            <a:endParaRPr/>
          </a:p>
        </p:txBody>
      </p:sp>
      <p:graphicFrame>
        <p:nvGraphicFramePr>
          <p:cNvPr id="1539" name="Google Shape;1539;p103"/>
          <p:cNvGraphicFramePr/>
          <p:nvPr/>
        </p:nvGraphicFramePr>
        <p:xfrm>
          <a:off x="214988" y="1057395"/>
          <a:ext cx="5788025" cy="5515236"/>
        </p:xfrm>
        <a:graphic>
          <a:graphicData uri="http://schemas.openxmlformats.org/drawingml/2006/chart">
            <c:chart r:id="rId3"/>
          </a:graphicData>
        </a:graphic>
      </p:graphicFrame>
      <p:graphicFrame>
        <p:nvGraphicFramePr>
          <p:cNvPr id="1540" name="Google Shape;1540;p103"/>
          <p:cNvGraphicFramePr/>
          <p:nvPr/>
        </p:nvGraphicFramePr>
        <p:xfrm>
          <a:off x="6157995" y="1057395"/>
          <a:ext cx="5788022" cy="5515236"/>
        </p:xfrm>
        <a:graphic>
          <a:graphicData uri="http://schemas.openxmlformats.org/drawingml/2006/chart">
            <c:chart r:id="rId4"/>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descr="LA EDUCACIÓN EN QUERÉTARO -" id="1545" name="Google Shape;1545;p10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6" name="Google Shape;1546;p104"/>
          <p:cNvSpPr txBox="1"/>
          <p:nvPr/>
        </p:nvSpPr>
        <p:spPr>
          <a:xfrm>
            <a:off x="2912613" y="285368"/>
            <a:ext cx="63703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por los actores viales</a:t>
            </a:r>
            <a:endParaRPr/>
          </a:p>
        </p:txBody>
      </p:sp>
      <p:graphicFrame>
        <p:nvGraphicFramePr>
          <p:cNvPr id="1547" name="Google Shape;1547;p104"/>
          <p:cNvGraphicFramePr/>
          <p:nvPr/>
        </p:nvGraphicFramePr>
        <p:xfrm>
          <a:off x="245983" y="1057395"/>
          <a:ext cx="5788022" cy="5515236"/>
        </p:xfrm>
        <a:graphic>
          <a:graphicData uri="http://schemas.openxmlformats.org/drawingml/2006/chart">
            <c:chart r:id="rId3"/>
          </a:graphicData>
        </a:graphic>
      </p:graphicFrame>
      <p:graphicFrame>
        <p:nvGraphicFramePr>
          <p:cNvPr id="1548" name="Google Shape;1548;p104"/>
          <p:cNvGraphicFramePr/>
          <p:nvPr/>
        </p:nvGraphicFramePr>
        <p:xfrm>
          <a:off x="6157997" y="1057395"/>
          <a:ext cx="5788020" cy="5515236"/>
        </p:xfrm>
        <a:graphic>
          <a:graphicData uri="http://schemas.openxmlformats.org/drawingml/2006/chart">
            <c:chart r:id="rId4"/>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descr="LA EDUCACIÓN EN QUERÉTARO -" id="1553" name="Google Shape;1553;p10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4" name="Google Shape;1554;p105"/>
          <p:cNvSpPr txBox="1"/>
          <p:nvPr/>
        </p:nvSpPr>
        <p:spPr>
          <a:xfrm>
            <a:off x="2912613" y="285368"/>
            <a:ext cx="66445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hacia los actores viales</a:t>
            </a:r>
            <a:endParaRPr/>
          </a:p>
        </p:txBody>
      </p:sp>
      <p:sp>
        <p:nvSpPr>
          <p:cNvPr id="1555" name="Google Shape;1555;p105"/>
          <p:cNvSpPr txBox="1"/>
          <p:nvPr/>
        </p:nvSpPr>
        <p:spPr>
          <a:xfrm>
            <a:off x="307975" y="1592091"/>
            <a:ext cx="41688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Respuesta de los Conductores de Bicicleta</a:t>
            </a:r>
            <a:endParaRPr/>
          </a:p>
        </p:txBody>
      </p:sp>
      <p:graphicFrame>
        <p:nvGraphicFramePr>
          <p:cNvPr id="1556" name="Google Shape;1556;p105"/>
          <p:cNvGraphicFramePr/>
          <p:nvPr/>
        </p:nvGraphicFramePr>
        <p:xfrm>
          <a:off x="2253960" y="1978514"/>
          <a:ext cx="7684079" cy="4247535"/>
        </p:xfrm>
        <a:graphic>
          <a:graphicData uri="http://schemas.openxmlformats.org/drawingml/2006/chart">
            <c:chart r:id="rId3"/>
          </a:graphicData>
        </a:graphic>
      </p:graphicFrame>
      <p:sp>
        <p:nvSpPr>
          <p:cNvPr id="1557" name="Google Shape;1557;p105"/>
          <p:cNvSpPr txBox="1"/>
          <p:nvPr/>
        </p:nvSpPr>
        <p:spPr>
          <a:xfrm>
            <a:off x="307975" y="884760"/>
            <a:ext cx="115760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Calibri"/>
                <a:ea typeface="Calibri"/>
                <a:cs typeface="Calibri"/>
                <a:sym typeface="Calibri"/>
              </a:rPr>
              <a:t>Cuando transita en la vía, en general ¿qué  siente con el comportamiento de…? </a:t>
            </a:r>
            <a:endParaRPr/>
          </a:p>
        </p:txBody>
      </p:sp>
      <p:sp>
        <p:nvSpPr>
          <p:cNvPr id="1558" name="Google Shape;1558;p105"/>
          <p:cNvSpPr txBox="1"/>
          <p:nvPr/>
        </p:nvSpPr>
        <p:spPr>
          <a:xfrm>
            <a:off x="5736766" y="6341452"/>
            <a:ext cx="797014"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248</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descr="LA EDUCACIÓN EN QUERÉTARO -" id="1563" name="Google Shape;1563;p10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106"/>
          <p:cNvSpPr txBox="1"/>
          <p:nvPr/>
        </p:nvSpPr>
        <p:spPr>
          <a:xfrm>
            <a:off x="2912613" y="285368"/>
            <a:ext cx="66445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hacia los actores viales</a:t>
            </a:r>
            <a:endParaRPr/>
          </a:p>
        </p:txBody>
      </p:sp>
      <p:sp>
        <p:nvSpPr>
          <p:cNvPr id="1565" name="Google Shape;1565;p106"/>
          <p:cNvSpPr txBox="1"/>
          <p:nvPr/>
        </p:nvSpPr>
        <p:spPr>
          <a:xfrm>
            <a:off x="307975" y="1488855"/>
            <a:ext cx="45096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Respuesta de los Conductores de Motocicleta</a:t>
            </a:r>
            <a:endParaRPr/>
          </a:p>
        </p:txBody>
      </p:sp>
      <p:sp>
        <p:nvSpPr>
          <p:cNvPr id="1566" name="Google Shape;1566;p106"/>
          <p:cNvSpPr txBox="1"/>
          <p:nvPr/>
        </p:nvSpPr>
        <p:spPr>
          <a:xfrm>
            <a:off x="307975" y="884760"/>
            <a:ext cx="115760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Calibri"/>
                <a:ea typeface="Calibri"/>
                <a:cs typeface="Calibri"/>
                <a:sym typeface="Calibri"/>
              </a:rPr>
              <a:t>Cuando transita en la vía, en general ¿qué  siente con el comportamiento de…? </a:t>
            </a:r>
            <a:endParaRPr/>
          </a:p>
        </p:txBody>
      </p:sp>
      <p:sp>
        <p:nvSpPr>
          <p:cNvPr id="1567" name="Google Shape;1567;p106"/>
          <p:cNvSpPr txBox="1"/>
          <p:nvPr/>
        </p:nvSpPr>
        <p:spPr>
          <a:xfrm>
            <a:off x="5736766" y="6341452"/>
            <a:ext cx="797014"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176</a:t>
            </a:r>
            <a:endParaRPr/>
          </a:p>
        </p:txBody>
      </p:sp>
      <p:graphicFrame>
        <p:nvGraphicFramePr>
          <p:cNvPr id="1568" name="Google Shape;1568;p106"/>
          <p:cNvGraphicFramePr/>
          <p:nvPr/>
        </p:nvGraphicFramePr>
        <p:xfrm>
          <a:off x="2355210" y="1858187"/>
          <a:ext cx="7481580" cy="4196989"/>
        </p:xfrm>
        <a:graphic>
          <a:graphicData uri="http://schemas.openxmlformats.org/drawingml/2006/chart">
            <c:chart r:id="rId3"/>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descr="LA EDUCACIÓN EN QUERÉTARO -" id="1573" name="Google Shape;1573;p10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4" name="Google Shape;1574;p107"/>
          <p:cNvSpPr txBox="1"/>
          <p:nvPr/>
        </p:nvSpPr>
        <p:spPr>
          <a:xfrm>
            <a:off x="2912613" y="285368"/>
            <a:ext cx="66445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hacia los actores viales</a:t>
            </a:r>
            <a:endParaRPr/>
          </a:p>
        </p:txBody>
      </p:sp>
      <p:sp>
        <p:nvSpPr>
          <p:cNvPr id="1575" name="Google Shape;1575;p107"/>
          <p:cNvSpPr txBox="1"/>
          <p:nvPr/>
        </p:nvSpPr>
        <p:spPr>
          <a:xfrm>
            <a:off x="307975" y="1488855"/>
            <a:ext cx="51532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Respuesta de los Conductores de vehículo particular</a:t>
            </a:r>
            <a:endParaRPr/>
          </a:p>
        </p:txBody>
      </p:sp>
      <p:sp>
        <p:nvSpPr>
          <p:cNvPr id="1576" name="Google Shape;1576;p107"/>
          <p:cNvSpPr txBox="1"/>
          <p:nvPr/>
        </p:nvSpPr>
        <p:spPr>
          <a:xfrm>
            <a:off x="307975" y="884760"/>
            <a:ext cx="115760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Calibri"/>
                <a:ea typeface="Calibri"/>
                <a:cs typeface="Calibri"/>
                <a:sym typeface="Calibri"/>
              </a:rPr>
              <a:t>Cuando transita en la vía, en general ¿qué  siente con el comportamiento de…? </a:t>
            </a:r>
            <a:endParaRPr/>
          </a:p>
        </p:txBody>
      </p:sp>
      <p:sp>
        <p:nvSpPr>
          <p:cNvPr id="1577" name="Google Shape;1577;p107"/>
          <p:cNvSpPr txBox="1"/>
          <p:nvPr/>
        </p:nvSpPr>
        <p:spPr>
          <a:xfrm>
            <a:off x="5736766" y="6341452"/>
            <a:ext cx="797014"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322</a:t>
            </a:r>
            <a:endParaRPr/>
          </a:p>
        </p:txBody>
      </p:sp>
      <p:graphicFrame>
        <p:nvGraphicFramePr>
          <p:cNvPr id="1578" name="Google Shape;1578;p107"/>
          <p:cNvGraphicFramePr/>
          <p:nvPr/>
        </p:nvGraphicFramePr>
        <p:xfrm>
          <a:off x="2169241" y="1938340"/>
          <a:ext cx="7853517" cy="4034900"/>
        </p:xfrm>
        <a:graphic>
          <a:graphicData uri="http://schemas.openxmlformats.org/drawingml/2006/chart">
            <c:chart r:id="rId3"/>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descr="LA EDUCACIÓN EN QUERÉTARO -" id="1583" name="Google Shape;1583;p10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4" name="Google Shape;1584;p108"/>
          <p:cNvSpPr txBox="1"/>
          <p:nvPr/>
        </p:nvSpPr>
        <p:spPr>
          <a:xfrm>
            <a:off x="2912613" y="285368"/>
            <a:ext cx="66445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hacia los actores viales</a:t>
            </a:r>
            <a:endParaRPr/>
          </a:p>
        </p:txBody>
      </p:sp>
      <p:sp>
        <p:nvSpPr>
          <p:cNvPr id="1585" name="Google Shape;1585;p108"/>
          <p:cNvSpPr txBox="1"/>
          <p:nvPr/>
        </p:nvSpPr>
        <p:spPr>
          <a:xfrm>
            <a:off x="307975" y="1488855"/>
            <a:ext cx="45982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Respuesta de los Conductores de Transmilenio</a:t>
            </a:r>
            <a:endParaRPr/>
          </a:p>
        </p:txBody>
      </p:sp>
      <p:sp>
        <p:nvSpPr>
          <p:cNvPr id="1586" name="Google Shape;1586;p108"/>
          <p:cNvSpPr txBox="1"/>
          <p:nvPr/>
        </p:nvSpPr>
        <p:spPr>
          <a:xfrm>
            <a:off x="307975" y="884760"/>
            <a:ext cx="115760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Calibri"/>
                <a:ea typeface="Calibri"/>
                <a:cs typeface="Calibri"/>
                <a:sym typeface="Calibri"/>
              </a:rPr>
              <a:t>Cuando transita en la vía, en general ¿qué  siente con el comportamiento de…? </a:t>
            </a:r>
            <a:endParaRPr/>
          </a:p>
        </p:txBody>
      </p:sp>
      <p:sp>
        <p:nvSpPr>
          <p:cNvPr id="1587" name="Google Shape;1587;p108"/>
          <p:cNvSpPr txBox="1"/>
          <p:nvPr/>
        </p:nvSpPr>
        <p:spPr>
          <a:xfrm>
            <a:off x="5815314" y="6341452"/>
            <a:ext cx="718466"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88</a:t>
            </a:r>
            <a:endParaRPr/>
          </a:p>
        </p:txBody>
      </p:sp>
      <p:graphicFrame>
        <p:nvGraphicFramePr>
          <p:cNvPr id="1588" name="Google Shape;1588;p108"/>
          <p:cNvGraphicFramePr/>
          <p:nvPr/>
        </p:nvGraphicFramePr>
        <p:xfrm>
          <a:off x="2254044" y="2018495"/>
          <a:ext cx="7683911" cy="3954745"/>
        </p:xfrm>
        <a:graphic>
          <a:graphicData uri="http://schemas.openxmlformats.org/drawingml/2006/chart">
            <c:chart r:id="rId3"/>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descr="LA EDUCACIÓN EN QUERÉTARO -" id="1593" name="Google Shape;1593;p10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109"/>
          <p:cNvSpPr txBox="1"/>
          <p:nvPr/>
        </p:nvSpPr>
        <p:spPr>
          <a:xfrm>
            <a:off x="2912613" y="285368"/>
            <a:ext cx="66445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hacia los actores viales</a:t>
            </a:r>
            <a:endParaRPr/>
          </a:p>
        </p:txBody>
      </p:sp>
      <p:sp>
        <p:nvSpPr>
          <p:cNvPr id="1595" name="Google Shape;1595;p109"/>
          <p:cNvSpPr txBox="1"/>
          <p:nvPr/>
        </p:nvSpPr>
        <p:spPr>
          <a:xfrm>
            <a:off x="307975" y="1488855"/>
            <a:ext cx="37428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Respuesta de los Conductores de Taxi</a:t>
            </a:r>
            <a:endParaRPr/>
          </a:p>
        </p:txBody>
      </p:sp>
      <p:sp>
        <p:nvSpPr>
          <p:cNvPr id="1596" name="Google Shape;1596;p109"/>
          <p:cNvSpPr txBox="1"/>
          <p:nvPr/>
        </p:nvSpPr>
        <p:spPr>
          <a:xfrm>
            <a:off x="307975" y="884760"/>
            <a:ext cx="115760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Calibri"/>
                <a:ea typeface="Calibri"/>
                <a:cs typeface="Calibri"/>
                <a:sym typeface="Calibri"/>
              </a:rPr>
              <a:t>Cuando transita en la vía, en general ¿qué  siente con el comportamiento de…? </a:t>
            </a:r>
            <a:endParaRPr/>
          </a:p>
        </p:txBody>
      </p:sp>
      <p:sp>
        <p:nvSpPr>
          <p:cNvPr id="1597" name="Google Shape;1597;p109"/>
          <p:cNvSpPr txBox="1"/>
          <p:nvPr/>
        </p:nvSpPr>
        <p:spPr>
          <a:xfrm>
            <a:off x="5736766" y="6341452"/>
            <a:ext cx="797014"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106</a:t>
            </a:r>
            <a:endParaRPr/>
          </a:p>
        </p:txBody>
      </p:sp>
      <p:graphicFrame>
        <p:nvGraphicFramePr>
          <p:cNvPr id="1598" name="Google Shape;1598;p109"/>
          <p:cNvGraphicFramePr/>
          <p:nvPr/>
        </p:nvGraphicFramePr>
        <p:xfrm>
          <a:off x="2212255" y="1902431"/>
          <a:ext cx="7727397" cy="4109542"/>
        </p:xfrm>
        <a:graphic>
          <a:graphicData uri="http://schemas.openxmlformats.org/drawingml/2006/chart">
            <c:chart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1"/>
          <p:cNvSpPr/>
          <p:nvPr/>
        </p:nvSpPr>
        <p:spPr>
          <a:xfrm>
            <a:off x="4348203" y="586249"/>
            <a:ext cx="3505121" cy="369328"/>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lang="es-CO" sz="1600">
                <a:solidFill>
                  <a:srgbClr val="3F3F3F"/>
                </a:solidFill>
                <a:latin typeface="Libre Franklin"/>
                <a:ea typeface="Libre Franklin"/>
                <a:cs typeface="Libre Franklin"/>
                <a:sym typeface="Libre Franklin"/>
              </a:rPr>
              <a:t>¿Con qué género se identifica usted? </a:t>
            </a:r>
            <a:endParaRPr b="1" i="0" sz="2400" u="none" cap="none" strike="noStrike">
              <a:solidFill>
                <a:srgbClr val="3F3F3F"/>
              </a:solidFill>
              <a:latin typeface="Libre Franklin"/>
              <a:ea typeface="Libre Franklin"/>
              <a:cs typeface="Libre Franklin"/>
              <a:sym typeface="Libre Franklin"/>
            </a:endParaRPr>
          </a:p>
        </p:txBody>
      </p:sp>
      <p:sp>
        <p:nvSpPr>
          <p:cNvPr id="525" name="Google Shape;525;p11"/>
          <p:cNvSpPr txBox="1"/>
          <p:nvPr/>
        </p:nvSpPr>
        <p:spPr>
          <a:xfrm>
            <a:off x="10450644" y="2498328"/>
            <a:ext cx="832280"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cxnSp>
        <p:nvCxnSpPr>
          <p:cNvPr id="526" name="Google Shape;526;p11"/>
          <p:cNvCxnSpPr/>
          <p:nvPr/>
        </p:nvCxnSpPr>
        <p:spPr>
          <a:xfrm>
            <a:off x="5126105" y="3288063"/>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cxnSp>
        <p:nvCxnSpPr>
          <p:cNvPr id="527" name="Google Shape;527;p11"/>
          <p:cNvCxnSpPr/>
          <p:nvPr/>
        </p:nvCxnSpPr>
        <p:spPr>
          <a:xfrm>
            <a:off x="5126105" y="3594153"/>
            <a:ext cx="504825" cy="0"/>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sp>
        <p:nvSpPr>
          <p:cNvPr id="528" name="Google Shape;528;p11"/>
          <p:cNvSpPr txBox="1"/>
          <p:nvPr/>
        </p:nvSpPr>
        <p:spPr>
          <a:xfrm>
            <a:off x="5626242" y="3167438"/>
            <a:ext cx="1151277"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Calibri"/>
                <a:ea typeface="Calibri"/>
                <a:cs typeface="Calibri"/>
                <a:sym typeface="Calibri"/>
              </a:rPr>
              <a:t>Masculino</a:t>
            </a:r>
            <a:endParaRPr/>
          </a:p>
        </p:txBody>
      </p:sp>
      <p:sp>
        <p:nvSpPr>
          <p:cNvPr id="529" name="Google Shape;529;p11"/>
          <p:cNvSpPr txBox="1"/>
          <p:nvPr/>
        </p:nvSpPr>
        <p:spPr>
          <a:xfrm>
            <a:off x="5626242" y="3491412"/>
            <a:ext cx="1120628"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Calibri"/>
                <a:ea typeface="Calibri"/>
                <a:cs typeface="Calibri"/>
                <a:sym typeface="Calibri"/>
              </a:rPr>
              <a:t>Femenino</a:t>
            </a:r>
            <a:endParaRPr/>
          </a:p>
        </p:txBody>
      </p:sp>
      <p:grpSp>
        <p:nvGrpSpPr>
          <p:cNvPr id="530" name="Google Shape;530;p11"/>
          <p:cNvGrpSpPr/>
          <p:nvPr/>
        </p:nvGrpSpPr>
        <p:grpSpPr>
          <a:xfrm>
            <a:off x="1566133" y="1638609"/>
            <a:ext cx="2770064" cy="2505082"/>
            <a:chOff x="384568" y="431920"/>
            <a:chExt cx="3574435" cy="3121840"/>
          </a:xfrm>
        </p:grpSpPr>
        <p:sp>
          <p:nvSpPr>
            <p:cNvPr id="531" name="Google Shape;531;p11"/>
            <p:cNvSpPr/>
            <p:nvPr/>
          </p:nvSpPr>
          <p:spPr>
            <a:xfrm>
              <a:off x="2281921" y="2038285"/>
              <a:ext cx="1197157" cy="1281972"/>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11"/>
            <p:cNvSpPr/>
            <p:nvPr/>
          </p:nvSpPr>
          <p:spPr>
            <a:xfrm>
              <a:off x="727690" y="2193703"/>
              <a:ext cx="1197157" cy="1281972"/>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33" name="Google Shape;533;p11"/>
            <p:cNvPicPr preferRelativeResize="0"/>
            <p:nvPr/>
          </p:nvPicPr>
          <p:blipFill rotWithShape="1">
            <a:blip r:embed="rId3">
              <a:alphaModFix/>
            </a:blip>
            <a:srcRect b="0" l="0" r="0" t="0"/>
            <a:stretch/>
          </p:blipFill>
          <p:spPr>
            <a:xfrm>
              <a:off x="384568" y="431920"/>
              <a:ext cx="1833102" cy="3060224"/>
            </a:xfrm>
            <a:prstGeom prst="rect">
              <a:avLst/>
            </a:prstGeom>
            <a:noFill/>
            <a:ln>
              <a:noFill/>
            </a:ln>
          </p:spPr>
        </p:pic>
        <p:pic>
          <p:nvPicPr>
            <p:cNvPr id="534" name="Google Shape;534;p11"/>
            <p:cNvPicPr preferRelativeResize="0"/>
            <p:nvPr/>
          </p:nvPicPr>
          <p:blipFill rotWithShape="1">
            <a:blip r:embed="rId4">
              <a:alphaModFix/>
            </a:blip>
            <a:srcRect b="0" l="0" r="0" t="0"/>
            <a:stretch/>
          </p:blipFill>
          <p:spPr>
            <a:xfrm>
              <a:off x="1980088" y="491643"/>
              <a:ext cx="1978915" cy="3062117"/>
            </a:xfrm>
            <a:prstGeom prst="rect">
              <a:avLst/>
            </a:prstGeom>
            <a:noFill/>
            <a:ln>
              <a:noFill/>
            </a:ln>
          </p:spPr>
        </p:pic>
      </p:grpSp>
      <p:graphicFrame>
        <p:nvGraphicFramePr>
          <p:cNvPr id="535" name="Google Shape;535;p11"/>
          <p:cNvGraphicFramePr/>
          <p:nvPr/>
        </p:nvGraphicFramePr>
        <p:xfrm>
          <a:off x="6100764" y="1073539"/>
          <a:ext cx="4766020" cy="3070152"/>
        </p:xfrm>
        <a:graphic>
          <a:graphicData uri="http://schemas.openxmlformats.org/drawingml/2006/chart">
            <c:chart r:id="rId5"/>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descr="LA EDUCACIÓN EN QUERÉTARO -" id="1603" name="Google Shape;1603;p1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4" name="Google Shape;1604;p110"/>
          <p:cNvSpPr txBox="1"/>
          <p:nvPr/>
        </p:nvSpPr>
        <p:spPr>
          <a:xfrm>
            <a:off x="2912613" y="285368"/>
            <a:ext cx="66445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hacia los actores viales</a:t>
            </a:r>
            <a:endParaRPr/>
          </a:p>
        </p:txBody>
      </p:sp>
      <p:sp>
        <p:nvSpPr>
          <p:cNvPr id="1605" name="Google Shape;1605;p110"/>
          <p:cNvSpPr txBox="1"/>
          <p:nvPr/>
        </p:nvSpPr>
        <p:spPr>
          <a:xfrm>
            <a:off x="307975" y="1488855"/>
            <a:ext cx="83304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Respuesta de los Conductores de Uber, Beat, Picap, Didi u otros pedido por aplicación</a:t>
            </a:r>
            <a:endParaRPr/>
          </a:p>
        </p:txBody>
      </p:sp>
      <p:sp>
        <p:nvSpPr>
          <p:cNvPr id="1606" name="Google Shape;1606;p110"/>
          <p:cNvSpPr txBox="1"/>
          <p:nvPr/>
        </p:nvSpPr>
        <p:spPr>
          <a:xfrm>
            <a:off x="307975" y="884760"/>
            <a:ext cx="115760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Calibri"/>
                <a:ea typeface="Calibri"/>
                <a:cs typeface="Calibri"/>
                <a:sym typeface="Calibri"/>
              </a:rPr>
              <a:t>Cuando transita en la vía, en general ¿qué  siente con el comportamiento de…? </a:t>
            </a:r>
            <a:endParaRPr/>
          </a:p>
        </p:txBody>
      </p:sp>
      <p:sp>
        <p:nvSpPr>
          <p:cNvPr id="1607" name="Google Shape;1607;p110"/>
          <p:cNvSpPr txBox="1"/>
          <p:nvPr/>
        </p:nvSpPr>
        <p:spPr>
          <a:xfrm>
            <a:off x="5815314" y="6341452"/>
            <a:ext cx="718466"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57</a:t>
            </a:r>
            <a:endParaRPr/>
          </a:p>
        </p:txBody>
      </p:sp>
      <p:graphicFrame>
        <p:nvGraphicFramePr>
          <p:cNvPr id="1608" name="Google Shape;1608;p110"/>
          <p:cNvGraphicFramePr/>
          <p:nvPr/>
        </p:nvGraphicFramePr>
        <p:xfrm>
          <a:off x="2005782" y="1938340"/>
          <a:ext cx="7742902" cy="4211737"/>
        </p:xfrm>
        <a:graphic>
          <a:graphicData uri="http://schemas.openxmlformats.org/drawingml/2006/chart">
            <c:chart r:id="rId3"/>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sp>
        <p:nvSpPr>
          <p:cNvPr descr="LA EDUCACIÓN EN QUERÉTARO -" id="1613" name="Google Shape;1613;p11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4" name="Google Shape;1614;p111"/>
          <p:cNvSpPr txBox="1"/>
          <p:nvPr/>
        </p:nvSpPr>
        <p:spPr>
          <a:xfrm>
            <a:off x="2912613" y="285368"/>
            <a:ext cx="66445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Tolerancia percibida hacia los actores viales</a:t>
            </a:r>
            <a:endParaRPr/>
          </a:p>
        </p:txBody>
      </p:sp>
      <p:sp>
        <p:nvSpPr>
          <p:cNvPr id="1615" name="Google Shape;1615;p111"/>
          <p:cNvSpPr txBox="1"/>
          <p:nvPr/>
        </p:nvSpPr>
        <p:spPr>
          <a:xfrm>
            <a:off x="307975" y="1488855"/>
            <a:ext cx="66008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Respuesta de los Conductores de Camiones, tractomulas, volquetas</a:t>
            </a:r>
            <a:endParaRPr/>
          </a:p>
        </p:txBody>
      </p:sp>
      <p:sp>
        <p:nvSpPr>
          <p:cNvPr id="1616" name="Google Shape;1616;p111"/>
          <p:cNvSpPr txBox="1"/>
          <p:nvPr/>
        </p:nvSpPr>
        <p:spPr>
          <a:xfrm>
            <a:off x="307975" y="884760"/>
            <a:ext cx="115760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Calibri"/>
                <a:ea typeface="Calibri"/>
                <a:cs typeface="Calibri"/>
                <a:sym typeface="Calibri"/>
              </a:rPr>
              <a:t>Cuando transita en la vía, en general ¿qué  siente con el comportamiento de…? </a:t>
            </a:r>
            <a:endParaRPr/>
          </a:p>
        </p:txBody>
      </p:sp>
      <p:sp>
        <p:nvSpPr>
          <p:cNvPr id="1617" name="Google Shape;1617;p111"/>
          <p:cNvSpPr txBox="1"/>
          <p:nvPr/>
        </p:nvSpPr>
        <p:spPr>
          <a:xfrm>
            <a:off x="5815314" y="6341452"/>
            <a:ext cx="718466"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21</a:t>
            </a:r>
            <a:endParaRPr/>
          </a:p>
        </p:txBody>
      </p:sp>
      <p:graphicFrame>
        <p:nvGraphicFramePr>
          <p:cNvPr id="1618" name="Google Shape;1618;p111"/>
          <p:cNvGraphicFramePr/>
          <p:nvPr/>
        </p:nvGraphicFramePr>
        <p:xfrm>
          <a:off x="2202425" y="1927473"/>
          <a:ext cx="7787149" cy="4226486"/>
        </p:xfrm>
        <a:graphic>
          <a:graphicData uri="http://schemas.openxmlformats.org/drawingml/2006/chart">
            <c:chart r:id="rId3"/>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descr="LA EDUCACIÓN EN QUERÉTARO -" id="1623" name="Google Shape;1623;p11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aphicFrame>
        <p:nvGraphicFramePr>
          <p:cNvPr id="1624" name="Google Shape;1624;p112"/>
          <p:cNvGraphicFramePr/>
          <p:nvPr/>
        </p:nvGraphicFramePr>
        <p:xfrm>
          <a:off x="16432" y="752169"/>
          <a:ext cx="6079568" cy="5265174"/>
        </p:xfrm>
        <a:graphic>
          <a:graphicData uri="http://schemas.openxmlformats.org/drawingml/2006/chart">
            <c:chart r:id="rId3"/>
          </a:graphicData>
        </a:graphic>
      </p:graphicFrame>
      <p:graphicFrame>
        <p:nvGraphicFramePr>
          <p:cNvPr id="1625" name="Google Shape;1625;p112"/>
          <p:cNvGraphicFramePr/>
          <p:nvPr/>
        </p:nvGraphicFramePr>
        <p:xfrm>
          <a:off x="6096000" y="752169"/>
          <a:ext cx="5968181" cy="5265174"/>
        </p:xfrm>
        <a:graphic>
          <a:graphicData uri="http://schemas.openxmlformats.org/drawingml/2006/chart">
            <c:chart r:id="rId4"/>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sp>
        <p:nvSpPr>
          <p:cNvPr descr="LA EDUCACIÓN EN QUERÉTARO -" id="1630" name="Google Shape;1630;p1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aphicFrame>
        <p:nvGraphicFramePr>
          <p:cNvPr id="1631" name="Google Shape;1631;p113"/>
          <p:cNvGraphicFramePr/>
          <p:nvPr/>
        </p:nvGraphicFramePr>
        <p:xfrm>
          <a:off x="1032387" y="1200879"/>
          <a:ext cx="10117394" cy="4698476"/>
        </p:xfrm>
        <a:graphic>
          <a:graphicData uri="http://schemas.openxmlformats.org/drawingml/2006/chart">
            <c:chart r:id="rId3"/>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descr="LA EDUCACIÓN EN QUERÉTARO -" id="1636" name="Google Shape;1636;p11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aphicFrame>
        <p:nvGraphicFramePr>
          <p:cNvPr id="1637" name="Google Shape;1637;p114"/>
          <p:cNvGraphicFramePr/>
          <p:nvPr/>
        </p:nvGraphicFramePr>
        <p:xfrm>
          <a:off x="1047135" y="943897"/>
          <a:ext cx="10073149" cy="5147187"/>
        </p:xfrm>
        <a:graphic>
          <a:graphicData uri="http://schemas.openxmlformats.org/drawingml/2006/chart">
            <c:chart r:id="rId3"/>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descr="LA EDUCACIÓN EN QUERÉTARO -" id="1642" name="Google Shape;1642;p11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aphicFrame>
        <p:nvGraphicFramePr>
          <p:cNvPr id="1643" name="Google Shape;1643;p115"/>
          <p:cNvGraphicFramePr/>
          <p:nvPr/>
        </p:nvGraphicFramePr>
        <p:xfrm>
          <a:off x="2288498" y="1208868"/>
          <a:ext cx="7615004" cy="3826239"/>
        </p:xfrm>
        <a:graphic>
          <a:graphicData uri="http://schemas.openxmlformats.org/drawingml/2006/chart">
            <c:chart r:id="rId3"/>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descr="LA EDUCACIÓN EN QUERÉTARO -" id="1648" name="Google Shape;1648;p1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aphicFrame>
        <p:nvGraphicFramePr>
          <p:cNvPr id="1649" name="Google Shape;1649;p116"/>
          <p:cNvGraphicFramePr/>
          <p:nvPr/>
        </p:nvGraphicFramePr>
        <p:xfrm>
          <a:off x="427895" y="978109"/>
          <a:ext cx="5403277" cy="2743200"/>
        </p:xfrm>
        <a:graphic>
          <a:graphicData uri="http://schemas.openxmlformats.org/drawingml/2006/chart">
            <c:chart r:id="rId3"/>
          </a:graphicData>
        </a:graphic>
      </p:graphicFrame>
      <p:sp>
        <p:nvSpPr>
          <p:cNvPr id="1650" name="Google Shape;1650;p116"/>
          <p:cNvSpPr txBox="1"/>
          <p:nvPr/>
        </p:nvSpPr>
        <p:spPr>
          <a:xfrm>
            <a:off x="4750118" y="248047"/>
            <a:ext cx="269176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chemeClr val="dk1"/>
                </a:solidFill>
                <a:latin typeface="Century Gothic"/>
                <a:ea typeface="Century Gothic"/>
                <a:cs typeface="Century Gothic"/>
                <a:sym typeface="Century Gothic"/>
              </a:rPr>
              <a:t>Dificultad para…</a:t>
            </a:r>
            <a:endParaRPr/>
          </a:p>
        </p:txBody>
      </p:sp>
      <p:graphicFrame>
        <p:nvGraphicFramePr>
          <p:cNvPr id="1651" name="Google Shape;1651;p116"/>
          <p:cNvGraphicFramePr/>
          <p:nvPr/>
        </p:nvGraphicFramePr>
        <p:xfrm>
          <a:off x="6366163" y="978109"/>
          <a:ext cx="5403277" cy="2743200"/>
        </p:xfrm>
        <a:graphic>
          <a:graphicData uri="http://schemas.openxmlformats.org/drawingml/2006/chart">
            <c:chart r:id="rId4"/>
          </a:graphicData>
        </a:graphic>
      </p:graphicFrame>
      <p:graphicFrame>
        <p:nvGraphicFramePr>
          <p:cNvPr id="1652" name="Google Shape;1652;p116"/>
          <p:cNvGraphicFramePr/>
          <p:nvPr/>
        </p:nvGraphicFramePr>
        <p:xfrm>
          <a:off x="427895" y="3721309"/>
          <a:ext cx="5403276" cy="2743200"/>
        </p:xfrm>
        <a:graphic>
          <a:graphicData uri="http://schemas.openxmlformats.org/drawingml/2006/chart">
            <c:chart r:id="rId5"/>
          </a:graphicData>
        </a:graphic>
      </p:graphicFrame>
      <p:graphicFrame>
        <p:nvGraphicFramePr>
          <p:cNvPr id="1653" name="Google Shape;1653;p116"/>
          <p:cNvGraphicFramePr/>
          <p:nvPr/>
        </p:nvGraphicFramePr>
        <p:xfrm>
          <a:off x="6366163" y="3721310"/>
          <a:ext cx="5403276" cy="2743200"/>
        </p:xfrm>
        <a:graphic>
          <a:graphicData uri="http://schemas.openxmlformats.org/drawingml/2006/chart">
            <c:chart r:id="rId6"/>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descr="LA EDUCACIÓN EN QUERÉTARO -" id="1658" name="Google Shape;1658;p1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9" name="Google Shape;1659;p117"/>
          <p:cNvSpPr txBox="1"/>
          <p:nvPr/>
        </p:nvSpPr>
        <p:spPr>
          <a:xfrm>
            <a:off x="703337" y="348520"/>
            <a:ext cx="1078532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entury Gothic"/>
                <a:ea typeface="Century Gothic"/>
                <a:cs typeface="Century Gothic"/>
                <a:sym typeface="Century Gothic"/>
              </a:rPr>
              <a:t>Durante la última semana, ¿hizo alguno de los siguientes comportamientos en la vía?</a:t>
            </a:r>
            <a:endParaRPr/>
          </a:p>
          <a:p>
            <a:pPr indent="0" lvl="0" marL="0" marR="0" rtl="0" algn="ctr">
              <a:spcBef>
                <a:spcPts val="0"/>
              </a:spcBef>
              <a:spcAft>
                <a:spcPts val="0"/>
              </a:spcAft>
              <a:buNone/>
            </a:pPr>
            <a:r>
              <a:rPr b="1" lang="es-CO" sz="2000">
                <a:solidFill>
                  <a:schemeClr val="dk1"/>
                </a:solidFill>
                <a:latin typeface="Century Gothic"/>
                <a:ea typeface="Century Gothic"/>
                <a:cs typeface="Century Gothic"/>
                <a:sym typeface="Century Gothic"/>
              </a:rPr>
              <a:t>Según sexo</a:t>
            </a:r>
            <a:endParaRPr/>
          </a:p>
        </p:txBody>
      </p:sp>
      <p:graphicFrame>
        <p:nvGraphicFramePr>
          <p:cNvPr id="1660" name="Google Shape;1660;p117"/>
          <p:cNvGraphicFramePr/>
          <p:nvPr/>
        </p:nvGraphicFramePr>
        <p:xfrm>
          <a:off x="1963710" y="1259174"/>
          <a:ext cx="8604355" cy="5250305"/>
        </p:xfrm>
        <a:graphic>
          <a:graphicData uri="http://schemas.openxmlformats.org/drawingml/2006/chart">
            <c:chart r:id="rId3"/>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descr="LA EDUCACIÓN EN QUERÉTARO -" id="1665" name="Google Shape;1665;p1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6" name="Google Shape;1666;p118"/>
          <p:cNvSpPr txBox="1"/>
          <p:nvPr/>
        </p:nvSpPr>
        <p:spPr>
          <a:xfrm>
            <a:off x="663676" y="855407"/>
            <a:ext cx="10854813" cy="5909310"/>
          </a:xfrm>
          <a:prstGeom prst="rect">
            <a:avLst/>
          </a:prstGeom>
          <a:noFill/>
          <a:ln>
            <a:noFill/>
          </a:ln>
        </p:spPr>
        <p:txBody>
          <a:bodyPr anchorCtr="0" anchor="t" bIns="45700" lIns="91425" spcFirstLastPara="1" rIns="91425" wrap="square" tIns="45700">
            <a:spAutoFit/>
          </a:bodyPr>
          <a:lstStyle/>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El tipo de vehículo que se conduce influye en la habilidad al conducir y hay comportamientos que se presentan mas en algunos de ellos.</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Mayor dificultad para algunas maniobras en vehículos grandes</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Mayor dificultad para algunas maniobras cuando las conductoras son mujeres.</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Los hombres reportan en mayor proporción de malos comportamientos en la vía, respecto a las mujeres (aproximadamente en un 4% más)</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Las personas que tienen menos control de sus emociones, manifiestan mayores niveles de estrés al conducir. Esto sin tener en cuenta el medio de transporte que conduce.</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Quienes tienen mayor experiencia en conducción, manifiestan mayor aceptación o resignación a las situaciones adversas en la vía.</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Las mujeres son mas prudentes al conducir. Pero esta prudencia la asocian con inexperiencia.</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Existe una probabilidad más alta de reaccionar agresivamente cuando los otros actores viales son agresivos. Es decir que existe mayor posibilidad de que alguien que ha recibido reacciones de ira al conducir, responda de la misma forma. En datos estadísticos se puede decir lo siguiente: La probabilidad de que alguien responda igual a como lo trataron es de mínimo un 0,41, y llega hasta un 0,67 en el caso de a quienes les hacen luces y responden haciendo luces.</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Quienes trabajan más horas al día, presentan menor tolerancia antes problemas en la vía.</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1667" name="Google Shape;1667;p118"/>
          <p:cNvSpPr txBox="1"/>
          <p:nvPr/>
        </p:nvSpPr>
        <p:spPr>
          <a:xfrm>
            <a:off x="3997675" y="279198"/>
            <a:ext cx="41966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400">
                <a:solidFill>
                  <a:schemeClr val="dk1"/>
                </a:solidFill>
                <a:latin typeface="Calibri"/>
                <a:ea typeface="Calibri"/>
                <a:cs typeface="Calibri"/>
                <a:sym typeface="Calibri"/>
              </a:rPr>
              <a:t>Algunas conclusiones generales</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sp>
        <p:nvSpPr>
          <p:cNvPr id="1672" name="Google Shape;1672;p119"/>
          <p:cNvSpPr txBox="1"/>
          <p:nvPr/>
        </p:nvSpPr>
        <p:spPr>
          <a:xfrm>
            <a:off x="4654580" y="279198"/>
            <a:ext cx="288284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400">
                <a:solidFill>
                  <a:schemeClr val="dk1"/>
                </a:solidFill>
                <a:latin typeface="Calibri"/>
                <a:ea typeface="Calibri"/>
                <a:cs typeface="Calibri"/>
                <a:sym typeface="Calibri"/>
              </a:rPr>
              <a:t>Análisis Multivariado</a:t>
            </a:r>
            <a:endParaRPr/>
          </a:p>
        </p:txBody>
      </p:sp>
      <p:sp>
        <p:nvSpPr>
          <p:cNvPr id="1673" name="Google Shape;1673;p119"/>
          <p:cNvSpPr txBox="1"/>
          <p:nvPr/>
        </p:nvSpPr>
        <p:spPr>
          <a:xfrm>
            <a:off x="965489" y="1100379"/>
            <a:ext cx="10317277" cy="563231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000">
                <a:solidFill>
                  <a:schemeClr val="dk1"/>
                </a:solidFill>
                <a:latin typeface="Calibri"/>
                <a:ea typeface="Calibri"/>
                <a:cs typeface="Calibri"/>
                <a:sym typeface="Calibri"/>
              </a:rPr>
              <a:t>Análisis de correspondencias múltiples:</a:t>
            </a:r>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None/>
            </a:pPr>
            <a:r>
              <a:rPr b="0" i="0" lang="es-CO" sz="2000">
                <a:solidFill>
                  <a:srgbClr val="323232"/>
                </a:solidFill>
                <a:latin typeface="IBM Plex Sans"/>
                <a:ea typeface="IBM Plex Sans"/>
                <a:cs typeface="IBM Plex Sans"/>
                <a:sym typeface="IBM Plex Sans"/>
              </a:rPr>
              <a:t>El análisis de correspondencias múltiple cuantifica los datos nominales (categóricos) mediante la asignación de valores numéricos a los casos (objetos) y a las categorías, de manera que los objetos de la misma categoría estén cerca los unos de los otros y los objetos de categorías diferentes estén alejados los unos de los otros. Cada objeto se encuentra lo más cerca posible de los puntos de categoría para las categorías que se aplican a dicho objeto. De esta manera, las categorías dividen los objetos en subgrupos homogéneos. Las variables se consideran homogéneas cuando clasifican objetos de las mismas categorías en los mismos subgrupos.</a:t>
            </a:r>
            <a:endParaRPr/>
          </a:p>
          <a:p>
            <a:pPr indent="0" lvl="0" marL="0" marR="0" rtl="0" algn="just">
              <a:spcBef>
                <a:spcPts val="0"/>
              </a:spcBef>
              <a:spcAft>
                <a:spcPts val="0"/>
              </a:spcAft>
              <a:buNone/>
            </a:pPr>
            <a:r>
              <a:t/>
            </a:r>
            <a:endParaRPr sz="2000">
              <a:solidFill>
                <a:srgbClr val="323232"/>
              </a:solidFill>
              <a:latin typeface="IBM Plex Sans"/>
              <a:ea typeface="IBM Plex Sans"/>
              <a:cs typeface="IBM Plex Sans"/>
              <a:sym typeface="IBM Plex Sans"/>
            </a:endParaRPr>
          </a:p>
          <a:p>
            <a:pPr indent="0" lvl="0" marL="0" marR="0" rtl="0" algn="just">
              <a:spcBef>
                <a:spcPts val="0"/>
              </a:spcBef>
              <a:spcAft>
                <a:spcPts val="0"/>
              </a:spcAft>
              <a:buNone/>
            </a:pPr>
            <a:r>
              <a:rPr b="1" i="0" lang="es-CO" sz="2000">
                <a:solidFill>
                  <a:srgbClr val="323232"/>
                </a:solidFill>
                <a:latin typeface="IBM Plex Sans"/>
                <a:ea typeface="IBM Plex Sans"/>
                <a:cs typeface="IBM Plex Sans"/>
                <a:sym typeface="IBM Plex Sans"/>
              </a:rPr>
              <a:t>Supuestos.</a:t>
            </a:r>
            <a:r>
              <a:rPr b="0" i="0" lang="es-CO" sz="2000">
                <a:solidFill>
                  <a:srgbClr val="323232"/>
                </a:solidFill>
                <a:latin typeface="IBM Plex Sans"/>
                <a:ea typeface="IBM Plex Sans"/>
                <a:cs typeface="IBM Plex Sans"/>
                <a:sym typeface="IBM Plex Sans"/>
              </a:rPr>
              <a:t> Todas las variables tienen un nivel de escalamiento nominal múltiple. Los datos deben contener al menos tres casos válidos. El análisis se basa en datos enteros positivos. </a:t>
            </a:r>
            <a:endParaRPr/>
          </a:p>
          <a:p>
            <a:pPr indent="0" lvl="0" marL="0" marR="0" rtl="0" algn="just">
              <a:spcBef>
                <a:spcPts val="0"/>
              </a:spcBef>
              <a:spcAft>
                <a:spcPts val="0"/>
              </a:spcAft>
              <a:buNone/>
            </a:pPr>
            <a:r>
              <a:t/>
            </a:r>
            <a:endParaRPr sz="2000">
              <a:solidFill>
                <a:srgbClr val="323232"/>
              </a:solidFill>
              <a:latin typeface="IBM Plex Sans"/>
              <a:ea typeface="IBM Plex Sans"/>
              <a:cs typeface="IBM Plex Sans"/>
              <a:sym typeface="IBM Plex Sans"/>
            </a:endParaRPr>
          </a:p>
          <a:p>
            <a:pPr indent="0" lvl="0" marL="0" marR="0" rtl="0" algn="just">
              <a:spcBef>
                <a:spcPts val="0"/>
              </a:spcBef>
              <a:spcAft>
                <a:spcPts val="0"/>
              </a:spcAft>
              <a:buNone/>
            </a:pPr>
            <a:r>
              <a:rPr b="1" lang="es-CO" sz="2000">
                <a:solidFill>
                  <a:srgbClr val="323232"/>
                </a:solidFill>
                <a:latin typeface="IBM Plex Sans"/>
                <a:ea typeface="IBM Plex Sans"/>
                <a:cs typeface="IBM Plex Sans"/>
                <a:sym typeface="IBM Plex Sans"/>
              </a:rPr>
              <a:t>Resultado:</a:t>
            </a:r>
            <a:endParaRPr/>
          </a:p>
          <a:p>
            <a:pPr indent="0" lvl="0" marL="0" marR="0" rtl="0" algn="just">
              <a:spcBef>
                <a:spcPts val="0"/>
              </a:spcBef>
              <a:spcAft>
                <a:spcPts val="0"/>
              </a:spcAft>
              <a:buNone/>
            </a:pPr>
            <a:r>
              <a:rPr lang="es-CO" sz="2000">
                <a:solidFill>
                  <a:schemeClr val="dk1"/>
                </a:solidFill>
                <a:latin typeface="Calibri"/>
                <a:ea typeface="Calibri"/>
                <a:cs typeface="Calibri"/>
                <a:sym typeface="Calibri"/>
              </a:rPr>
              <a:t>Se identificaron 4 grupos dentro de los cuales se clasifican los individuos encuestados.</a:t>
            </a:r>
            <a:endParaRPr/>
          </a:p>
          <a:p>
            <a:pPr indent="0" lvl="0" marL="0" marR="0" rtl="0" algn="just">
              <a:spcBef>
                <a:spcPts val="0"/>
              </a:spcBef>
              <a:spcAft>
                <a:spcPts val="0"/>
              </a:spcAft>
              <a:buNone/>
            </a:pPr>
            <a:r>
              <a:rPr lang="es-CO" sz="2000">
                <a:solidFill>
                  <a:schemeClr val="dk1"/>
                </a:solidFill>
                <a:latin typeface="Calibri"/>
                <a:ea typeface="Calibri"/>
                <a:cs typeface="Calibri"/>
                <a:sym typeface="Calibri"/>
              </a:rPr>
              <a:t>A continuación se presentan los 3 grupos significativos. El cuarto grupo agrega a un 6% de la población encuestada, pero no se identifica una característica clara para ellos, por lo que no se incluye en el análisis final.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descr="Estratificación socioeconómica" id="541" name="Google Shape;541;p12"/>
          <p:cNvPicPr preferRelativeResize="0"/>
          <p:nvPr/>
        </p:nvPicPr>
        <p:blipFill rotWithShape="1">
          <a:blip r:embed="rId3">
            <a:alphaModFix/>
          </a:blip>
          <a:srcRect b="0" l="0" r="0" t="0"/>
          <a:stretch/>
        </p:blipFill>
        <p:spPr>
          <a:xfrm>
            <a:off x="1485663" y="2265382"/>
            <a:ext cx="1939584" cy="1956826"/>
          </a:xfrm>
          <a:prstGeom prst="rect">
            <a:avLst/>
          </a:prstGeom>
          <a:noFill/>
          <a:ln>
            <a:noFill/>
          </a:ln>
        </p:spPr>
      </p:pic>
      <p:sp>
        <p:nvSpPr>
          <p:cNvPr id="542" name="Google Shape;542;p12"/>
          <p:cNvSpPr/>
          <p:nvPr/>
        </p:nvSpPr>
        <p:spPr>
          <a:xfrm>
            <a:off x="2489999" y="16156"/>
            <a:ext cx="7566361" cy="338550"/>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i="0" lang="es-CO" sz="1400" u="none" cap="none" strike="noStrike">
                <a:solidFill>
                  <a:srgbClr val="333333"/>
                </a:solidFill>
                <a:latin typeface="Libre Franklin"/>
                <a:ea typeface="Libre Franklin"/>
                <a:cs typeface="Libre Franklin"/>
                <a:sym typeface="Libre Franklin"/>
              </a:rPr>
              <a:t> </a:t>
            </a:r>
            <a:r>
              <a:rPr lang="es-CO" sz="1400">
                <a:solidFill>
                  <a:srgbClr val="333333"/>
                </a:solidFill>
                <a:latin typeface="Libre Franklin"/>
                <a:ea typeface="Libre Franklin"/>
                <a:cs typeface="Libre Franklin"/>
                <a:sym typeface="Libre Franklin"/>
              </a:rPr>
              <a:t> Por favor dígame </a:t>
            </a:r>
            <a:r>
              <a:rPr b="1" lang="es-CO" sz="1400">
                <a:solidFill>
                  <a:srgbClr val="333333"/>
                </a:solidFill>
                <a:latin typeface="Libre Franklin"/>
                <a:ea typeface="Libre Franklin"/>
                <a:cs typeface="Libre Franklin"/>
                <a:sym typeface="Libre Franklin"/>
              </a:rPr>
              <a:t>¿con cuál estrato le llega el servicio de energía  eléctrica donde usted reside? </a:t>
            </a:r>
            <a:endParaRPr b="0" i="0" sz="2000" u="none" cap="none" strike="noStrike">
              <a:solidFill>
                <a:srgbClr val="000000"/>
              </a:solidFill>
              <a:latin typeface="Calibri"/>
              <a:ea typeface="Calibri"/>
              <a:cs typeface="Calibri"/>
              <a:sym typeface="Calibri"/>
            </a:endParaRPr>
          </a:p>
        </p:txBody>
      </p:sp>
      <p:sp>
        <p:nvSpPr>
          <p:cNvPr id="543" name="Google Shape;543;p12"/>
          <p:cNvSpPr txBox="1"/>
          <p:nvPr/>
        </p:nvSpPr>
        <p:spPr>
          <a:xfrm>
            <a:off x="2107093" y="4411975"/>
            <a:ext cx="797014"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a:t>
            </a:r>
            <a:endParaRPr/>
          </a:p>
        </p:txBody>
      </p:sp>
      <p:grpSp>
        <p:nvGrpSpPr>
          <p:cNvPr id="544" name="Google Shape;544;p12"/>
          <p:cNvGrpSpPr/>
          <p:nvPr/>
        </p:nvGrpSpPr>
        <p:grpSpPr>
          <a:xfrm>
            <a:off x="4637906" y="1533177"/>
            <a:ext cx="4962883" cy="4551883"/>
            <a:chOff x="443808" y="2433930"/>
            <a:chExt cx="4208304" cy="3784058"/>
          </a:xfrm>
        </p:grpSpPr>
        <p:sp>
          <p:nvSpPr>
            <p:cNvPr id="545" name="Google Shape;545;p12"/>
            <p:cNvSpPr/>
            <p:nvPr/>
          </p:nvSpPr>
          <p:spPr>
            <a:xfrm>
              <a:off x="931983" y="2742659"/>
              <a:ext cx="2279718" cy="2279718"/>
            </a:xfrm>
            <a:prstGeom prst="ellipse">
              <a:avLst/>
            </a:prstGeom>
            <a:noFill/>
            <a:ln cap="flat" cmpd="sng" w="25400">
              <a:solidFill>
                <a:srgbClr val="40404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6" name="Google Shape;546;p12"/>
            <p:cNvGrpSpPr/>
            <p:nvPr/>
          </p:nvGrpSpPr>
          <p:grpSpPr>
            <a:xfrm>
              <a:off x="870878" y="2703121"/>
              <a:ext cx="3781234" cy="3514867"/>
              <a:chOff x="1407495" y="865"/>
              <a:chExt cx="3781234" cy="3514867"/>
            </a:xfrm>
          </p:grpSpPr>
          <p:sp>
            <p:nvSpPr>
              <p:cNvPr id="547" name="Google Shape;547;p12"/>
              <p:cNvSpPr/>
              <p:nvPr/>
            </p:nvSpPr>
            <p:spPr>
              <a:xfrm rot="5400000">
                <a:off x="3006747" y="69137"/>
                <a:ext cx="1050343" cy="913798"/>
              </a:xfrm>
              <a:prstGeom prst="hexagon">
                <a:avLst>
                  <a:gd fmla="val 25000" name="adj"/>
                  <a:gd fmla="val 115470" name="vf"/>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2"/>
              <p:cNvSpPr txBox="1"/>
              <p:nvPr/>
            </p:nvSpPr>
            <p:spPr>
              <a:xfrm>
                <a:off x="3217419" y="164543"/>
                <a:ext cx="628998" cy="722987"/>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chemeClr val="dk1"/>
                  </a:buClr>
                  <a:buSzPts val="3300"/>
                  <a:buFont typeface="Calibri"/>
                  <a:buNone/>
                </a:pPr>
                <a:r>
                  <a:t/>
                </a:r>
                <a:endParaRPr sz="3300">
                  <a:solidFill>
                    <a:schemeClr val="lt1"/>
                  </a:solidFill>
                  <a:latin typeface="Calibri"/>
                  <a:ea typeface="Calibri"/>
                  <a:cs typeface="Calibri"/>
                  <a:sym typeface="Calibri"/>
                </a:endParaRPr>
              </a:p>
            </p:txBody>
          </p:sp>
          <p:sp>
            <p:nvSpPr>
              <p:cNvPr id="549" name="Google Shape;549;p12"/>
              <p:cNvSpPr/>
              <p:nvPr/>
            </p:nvSpPr>
            <p:spPr>
              <a:xfrm>
                <a:off x="4016547" y="210933"/>
                <a:ext cx="1172182" cy="6302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2"/>
              <p:cNvSpPr/>
              <p:nvPr/>
            </p:nvSpPr>
            <p:spPr>
              <a:xfrm rot="5400000">
                <a:off x="2019845" y="69137"/>
                <a:ext cx="1050343" cy="913798"/>
              </a:xfrm>
              <a:prstGeom prst="hexagon">
                <a:avLst>
                  <a:gd fmla="val 25000" name="adj"/>
                  <a:gd fmla="val 115470" name="vf"/>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2"/>
              <p:cNvSpPr txBox="1"/>
              <p:nvPr/>
            </p:nvSpPr>
            <p:spPr>
              <a:xfrm>
                <a:off x="2230517" y="164543"/>
                <a:ext cx="628998" cy="7229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sp>
            <p:nvSpPr>
              <p:cNvPr id="552" name="Google Shape;552;p12"/>
              <p:cNvSpPr/>
              <p:nvPr/>
            </p:nvSpPr>
            <p:spPr>
              <a:xfrm rot="5400000">
                <a:off x="2511406" y="960668"/>
                <a:ext cx="1050343" cy="913798"/>
              </a:xfrm>
              <a:prstGeom prst="hexagon">
                <a:avLst>
                  <a:gd fmla="val 25000" name="adj"/>
                  <a:gd fmla="val 115470" name="vf"/>
                </a:avLst>
              </a:prstGeom>
              <a:noFill/>
              <a:ln cap="flat" cmpd="sng" w="2540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2"/>
              <p:cNvSpPr txBox="1"/>
              <p:nvPr/>
            </p:nvSpPr>
            <p:spPr>
              <a:xfrm>
                <a:off x="2722078" y="1056074"/>
                <a:ext cx="628998" cy="722987"/>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404040"/>
                  </a:buClr>
                  <a:buSzPts val="1200"/>
                  <a:buFont typeface="Calibri"/>
                  <a:buNone/>
                </a:pPr>
                <a:r>
                  <a:rPr b="1" lang="es-CO" sz="1200">
                    <a:solidFill>
                      <a:srgbClr val="404040"/>
                    </a:solidFill>
                    <a:latin typeface="Calibri"/>
                    <a:ea typeface="Calibri"/>
                    <a:cs typeface="Calibri"/>
                    <a:sym typeface="Calibri"/>
                  </a:rPr>
                  <a:t>TOTAL</a:t>
                </a:r>
                <a:endParaRPr/>
              </a:p>
            </p:txBody>
          </p:sp>
          <p:sp>
            <p:nvSpPr>
              <p:cNvPr id="554" name="Google Shape;554;p12"/>
              <p:cNvSpPr/>
              <p:nvPr/>
            </p:nvSpPr>
            <p:spPr>
              <a:xfrm>
                <a:off x="1407495" y="1102464"/>
                <a:ext cx="1134370" cy="6302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2"/>
              <p:cNvSpPr/>
              <p:nvPr/>
            </p:nvSpPr>
            <p:spPr>
              <a:xfrm rot="5400000">
                <a:off x="3498308" y="960668"/>
                <a:ext cx="1050343" cy="913798"/>
              </a:xfrm>
              <a:prstGeom prst="hexagon">
                <a:avLst>
                  <a:gd fmla="val 25000" name="adj"/>
                  <a:gd fmla="val 115470" name="vf"/>
                </a:avLst>
              </a:prstGeom>
              <a:solidFill>
                <a:srgbClr val="DA0F2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2"/>
              <p:cNvSpPr txBox="1"/>
              <p:nvPr/>
            </p:nvSpPr>
            <p:spPr>
              <a:xfrm>
                <a:off x="3708980" y="1056074"/>
                <a:ext cx="628998" cy="7229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3600"/>
                  <a:buFont typeface="Calibri"/>
                  <a:buNone/>
                </a:pPr>
                <a:r>
                  <a:rPr lang="es-CO" sz="3600">
                    <a:solidFill>
                      <a:schemeClr val="lt1"/>
                    </a:solidFill>
                    <a:latin typeface="Calibri"/>
                    <a:ea typeface="Calibri"/>
                    <a:cs typeface="Calibri"/>
                    <a:sym typeface="Calibri"/>
                  </a:rPr>
                  <a:t> </a:t>
                </a:r>
                <a:endParaRPr/>
              </a:p>
            </p:txBody>
          </p:sp>
          <p:sp>
            <p:nvSpPr>
              <p:cNvPr id="557" name="Google Shape;557;p12"/>
              <p:cNvSpPr/>
              <p:nvPr/>
            </p:nvSpPr>
            <p:spPr>
              <a:xfrm rot="5400000">
                <a:off x="3006747" y="1852199"/>
                <a:ext cx="1050343" cy="913798"/>
              </a:xfrm>
              <a:prstGeom prst="hexagon">
                <a:avLst>
                  <a:gd fmla="val 25000" name="adj"/>
                  <a:gd fmla="val 115470" name="vf"/>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2"/>
              <p:cNvSpPr txBox="1"/>
              <p:nvPr/>
            </p:nvSpPr>
            <p:spPr>
              <a:xfrm>
                <a:off x="3217419" y="1947605"/>
                <a:ext cx="628998" cy="722987"/>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chemeClr val="dk1"/>
                  </a:buClr>
                  <a:buSzPts val="3300"/>
                  <a:buFont typeface="Calibri"/>
                  <a:buNone/>
                </a:pPr>
                <a:r>
                  <a:t/>
                </a:r>
                <a:endParaRPr sz="3300">
                  <a:solidFill>
                    <a:schemeClr val="lt1"/>
                  </a:solidFill>
                  <a:latin typeface="Calibri"/>
                  <a:ea typeface="Calibri"/>
                  <a:cs typeface="Calibri"/>
                  <a:sym typeface="Calibri"/>
                </a:endParaRPr>
              </a:p>
            </p:txBody>
          </p:sp>
          <p:sp>
            <p:nvSpPr>
              <p:cNvPr id="559" name="Google Shape;559;p12"/>
              <p:cNvSpPr/>
              <p:nvPr/>
            </p:nvSpPr>
            <p:spPr>
              <a:xfrm>
                <a:off x="4016547" y="1993996"/>
                <a:ext cx="1172182" cy="6302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2"/>
              <p:cNvSpPr/>
              <p:nvPr/>
            </p:nvSpPr>
            <p:spPr>
              <a:xfrm rot="5400000">
                <a:off x="2019845" y="1852199"/>
                <a:ext cx="1050343" cy="913798"/>
              </a:xfrm>
              <a:prstGeom prst="hexagon">
                <a:avLst>
                  <a:gd fmla="val 25000" name="adj"/>
                  <a:gd fmla="val 115470" name="vf"/>
                </a:avLst>
              </a:prstGeom>
              <a:solidFill>
                <a:srgbClr val="F6E68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2"/>
              <p:cNvSpPr txBox="1"/>
              <p:nvPr/>
            </p:nvSpPr>
            <p:spPr>
              <a:xfrm>
                <a:off x="2230517" y="1947605"/>
                <a:ext cx="628998" cy="7229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3600"/>
                  <a:buFont typeface="Calibri"/>
                  <a:buNone/>
                </a:pPr>
                <a:r>
                  <a:rPr lang="es-CO" sz="3600">
                    <a:solidFill>
                      <a:schemeClr val="lt1"/>
                    </a:solidFill>
                    <a:latin typeface="Calibri"/>
                    <a:ea typeface="Calibri"/>
                    <a:cs typeface="Calibri"/>
                    <a:sym typeface="Calibri"/>
                  </a:rPr>
                  <a:t> </a:t>
                </a:r>
                <a:endParaRPr/>
              </a:p>
            </p:txBody>
          </p:sp>
          <p:sp>
            <p:nvSpPr>
              <p:cNvPr id="562" name="Google Shape;562;p12"/>
              <p:cNvSpPr/>
              <p:nvPr/>
            </p:nvSpPr>
            <p:spPr>
              <a:xfrm rot="5400000">
                <a:off x="1471923" y="929736"/>
                <a:ext cx="1050343" cy="913798"/>
              </a:xfrm>
              <a:prstGeom prst="hexagon">
                <a:avLst>
                  <a:gd fmla="val 25000" name="adj"/>
                  <a:gd fmla="val 115470" name="vf"/>
                </a:avLst>
              </a:prstGeom>
              <a:solidFill>
                <a:srgbClr val="DAE5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2"/>
              <p:cNvSpPr txBox="1"/>
              <p:nvPr/>
            </p:nvSpPr>
            <p:spPr>
              <a:xfrm>
                <a:off x="1682595" y="1025142"/>
                <a:ext cx="628998" cy="722987"/>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chemeClr val="dk1"/>
                  </a:buClr>
                  <a:buSzPts val="3300"/>
                  <a:buFont typeface="Calibri"/>
                  <a:buNone/>
                </a:pPr>
                <a:r>
                  <a:t/>
                </a:r>
                <a:endParaRPr sz="3300">
                  <a:solidFill>
                    <a:schemeClr val="lt1"/>
                  </a:solidFill>
                  <a:latin typeface="Calibri"/>
                  <a:ea typeface="Calibri"/>
                  <a:cs typeface="Calibri"/>
                  <a:sym typeface="Calibri"/>
                </a:endParaRPr>
              </a:p>
            </p:txBody>
          </p:sp>
          <p:sp>
            <p:nvSpPr>
              <p:cNvPr id="564" name="Google Shape;564;p12"/>
              <p:cNvSpPr/>
              <p:nvPr/>
            </p:nvSpPr>
            <p:spPr>
              <a:xfrm>
                <a:off x="1407495" y="2885527"/>
                <a:ext cx="1134370" cy="6302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2"/>
              <p:cNvSpPr/>
              <p:nvPr/>
            </p:nvSpPr>
            <p:spPr>
              <a:xfrm rot="5400000">
                <a:off x="3035807" y="1854605"/>
                <a:ext cx="1050343" cy="913798"/>
              </a:xfrm>
              <a:prstGeom prst="hexagon">
                <a:avLst>
                  <a:gd fmla="val 25000" name="adj"/>
                  <a:gd fmla="val 115470" name="vf"/>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2"/>
              <p:cNvSpPr txBox="1"/>
              <p:nvPr/>
            </p:nvSpPr>
            <p:spPr>
              <a:xfrm>
                <a:off x="3246479" y="1950011"/>
                <a:ext cx="628998" cy="7229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grpSp>
        <p:sp>
          <p:nvSpPr>
            <p:cNvPr id="567" name="Google Shape;567;p12"/>
            <p:cNvSpPr/>
            <p:nvPr/>
          </p:nvSpPr>
          <p:spPr>
            <a:xfrm>
              <a:off x="2137204" y="2974010"/>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lt1"/>
                  </a:solidFill>
                  <a:latin typeface="Calibri"/>
                  <a:ea typeface="Calibri"/>
                  <a:cs typeface="Calibri"/>
                  <a:sym typeface="Calibri"/>
                </a:rPr>
                <a:t>NSE 1</a:t>
              </a:r>
              <a:endParaRPr b="1" sz="1600">
                <a:solidFill>
                  <a:schemeClr val="lt1"/>
                </a:solidFill>
                <a:latin typeface="Calibri"/>
                <a:ea typeface="Calibri"/>
                <a:cs typeface="Calibri"/>
                <a:sym typeface="Calibri"/>
              </a:endParaRPr>
            </a:p>
          </p:txBody>
        </p:sp>
        <p:sp>
          <p:nvSpPr>
            <p:cNvPr id="568" name="Google Shape;568;p12"/>
            <p:cNvSpPr/>
            <p:nvPr/>
          </p:nvSpPr>
          <p:spPr>
            <a:xfrm>
              <a:off x="2601898" y="2433930"/>
              <a:ext cx="398540" cy="3070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Calibri"/>
                  <a:ea typeface="Calibri"/>
                  <a:cs typeface="Calibri"/>
                  <a:sym typeface="Calibri"/>
                </a:rPr>
                <a:t>8%</a:t>
              </a:r>
              <a:endParaRPr b="1" sz="1800">
                <a:solidFill>
                  <a:schemeClr val="dk1"/>
                </a:solidFill>
                <a:latin typeface="Calibri"/>
                <a:ea typeface="Calibri"/>
                <a:cs typeface="Calibri"/>
                <a:sym typeface="Calibri"/>
              </a:endParaRPr>
            </a:p>
          </p:txBody>
        </p:sp>
        <p:sp>
          <p:nvSpPr>
            <p:cNvPr id="569" name="Google Shape;569;p12"/>
            <p:cNvSpPr/>
            <p:nvPr/>
          </p:nvSpPr>
          <p:spPr>
            <a:xfrm>
              <a:off x="2544621" y="3692203"/>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lt1"/>
                  </a:solidFill>
                  <a:latin typeface="Calibri"/>
                  <a:ea typeface="Calibri"/>
                  <a:cs typeface="Calibri"/>
                  <a:sym typeface="Calibri"/>
                </a:rPr>
                <a:t>NSE 2</a:t>
              </a:r>
              <a:endParaRPr b="1" sz="1600">
                <a:solidFill>
                  <a:schemeClr val="lt1"/>
                </a:solidFill>
                <a:latin typeface="Calibri"/>
                <a:ea typeface="Calibri"/>
                <a:cs typeface="Calibri"/>
                <a:sym typeface="Calibri"/>
              </a:endParaRPr>
            </a:p>
          </p:txBody>
        </p:sp>
        <p:sp>
          <p:nvSpPr>
            <p:cNvPr id="570" name="Google Shape;570;p12"/>
            <p:cNvSpPr/>
            <p:nvPr/>
          </p:nvSpPr>
          <p:spPr>
            <a:xfrm>
              <a:off x="3200721" y="3682463"/>
              <a:ext cx="770776" cy="3326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39%</a:t>
              </a:r>
              <a:endParaRPr b="1" sz="2000">
                <a:solidFill>
                  <a:schemeClr val="dk1"/>
                </a:solidFill>
                <a:latin typeface="Calibri"/>
                <a:ea typeface="Calibri"/>
                <a:cs typeface="Calibri"/>
                <a:sym typeface="Calibri"/>
              </a:endParaRPr>
            </a:p>
          </p:txBody>
        </p:sp>
        <p:sp>
          <p:nvSpPr>
            <p:cNvPr id="571" name="Google Shape;571;p12"/>
            <p:cNvSpPr/>
            <p:nvPr/>
          </p:nvSpPr>
          <p:spPr>
            <a:xfrm>
              <a:off x="2228319" y="4465929"/>
              <a:ext cx="66717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Calibri"/>
                  <a:ea typeface="Calibri"/>
                  <a:cs typeface="Calibri"/>
                  <a:sym typeface="Calibri"/>
                </a:rPr>
                <a:t>NSE 3</a:t>
              </a:r>
              <a:endParaRPr/>
            </a:p>
          </p:txBody>
        </p:sp>
        <p:sp>
          <p:nvSpPr>
            <p:cNvPr id="572" name="Google Shape;572;p12"/>
            <p:cNvSpPr/>
            <p:nvPr/>
          </p:nvSpPr>
          <p:spPr>
            <a:xfrm>
              <a:off x="2700944" y="4964189"/>
              <a:ext cx="535826" cy="3326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31%</a:t>
              </a:r>
              <a:endParaRPr b="1" sz="2000">
                <a:solidFill>
                  <a:schemeClr val="dk1"/>
                </a:solidFill>
                <a:latin typeface="Calibri"/>
                <a:ea typeface="Calibri"/>
                <a:cs typeface="Calibri"/>
                <a:sym typeface="Calibri"/>
              </a:endParaRPr>
            </a:p>
          </p:txBody>
        </p:sp>
        <p:sp>
          <p:nvSpPr>
            <p:cNvPr id="573" name="Google Shape;573;p12"/>
            <p:cNvSpPr/>
            <p:nvPr/>
          </p:nvSpPr>
          <p:spPr>
            <a:xfrm>
              <a:off x="1329186" y="4465929"/>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Calibri"/>
                  <a:ea typeface="Calibri"/>
                  <a:cs typeface="Calibri"/>
                  <a:sym typeface="Calibri"/>
                </a:rPr>
                <a:t>NSE 4</a:t>
              </a:r>
              <a:endParaRPr b="1" sz="1600">
                <a:solidFill>
                  <a:srgbClr val="000000"/>
                </a:solidFill>
                <a:latin typeface="Calibri"/>
                <a:ea typeface="Calibri"/>
                <a:cs typeface="Calibri"/>
                <a:sym typeface="Calibri"/>
              </a:endParaRPr>
            </a:p>
          </p:txBody>
        </p:sp>
        <p:sp>
          <p:nvSpPr>
            <p:cNvPr id="574" name="Google Shape;574;p12"/>
            <p:cNvSpPr/>
            <p:nvPr/>
          </p:nvSpPr>
          <p:spPr>
            <a:xfrm>
              <a:off x="841636" y="4964189"/>
              <a:ext cx="535826" cy="3326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20%</a:t>
              </a:r>
              <a:endParaRPr b="1" sz="2000">
                <a:solidFill>
                  <a:schemeClr val="dk1"/>
                </a:solidFill>
                <a:latin typeface="Calibri"/>
                <a:ea typeface="Calibri"/>
                <a:cs typeface="Calibri"/>
                <a:sym typeface="Calibri"/>
              </a:endParaRPr>
            </a:p>
          </p:txBody>
        </p:sp>
        <p:sp>
          <p:nvSpPr>
            <p:cNvPr id="575" name="Google Shape;575;p12"/>
            <p:cNvSpPr/>
            <p:nvPr/>
          </p:nvSpPr>
          <p:spPr>
            <a:xfrm>
              <a:off x="855735" y="3692203"/>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Calibri"/>
                  <a:ea typeface="Calibri"/>
                  <a:cs typeface="Calibri"/>
                  <a:sym typeface="Calibri"/>
                </a:rPr>
                <a:t>NSE 5</a:t>
              </a:r>
              <a:endParaRPr b="1" sz="1600">
                <a:solidFill>
                  <a:srgbClr val="000000"/>
                </a:solidFill>
                <a:latin typeface="Calibri"/>
                <a:ea typeface="Calibri"/>
                <a:cs typeface="Calibri"/>
                <a:sym typeface="Calibri"/>
              </a:endParaRPr>
            </a:p>
          </p:txBody>
        </p:sp>
        <p:sp>
          <p:nvSpPr>
            <p:cNvPr id="576" name="Google Shape;576;p12"/>
            <p:cNvSpPr/>
            <p:nvPr/>
          </p:nvSpPr>
          <p:spPr>
            <a:xfrm>
              <a:off x="443808" y="2924413"/>
              <a:ext cx="425726" cy="3326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2%</a:t>
              </a:r>
              <a:endParaRPr b="1" sz="2000">
                <a:solidFill>
                  <a:schemeClr val="dk1"/>
                </a:solidFill>
                <a:latin typeface="Calibri"/>
                <a:ea typeface="Calibri"/>
                <a:cs typeface="Calibri"/>
                <a:sym typeface="Calibri"/>
              </a:endParaRPr>
            </a:p>
          </p:txBody>
        </p:sp>
        <p:sp>
          <p:nvSpPr>
            <p:cNvPr id="577" name="Google Shape;577;p12"/>
            <p:cNvSpPr/>
            <p:nvPr/>
          </p:nvSpPr>
          <p:spPr>
            <a:xfrm>
              <a:off x="1301890" y="2983456"/>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lt1"/>
                  </a:solidFill>
                  <a:latin typeface="Calibri"/>
                  <a:ea typeface="Calibri"/>
                  <a:cs typeface="Calibri"/>
                  <a:sym typeface="Calibri"/>
                </a:rPr>
                <a:t>NSE 6</a:t>
              </a:r>
              <a:endParaRPr b="1" sz="1600">
                <a:solidFill>
                  <a:schemeClr val="lt1"/>
                </a:solidFill>
                <a:latin typeface="Calibri"/>
                <a:ea typeface="Calibri"/>
                <a:cs typeface="Calibri"/>
                <a:sym typeface="Calibri"/>
              </a:endParaRPr>
            </a:p>
          </p:txBody>
        </p:sp>
      </p:grpSp>
      <p:cxnSp>
        <p:nvCxnSpPr>
          <p:cNvPr id="578" name="Google Shape;578;p12"/>
          <p:cNvCxnSpPr/>
          <p:nvPr/>
        </p:nvCxnSpPr>
        <p:spPr>
          <a:xfrm flipH="1" rot="10800000">
            <a:off x="3125838" y="3219177"/>
            <a:ext cx="1273381" cy="10970"/>
          </a:xfrm>
          <a:prstGeom prst="straightConnector1">
            <a:avLst/>
          </a:prstGeom>
          <a:noFill/>
          <a:ln cap="flat" cmpd="sng" w="25400">
            <a:solidFill>
              <a:srgbClr val="D8D8D8"/>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579" name="Google Shape;579;p12"/>
          <p:cNvCxnSpPr/>
          <p:nvPr/>
        </p:nvCxnSpPr>
        <p:spPr>
          <a:xfrm flipH="1">
            <a:off x="5090210" y="2096091"/>
            <a:ext cx="424995" cy="169291"/>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580" name="Google Shape;580;p12"/>
          <p:cNvCxnSpPr/>
          <p:nvPr/>
        </p:nvCxnSpPr>
        <p:spPr>
          <a:xfrm rot="10800000">
            <a:off x="5009547" y="2441113"/>
            <a:ext cx="236968" cy="366662"/>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sp>
        <p:nvSpPr>
          <p:cNvPr descr="LA EDUCACIÓN EN QUERÉTARO -" id="1678" name="Google Shape;1678;p12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120"/>
          <p:cNvSpPr txBox="1"/>
          <p:nvPr/>
        </p:nvSpPr>
        <p:spPr>
          <a:xfrm>
            <a:off x="2472128" y="274004"/>
            <a:ext cx="724774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800">
                <a:solidFill>
                  <a:schemeClr val="dk1"/>
                </a:solidFill>
                <a:latin typeface="Calibri"/>
                <a:ea typeface="Calibri"/>
                <a:cs typeface="Calibri"/>
                <a:sym typeface="Calibri"/>
              </a:rPr>
              <a:t>Resultados análisis multivariado</a:t>
            </a:r>
            <a:endParaRPr/>
          </a:p>
        </p:txBody>
      </p:sp>
      <p:sp>
        <p:nvSpPr>
          <p:cNvPr id="1680" name="Google Shape;1680;p120"/>
          <p:cNvSpPr/>
          <p:nvPr/>
        </p:nvSpPr>
        <p:spPr>
          <a:xfrm>
            <a:off x="689549" y="1274164"/>
            <a:ext cx="10777926" cy="5309832"/>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2400">
                <a:solidFill>
                  <a:schemeClr val="dk1"/>
                </a:solidFill>
                <a:latin typeface="Calibri"/>
                <a:ea typeface="Calibri"/>
                <a:cs typeface="Calibri"/>
                <a:sym typeface="Calibri"/>
              </a:rPr>
              <a:t>Grupo 1: Agresivos </a:t>
            </a:r>
            <a:r>
              <a:rPr b="1" i="1" lang="es-CO" sz="2400">
                <a:solidFill>
                  <a:schemeClr val="dk1"/>
                </a:solidFill>
                <a:latin typeface="Calibri"/>
                <a:ea typeface="Calibri"/>
                <a:cs typeface="Calibri"/>
                <a:sym typeface="Calibri"/>
              </a:rPr>
              <a:t>(representan a un 47% de los(as) encuestados(as))</a:t>
            </a:r>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Son personas que se irritan conduciendo en Bogotá y presentan reacciones como irritación, ira y resignación ante acciones relacionadas con incumplimientos de normas de tránsito.</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Igualmente pasa con imprevistos en la vía como trancones, falta de señalización, semáforos dañados, huecos, hora pico.</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Son indiferentes ante el comportamiento de Camiones y Transmilenio, pero los irrita el comportamiento de los taxistas.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Admiten que algunas veces les parece difícil controlarse cuando se enojan.</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Se encuentran muy satisfechos con su vida.</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El nivel educativo predominante es secundaria completa, y en menor proporción universitarios.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Predominan personas solteras, seguidas en menor proporción por casadas.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Edades entre 26 y 55 años.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Conducen principalmente vehículo particular, seguido de quienes conducen bicicleta.</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Quienes conducen vehículos público presentan menores  patrones de estrés.</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4" name="Shape 1684"/>
        <p:cNvGrpSpPr/>
        <p:nvPr/>
      </p:nvGrpSpPr>
      <p:grpSpPr>
        <a:xfrm>
          <a:off x="0" y="0"/>
          <a:ext cx="0" cy="0"/>
          <a:chOff x="0" y="0"/>
          <a:chExt cx="0" cy="0"/>
        </a:xfrm>
      </p:grpSpPr>
      <p:sp>
        <p:nvSpPr>
          <p:cNvPr descr="LA EDUCACIÓN EN QUERÉTARO -" id="1685" name="Google Shape;1685;p12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6" name="Google Shape;1686;p121"/>
          <p:cNvSpPr txBox="1"/>
          <p:nvPr/>
        </p:nvSpPr>
        <p:spPr>
          <a:xfrm>
            <a:off x="2472128" y="274004"/>
            <a:ext cx="724774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800">
                <a:solidFill>
                  <a:schemeClr val="dk1"/>
                </a:solidFill>
                <a:latin typeface="Calibri"/>
                <a:ea typeface="Calibri"/>
                <a:cs typeface="Calibri"/>
                <a:sym typeface="Calibri"/>
              </a:rPr>
              <a:t>Resultados análisis multivariado</a:t>
            </a:r>
            <a:endParaRPr/>
          </a:p>
        </p:txBody>
      </p:sp>
      <p:sp>
        <p:nvSpPr>
          <p:cNvPr id="1687" name="Google Shape;1687;p121"/>
          <p:cNvSpPr/>
          <p:nvPr/>
        </p:nvSpPr>
        <p:spPr>
          <a:xfrm>
            <a:off x="689549" y="1274164"/>
            <a:ext cx="10777926" cy="5309832"/>
          </a:xfrm>
          <a:prstGeom prst="roundRect">
            <a:avLst>
              <a:gd fmla="val 16667" name="adj"/>
            </a:avLst>
          </a:prstGeom>
          <a:gradFill>
            <a:gsLst>
              <a:gs pos="0">
                <a:srgbClr val="E36C09"/>
              </a:gs>
              <a:gs pos="100000">
                <a:srgbClr val="FBD4B4"/>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2400">
                <a:solidFill>
                  <a:schemeClr val="dk1"/>
                </a:solidFill>
                <a:latin typeface="Calibri"/>
                <a:ea typeface="Calibri"/>
                <a:cs typeface="Calibri"/>
                <a:sym typeface="Calibri"/>
              </a:rPr>
              <a:t>Grupo 2: Calmados </a:t>
            </a:r>
            <a:r>
              <a:rPr b="1" i="1" lang="es-CO" sz="2400">
                <a:solidFill>
                  <a:schemeClr val="dk1"/>
                </a:solidFill>
                <a:latin typeface="Calibri"/>
                <a:ea typeface="Calibri"/>
                <a:cs typeface="Calibri"/>
                <a:sym typeface="Calibri"/>
              </a:rPr>
              <a:t>(representan a un 40% de los(as) encuestados(as))</a:t>
            </a:r>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Consideran arriesgado conducir a partir de 60km/h</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No les han colocado comparendos o máximo un comparendo.</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No han estado en accidentes de tránsito</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Son personas que se mantienen calmados ante situaciones improvistas en la vía</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Solo manifiestan molestia ante el comportamiento en la vía de los(as) motociclistas y los(as) ciclistas.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La familia los reconoce como personas que no se enojan con facilidad.</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El nivel educativo predominante es secundaria completa, y en menor proporción universitarios.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Predominan personas solteras.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Edades entre 26 y 40 años.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Conducen vehículo particular, seguido de quienes conducen motocicleta y taxistas.</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descr="LA EDUCACIÓN EN QUERÉTARO -" id="1692" name="Google Shape;1692;p12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122"/>
          <p:cNvSpPr txBox="1"/>
          <p:nvPr/>
        </p:nvSpPr>
        <p:spPr>
          <a:xfrm>
            <a:off x="2472128" y="274004"/>
            <a:ext cx="724774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800">
                <a:solidFill>
                  <a:schemeClr val="dk1"/>
                </a:solidFill>
                <a:latin typeface="Calibri"/>
                <a:ea typeface="Calibri"/>
                <a:cs typeface="Calibri"/>
                <a:sym typeface="Calibri"/>
              </a:rPr>
              <a:t>Resultados análisis multivariado</a:t>
            </a:r>
            <a:endParaRPr/>
          </a:p>
        </p:txBody>
      </p:sp>
      <p:sp>
        <p:nvSpPr>
          <p:cNvPr id="1694" name="Google Shape;1694;p122"/>
          <p:cNvSpPr/>
          <p:nvPr/>
        </p:nvSpPr>
        <p:spPr>
          <a:xfrm>
            <a:off x="689549" y="1274164"/>
            <a:ext cx="10777926" cy="5309832"/>
          </a:xfrm>
          <a:prstGeom prst="roundRect">
            <a:avLst>
              <a:gd fmla="val 16667" name="adj"/>
            </a:avLst>
          </a:prstGeom>
          <a:gradFill>
            <a:gsLst>
              <a:gs pos="0">
                <a:srgbClr val="76923C"/>
              </a:gs>
              <a:gs pos="100000">
                <a:srgbClr val="D6E3BC"/>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2400">
                <a:solidFill>
                  <a:schemeClr val="dk1"/>
                </a:solidFill>
                <a:latin typeface="Calibri"/>
                <a:ea typeface="Calibri"/>
                <a:cs typeface="Calibri"/>
                <a:sym typeface="Calibri"/>
              </a:rPr>
              <a:t>Grupo 3: Senior </a:t>
            </a:r>
            <a:r>
              <a:rPr b="1" i="1" lang="es-CO" sz="2400">
                <a:solidFill>
                  <a:schemeClr val="dk1"/>
                </a:solidFill>
                <a:latin typeface="Calibri"/>
                <a:ea typeface="Calibri"/>
                <a:cs typeface="Calibri"/>
                <a:sym typeface="Calibri"/>
              </a:rPr>
              <a:t>(representan a un 7% de los(as) encuestados(as))</a:t>
            </a:r>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Consideran difícil entrar y salir de una rotonda, Cambiar al carril rápido en una vía arterial. Y Conducir en un trancón sobre un puente.</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Consideran que tanto hombres como mujeres son mejores conductores.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Reconocen que las mujeres son más cuidadosas en la vía.</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No han estado en accidentes de tránsito ni tienen infracciones.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Son personas de 56 años o más</a:t>
            </a:r>
            <a:endParaRPr/>
          </a:p>
          <a:p>
            <a:pPr indent="-342900" lvl="0" marL="342900" marR="0" rtl="0" algn="just">
              <a:spcBef>
                <a:spcPts val="0"/>
              </a:spcBef>
              <a:spcAft>
                <a:spcPts val="0"/>
              </a:spcAft>
              <a:buClr>
                <a:schemeClr val="dk1"/>
              </a:buClr>
              <a:buSzPts val="2000"/>
              <a:buFont typeface="Arial"/>
              <a:buChar char="•"/>
            </a:pPr>
            <a:r>
              <a:rPr lang="es-CO" sz="2000">
                <a:solidFill>
                  <a:schemeClr val="dk1"/>
                </a:solidFill>
                <a:latin typeface="Calibri"/>
                <a:ea typeface="Calibri"/>
                <a:cs typeface="Calibri"/>
                <a:sym typeface="Calibri"/>
              </a:rPr>
              <a:t>Estado civil casado</a:t>
            </a:r>
            <a:endParaRPr/>
          </a:p>
          <a:p>
            <a:pPr indent="-215900" lvl="0" marL="342900" marR="0" rtl="0" algn="just">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descr="C:\Users\fangulo\Documents\!!FelipeAngulo!!\Gobernación de Boyaca\2019\Junio\Gráficas\Recurso 83.png" id="586" name="Google Shape;586;p13"/>
          <p:cNvPicPr preferRelativeResize="0"/>
          <p:nvPr/>
        </p:nvPicPr>
        <p:blipFill rotWithShape="1">
          <a:blip r:embed="rId3">
            <a:alphaModFix/>
          </a:blip>
          <a:srcRect b="0" l="0" r="0" t="0"/>
          <a:stretch/>
        </p:blipFill>
        <p:spPr>
          <a:xfrm>
            <a:off x="465815" y="3313222"/>
            <a:ext cx="2630213" cy="1684784"/>
          </a:xfrm>
          <a:prstGeom prst="rect">
            <a:avLst/>
          </a:prstGeom>
          <a:noFill/>
          <a:ln>
            <a:noFill/>
          </a:ln>
        </p:spPr>
      </p:pic>
      <p:pic>
        <p:nvPicPr>
          <p:cNvPr descr="C:\Users\fangulo\Documents\!!FelipeAngulo!!\Gobernación de Boyaca\2019\Junio\Gráficas\Recurso 83.png" id="587" name="Google Shape;587;p13"/>
          <p:cNvPicPr preferRelativeResize="0"/>
          <p:nvPr/>
        </p:nvPicPr>
        <p:blipFill rotWithShape="1">
          <a:blip r:embed="rId3">
            <a:alphaModFix/>
          </a:blip>
          <a:srcRect b="0" l="0" r="0" t="0"/>
          <a:stretch/>
        </p:blipFill>
        <p:spPr>
          <a:xfrm>
            <a:off x="9116960" y="3313222"/>
            <a:ext cx="2630213" cy="1684784"/>
          </a:xfrm>
          <a:prstGeom prst="rect">
            <a:avLst/>
          </a:prstGeom>
          <a:noFill/>
          <a:ln>
            <a:noFill/>
          </a:ln>
        </p:spPr>
      </p:pic>
      <p:sp>
        <p:nvSpPr>
          <p:cNvPr id="588" name="Google Shape;588;p13"/>
          <p:cNvSpPr/>
          <p:nvPr/>
        </p:nvSpPr>
        <p:spPr>
          <a:xfrm>
            <a:off x="3705482" y="483080"/>
            <a:ext cx="4375267" cy="338550"/>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333333"/>
              </a:buClr>
              <a:buSzPts val="1400"/>
              <a:buFont typeface="Libre Franklin"/>
              <a:buNone/>
            </a:pPr>
            <a:r>
              <a:rPr b="1" i="0" lang="es-CO" sz="1400" u="none" cap="none" strike="noStrike">
                <a:solidFill>
                  <a:srgbClr val="333333"/>
                </a:solidFill>
                <a:latin typeface="Libre Franklin"/>
                <a:ea typeface="Libre Franklin"/>
                <a:cs typeface="Libre Franklin"/>
                <a:sym typeface="Libre Franklin"/>
              </a:rPr>
              <a:t> ¿En qué grupo de edad se encuentra usted? </a:t>
            </a:r>
            <a:endParaRPr b="1" i="0" sz="2000" u="none" cap="none" strike="noStrike">
              <a:solidFill>
                <a:srgbClr val="000000"/>
              </a:solidFill>
              <a:latin typeface="Calibri"/>
              <a:ea typeface="Calibri"/>
              <a:cs typeface="Calibri"/>
              <a:sym typeface="Calibri"/>
            </a:endParaRPr>
          </a:p>
        </p:txBody>
      </p:sp>
      <p:sp>
        <p:nvSpPr>
          <p:cNvPr id="589" name="Google Shape;589;p13"/>
          <p:cNvSpPr txBox="1"/>
          <p:nvPr/>
        </p:nvSpPr>
        <p:spPr>
          <a:xfrm>
            <a:off x="5128518" y="586699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a:t>
            </a:r>
            <a:endParaRPr/>
          </a:p>
        </p:txBody>
      </p:sp>
      <p:graphicFrame>
        <p:nvGraphicFramePr>
          <p:cNvPr id="590" name="Google Shape;590;p13"/>
          <p:cNvGraphicFramePr/>
          <p:nvPr/>
        </p:nvGraphicFramePr>
        <p:xfrm>
          <a:off x="2932632" y="1733265"/>
          <a:ext cx="6347725" cy="3721076"/>
        </p:xfrm>
        <a:graphic>
          <a:graphicData uri="http://schemas.openxmlformats.org/drawingml/2006/chart">
            <c:chart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14"/>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Tahoma"/>
                <a:ea typeface="Tahoma"/>
                <a:cs typeface="Tahoma"/>
                <a:sym typeface="Tahoma"/>
              </a:rPr>
              <a:t>#</a:t>
            </a:r>
            <a:r>
              <a:rPr b="1" lang="es-CO" sz="2400">
                <a:solidFill>
                  <a:srgbClr val="FFFFFF"/>
                </a:solidFill>
                <a:latin typeface="Tahoma"/>
                <a:ea typeface="Tahoma"/>
                <a:cs typeface="Tahoma"/>
                <a:sym typeface="Tahoma"/>
              </a:rPr>
              <a:t>YoMeQuedoEnCasa</a:t>
            </a:r>
            <a:endParaRPr/>
          </a:p>
        </p:txBody>
      </p:sp>
      <p:sp>
        <p:nvSpPr>
          <p:cNvPr id="596" name="Google Shape;596;p14"/>
          <p:cNvSpPr txBox="1"/>
          <p:nvPr/>
        </p:nvSpPr>
        <p:spPr>
          <a:xfrm>
            <a:off x="2097850" y="2754083"/>
            <a:ext cx="775244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6000">
                <a:solidFill>
                  <a:schemeClr val="lt1"/>
                </a:solidFill>
                <a:latin typeface="Tahoma"/>
                <a:ea typeface="Tahoma"/>
                <a:cs typeface="Tahoma"/>
                <a:sym typeface="Tahoma"/>
              </a:rPr>
              <a:t>Conducir en Bogotá</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pic>
        <p:nvPicPr>
          <p:cNvPr descr="Conjunto de iconos isométricos de transporte de la ciudad con diferentes taxis aislados, bicicletas, motos, trolebuses, camionetas, ilustración vectorial vector gratuito" id="601" name="Google Shape;601;p15"/>
          <p:cNvPicPr preferRelativeResize="0"/>
          <p:nvPr/>
        </p:nvPicPr>
        <p:blipFill rotWithShape="1">
          <a:blip r:embed="rId3">
            <a:alphaModFix/>
          </a:blip>
          <a:srcRect b="0" l="0" r="0" t="0"/>
          <a:stretch/>
        </p:blipFill>
        <p:spPr>
          <a:xfrm>
            <a:off x="0" y="1183162"/>
            <a:ext cx="4162180" cy="4162180"/>
          </a:xfrm>
          <a:prstGeom prst="rect">
            <a:avLst/>
          </a:prstGeom>
          <a:noFill/>
          <a:ln>
            <a:noFill/>
          </a:ln>
        </p:spPr>
      </p:pic>
      <p:sp>
        <p:nvSpPr>
          <p:cNvPr id="602" name="Google Shape;602;p15"/>
          <p:cNvSpPr/>
          <p:nvPr/>
        </p:nvSpPr>
        <p:spPr>
          <a:xfrm>
            <a:off x="3145178" y="247135"/>
            <a:ext cx="7195751" cy="58477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s-CO" sz="1800">
                <a:solidFill>
                  <a:schemeClr val="dk1"/>
                </a:solidFill>
                <a:latin typeface="Calibri"/>
                <a:ea typeface="Calibri"/>
                <a:cs typeface="Calibri"/>
                <a:sym typeface="Calibri"/>
              </a:rPr>
              <a:t>¿Hoy en día, usted cómo se moviliza </a:t>
            </a:r>
            <a:r>
              <a:rPr b="1" lang="es-CO" sz="1800" u="sng">
                <a:solidFill>
                  <a:schemeClr val="dk1"/>
                </a:solidFill>
                <a:latin typeface="Calibri"/>
                <a:ea typeface="Calibri"/>
                <a:cs typeface="Calibri"/>
                <a:sym typeface="Calibri"/>
              </a:rPr>
              <a:t>la mayor parte</a:t>
            </a:r>
            <a:r>
              <a:rPr lang="es-CO" sz="1800">
                <a:solidFill>
                  <a:schemeClr val="dk1"/>
                </a:solidFill>
                <a:latin typeface="Calibri"/>
                <a:ea typeface="Calibri"/>
                <a:cs typeface="Calibri"/>
                <a:sym typeface="Calibri"/>
              </a:rPr>
              <a:t> del tiempo?</a:t>
            </a:r>
            <a:endParaRPr/>
          </a:p>
          <a:p>
            <a:pPr indent="0" lvl="0" marL="0" marR="0" rtl="0" algn="ctr">
              <a:spcBef>
                <a:spcPts val="0"/>
              </a:spcBef>
              <a:spcAft>
                <a:spcPts val="0"/>
              </a:spcAft>
              <a:buNone/>
            </a:pPr>
            <a:r>
              <a:rPr b="1" i="1" lang="es-CO" sz="1400">
                <a:solidFill>
                  <a:schemeClr val="dk1"/>
                </a:solidFill>
                <a:latin typeface="Calibri"/>
                <a:ea typeface="Calibri"/>
                <a:cs typeface="Calibri"/>
                <a:sym typeface="Calibri"/>
              </a:rPr>
              <a:t>                    (Encuestados que son conductores)</a:t>
            </a:r>
            <a:endParaRPr b="1" i="1" sz="1400">
              <a:solidFill>
                <a:schemeClr val="dk1"/>
              </a:solidFill>
              <a:latin typeface="Calibri"/>
              <a:ea typeface="Calibri"/>
              <a:cs typeface="Calibri"/>
              <a:sym typeface="Calibri"/>
            </a:endParaRPr>
          </a:p>
        </p:txBody>
      </p:sp>
      <p:graphicFrame>
        <p:nvGraphicFramePr>
          <p:cNvPr id="603" name="Google Shape;603;p15"/>
          <p:cNvGraphicFramePr/>
          <p:nvPr/>
        </p:nvGraphicFramePr>
        <p:xfrm>
          <a:off x="4162180" y="1060138"/>
          <a:ext cx="4903106" cy="4408228"/>
        </p:xfrm>
        <a:graphic>
          <a:graphicData uri="http://schemas.openxmlformats.org/drawingml/2006/chart">
            <c:chart r:id="rId4"/>
          </a:graphicData>
        </a:graphic>
      </p:graphicFrame>
      <p:sp>
        <p:nvSpPr>
          <p:cNvPr id="604" name="Google Shape;604;p15"/>
          <p:cNvSpPr txBox="1"/>
          <p:nvPr/>
        </p:nvSpPr>
        <p:spPr>
          <a:xfrm>
            <a:off x="5553453" y="5682872"/>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6"/>
          <p:cNvSpPr/>
          <p:nvPr/>
        </p:nvSpPr>
        <p:spPr>
          <a:xfrm>
            <a:off x="3059365" y="229285"/>
            <a:ext cx="5778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a:t>
            </a:r>
            <a:r>
              <a:rPr lang="es-CO" sz="1800">
                <a:solidFill>
                  <a:schemeClr val="dk1"/>
                </a:solidFill>
                <a:latin typeface="Calibri"/>
                <a:ea typeface="Calibri"/>
                <a:cs typeface="Calibri"/>
                <a:sym typeface="Calibri"/>
              </a:rPr>
              <a:t> En general, diría usted que ¿se puede confiar en la gente?</a:t>
            </a:r>
            <a:endParaRPr sz="1800">
              <a:solidFill>
                <a:schemeClr val="dk1"/>
              </a:solidFill>
              <a:latin typeface="Calibri"/>
              <a:ea typeface="Calibri"/>
              <a:cs typeface="Calibri"/>
              <a:sym typeface="Calibri"/>
            </a:endParaRPr>
          </a:p>
        </p:txBody>
      </p:sp>
      <p:graphicFrame>
        <p:nvGraphicFramePr>
          <p:cNvPr id="611" name="Google Shape;611;p16"/>
          <p:cNvGraphicFramePr/>
          <p:nvPr/>
        </p:nvGraphicFramePr>
        <p:xfrm>
          <a:off x="2850271" y="1371600"/>
          <a:ext cx="5987535" cy="4124182"/>
        </p:xfrm>
        <a:graphic>
          <a:graphicData uri="http://schemas.openxmlformats.org/drawingml/2006/chart">
            <c:chart r:id="rId3"/>
          </a:graphicData>
        </a:graphic>
      </p:graphicFrame>
      <p:cxnSp>
        <p:nvCxnSpPr>
          <p:cNvPr id="612" name="Google Shape;612;p16"/>
          <p:cNvCxnSpPr/>
          <p:nvPr/>
        </p:nvCxnSpPr>
        <p:spPr>
          <a:xfrm>
            <a:off x="5449327" y="845757"/>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613" name="Google Shape;613;p16"/>
          <p:cNvCxnSpPr/>
          <p:nvPr/>
        </p:nvCxnSpPr>
        <p:spPr>
          <a:xfrm>
            <a:off x="5465800" y="1109370"/>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614" name="Google Shape;614;p16"/>
          <p:cNvSpPr txBox="1"/>
          <p:nvPr/>
        </p:nvSpPr>
        <p:spPr>
          <a:xfrm>
            <a:off x="6174252" y="939793"/>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No</a:t>
            </a:r>
            <a:endParaRPr sz="1800">
              <a:solidFill>
                <a:schemeClr val="dk1"/>
              </a:solidFill>
              <a:latin typeface="Calibri"/>
              <a:ea typeface="Calibri"/>
              <a:cs typeface="Calibri"/>
              <a:sym typeface="Calibri"/>
            </a:endParaRPr>
          </a:p>
        </p:txBody>
      </p:sp>
      <p:sp>
        <p:nvSpPr>
          <p:cNvPr id="615" name="Google Shape;615;p16"/>
          <p:cNvSpPr txBox="1"/>
          <p:nvPr/>
        </p:nvSpPr>
        <p:spPr>
          <a:xfrm>
            <a:off x="6157779" y="656977"/>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Si</a:t>
            </a:r>
            <a:endParaRPr sz="1800">
              <a:solidFill>
                <a:schemeClr val="dk1"/>
              </a:solidFill>
              <a:latin typeface="Calibri"/>
              <a:ea typeface="Calibri"/>
              <a:cs typeface="Calibri"/>
              <a:sym typeface="Calibri"/>
            </a:endParaRPr>
          </a:p>
        </p:txBody>
      </p:sp>
      <p:sp>
        <p:nvSpPr>
          <p:cNvPr id="616" name="Google Shape;616;p16"/>
          <p:cNvSpPr txBox="1"/>
          <p:nvPr/>
        </p:nvSpPr>
        <p:spPr>
          <a:xfrm>
            <a:off x="7117492" y="274046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Calibri"/>
                <a:ea typeface="Calibri"/>
                <a:cs typeface="Calibri"/>
                <a:sym typeface="Calibri"/>
              </a:rPr>
              <a:t>69%</a:t>
            </a:r>
            <a:endParaRPr b="1" sz="2800">
              <a:solidFill>
                <a:schemeClr val="lt1"/>
              </a:solidFill>
              <a:latin typeface="Calibri"/>
              <a:ea typeface="Calibri"/>
              <a:cs typeface="Calibri"/>
              <a:sym typeface="Calibri"/>
            </a:endParaRPr>
          </a:p>
        </p:txBody>
      </p:sp>
      <p:sp>
        <p:nvSpPr>
          <p:cNvPr id="617" name="Google Shape;617;p16"/>
          <p:cNvSpPr txBox="1"/>
          <p:nvPr/>
        </p:nvSpPr>
        <p:spPr>
          <a:xfrm>
            <a:off x="4037496" y="2178604"/>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Calibri"/>
                <a:ea typeface="Calibri"/>
                <a:cs typeface="Calibri"/>
                <a:sym typeface="Calibri"/>
              </a:rPr>
              <a:t>31%</a:t>
            </a:r>
            <a:endParaRPr b="1" sz="2800">
              <a:solidFill>
                <a:schemeClr val="lt1"/>
              </a:solidFill>
              <a:latin typeface="Calibri"/>
              <a:ea typeface="Calibri"/>
              <a:cs typeface="Calibri"/>
              <a:sym typeface="Calibri"/>
            </a:endParaRPr>
          </a:p>
        </p:txBody>
      </p:sp>
      <p:sp>
        <p:nvSpPr>
          <p:cNvPr id="618" name="Google Shape;618;p16"/>
          <p:cNvSpPr txBox="1"/>
          <p:nvPr/>
        </p:nvSpPr>
        <p:spPr>
          <a:xfrm>
            <a:off x="5139861" y="564342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619" name="Google Shape;619;p16"/>
          <p:cNvSpPr/>
          <p:nvPr/>
        </p:nvSpPr>
        <p:spPr>
          <a:xfrm>
            <a:off x="4890513" y="2519291"/>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Empleados que dan las manos y ayudan a sus colegas a subir las escaleras vector gratuito" id="620" name="Google Shape;620;p16"/>
          <p:cNvPicPr preferRelativeResize="0"/>
          <p:nvPr/>
        </p:nvPicPr>
        <p:blipFill rotWithShape="1">
          <a:blip r:embed="rId4">
            <a:alphaModFix/>
          </a:blip>
          <a:srcRect b="0" l="0" r="0" t="0"/>
          <a:stretch/>
        </p:blipFill>
        <p:spPr>
          <a:xfrm>
            <a:off x="8736470" y="3870427"/>
            <a:ext cx="3455530" cy="19706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7"/>
          <p:cNvSpPr/>
          <p:nvPr/>
        </p:nvSpPr>
        <p:spPr>
          <a:xfrm>
            <a:off x="3642152" y="216928"/>
            <a:ext cx="46657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3.</a:t>
            </a:r>
            <a:r>
              <a:rPr lang="es-CO" sz="1800">
                <a:solidFill>
                  <a:schemeClr val="dk1"/>
                </a:solidFill>
                <a:latin typeface="Calibri"/>
                <a:ea typeface="Calibri"/>
                <a:cs typeface="Calibri"/>
                <a:sym typeface="Calibri"/>
              </a:rPr>
              <a:t> ¿Cuántas horas conduce en promedio al día? </a:t>
            </a:r>
            <a:endParaRPr sz="1800">
              <a:solidFill>
                <a:schemeClr val="dk1"/>
              </a:solidFill>
              <a:latin typeface="Calibri"/>
              <a:ea typeface="Calibri"/>
              <a:cs typeface="Calibri"/>
              <a:sym typeface="Calibri"/>
            </a:endParaRPr>
          </a:p>
        </p:txBody>
      </p:sp>
      <p:graphicFrame>
        <p:nvGraphicFramePr>
          <p:cNvPr id="627" name="Google Shape;627;p17"/>
          <p:cNvGraphicFramePr/>
          <p:nvPr/>
        </p:nvGraphicFramePr>
        <p:xfrm>
          <a:off x="108707" y="725287"/>
          <a:ext cx="11732653" cy="4987791"/>
        </p:xfrm>
        <a:graphic>
          <a:graphicData uri="http://schemas.openxmlformats.org/drawingml/2006/chart">
            <c:chart r:id="rId3"/>
          </a:graphicData>
        </a:graphic>
      </p:graphicFrame>
      <p:sp>
        <p:nvSpPr>
          <p:cNvPr id="628" name="Google Shape;628;p17"/>
          <p:cNvSpPr txBox="1"/>
          <p:nvPr/>
        </p:nvSpPr>
        <p:spPr>
          <a:xfrm>
            <a:off x="5023393" y="571307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descr="Reloj de 24 horas - Iconos gratis de" id="629" name="Google Shape;629;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Símbolo de reloj de forma circular - Iconos gratis de herramientas y  utensilios" id="630" name="Google Shape;630;p17"/>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cono Reloj, duración, horas, minutos, segundos, tiempo Gratis de General  Web Elements" id="631" name="Google Shape;631;p17"/>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cono Hora: Imágenes, fotos de stock y vectores | Shutterstock" id="632" name="Google Shape;632;p17"/>
          <p:cNvPicPr preferRelativeResize="0"/>
          <p:nvPr/>
        </p:nvPicPr>
        <p:blipFill rotWithShape="1">
          <a:blip r:embed="rId4">
            <a:alphaModFix/>
          </a:blip>
          <a:srcRect b="15841" l="0" r="0" t="9793"/>
          <a:stretch/>
        </p:blipFill>
        <p:spPr>
          <a:xfrm>
            <a:off x="5189297" y="629886"/>
            <a:ext cx="1571472" cy="1258540"/>
          </a:xfrm>
          <a:prstGeom prst="rect">
            <a:avLst/>
          </a:prstGeom>
          <a:noFill/>
          <a:ln>
            <a:noFill/>
          </a:ln>
        </p:spPr>
      </p:pic>
      <p:cxnSp>
        <p:nvCxnSpPr>
          <p:cNvPr id="633" name="Google Shape;633;p17"/>
          <p:cNvCxnSpPr/>
          <p:nvPr/>
        </p:nvCxnSpPr>
        <p:spPr>
          <a:xfrm>
            <a:off x="1056068" y="2266682"/>
            <a:ext cx="12878" cy="2382591"/>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34" name="Google Shape;634;p17"/>
          <p:cNvCxnSpPr/>
          <p:nvPr/>
        </p:nvCxnSpPr>
        <p:spPr>
          <a:xfrm>
            <a:off x="1777285" y="1352282"/>
            <a:ext cx="23607" cy="3281964"/>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35" name="Google Shape;635;p17"/>
          <p:cNvCxnSpPr/>
          <p:nvPr/>
        </p:nvCxnSpPr>
        <p:spPr>
          <a:xfrm>
            <a:off x="2534989" y="2640169"/>
            <a:ext cx="8582" cy="199407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36" name="Google Shape;636;p17"/>
          <p:cNvCxnSpPr/>
          <p:nvPr/>
        </p:nvCxnSpPr>
        <p:spPr>
          <a:xfrm>
            <a:off x="3277668" y="2511380"/>
            <a:ext cx="25758" cy="2137893"/>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37" name="Google Shape;637;p17"/>
          <p:cNvCxnSpPr/>
          <p:nvPr/>
        </p:nvCxnSpPr>
        <p:spPr>
          <a:xfrm>
            <a:off x="4009614" y="3915177"/>
            <a:ext cx="0" cy="734096"/>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38" name="Google Shape;638;p17"/>
          <p:cNvCxnSpPr/>
          <p:nvPr/>
        </p:nvCxnSpPr>
        <p:spPr>
          <a:xfrm>
            <a:off x="4767321" y="3915177"/>
            <a:ext cx="0" cy="734096"/>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39" name="Google Shape;639;p17"/>
          <p:cNvCxnSpPr/>
          <p:nvPr/>
        </p:nvCxnSpPr>
        <p:spPr>
          <a:xfrm flipH="1">
            <a:off x="5525028" y="4507606"/>
            <a:ext cx="9" cy="14166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40" name="Google Shape;640;p17"/>
          <p:cNvCxnSpPr/>
          <p:nvPr/>
        </p:nvCxnSpPr>
        <p:spPr>
          <a:xfrm flipH="1">
            <a:off x="6218369" y="3580326"/>
            <a:ext cx="12858" cy="105392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41" name="Google Shape;641;p17"/>
          <p:cNvCxnSpPr/>
          <p:nvPr/>
        </p:nvCxnSpPr>
        <p:spPr>
          <a:xfrm flipH="1">
            <a:off x="6988955" y="4475409"/>
            <a:ext cx="9" cy="14166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42" name="Google Shape;642;p17"/>
          <p:cNvCxnSpPr/>
          <p:nvPr/>
        </p:nvCxnSpPr>
        <p:spPr>
          <a:xfrm>
            <a:off x="7733791" y="4282225"/>
            <a:ext cx="6404" cy="36704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43" name="Google Shape;643;p17"/>
          <p:cNvCxnSpPr/>
          <p:nvPr/>
        </p:nvCxnSpPr>
        <p:spPr>
          <a:xfrm>
            <a:off x="9217001" y="3915177"/>
            <a:ext cx="6404" cy="734096"/>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44" name="Google Shape;644;p17"/>
          <p:cNvCxnSpPr/>
          <p:nvPr/>
        </p:nvCxnSpPr>
        <p:spPr>
          <a:xfrm flipH="1">
            <a:off x="10721685" y="4499019"/>
            <a:ext cx="9" cy="14166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645" name="Google Shape;645;p17"/>
          <p:cNvSpPr/>
          <p:nvPr/>
        </p:nvSpPr>
        <p:spPr>
          <a:xfrm>
            <a:off x="8824686" y="1582057"/>
            <a:ext cx="2336800" cy="1058112"/>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4,5 horas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8"/>
          <p:cNvSpPr/>
          <p:nvPr/>
        </p:nvSpPr>
        <p:spPr>
          <a:xfrm>
            <a:off x="858591" y="288529"/>
            <a:ext cx="107581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4.</a:t>
            </a:r>
            <a:r>
              <a:rPr lang="es-CO" sz="1800">
                <a:solidFill>
                  <a:schemeClr val="dk1"/>
                </a:solidFill>
                <a:latin typeface="Calibri"/>
                <a:ea typeface="Calibri"/>
                <a:cs typeface="Calibri"/>
                <a:sym typeface="Calibri"/>
              </a:rPr>
              <a:t> Utilizando una escala de 1 a 5, en donde 1 es Muy Difícil , 2 es Difícil, 3 Ni fácil Ni difícil, 4 Fácil y 5 Muy Fácil, ¿Qué tan fácil o difícil le parecen las siguientes acciones?</a:t>
            </a:r>
            <a:endParaRPr sz="1800">
              <a:solidFill>
                <a:schemeClr val="dk1"/>
              </a:solidFill>
              <a:latin typeface="Calibri"/>
              <a:ea typeface="Calibri"/>
              <a:cs typeface="Calibri"/>
              <a:sym typeface="Calibri"/>
            </a:endParaRPr>
          </a:p>
        </p:txBody>
      </p:sp>
      <p:graphicFrame>
        <p:nvGraphicFramePr>
          <p:cNvPr id="651" name="Google Shape;651;p18"/>
          <p:cNvGraphicFramePr/>
          <p:nvPr/>
        </p:nvGraphicFramePr>
        <p:xfrm>
          <a:off x="858591" y="1067396"/>
          <a:ext cx="9985420" cy="5418667"/>
        </p:xfrm>
        <a:graphic>
          <a:graphicData uri="http://schemas.openxmlformats.org/drawingml/2006/chart">
            <c:chart r:id="rId3"/>
          </a:graphicData>
        </a:graphic>
      </p:graphicFrame>
      <p:sp>
        <p:nvSpPr>
          <p:cNvPr id="652" name="Google Shape;652;p18"/>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9"/>
          <p:cNvSpPr/>
          <p:nvPr/>
        </p:nvSpPr>
        <p:spPr>
          <a:xfrm>
            <a:off x="1824507" y="259603"/>
            <a:ext cx="82725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5.</a:t>
            </a:r>
            <a:r>
              <a:rPr lang="es-CO" sz="1800">
                <a:solidFill>
                  <a:schemeClr val="dk1"/>
                </a:solidFill>
                <a:latin typeface="Calibri"/>
                <a:ea typeface="Calibri"/>
                <a:cs typeface="Calibri"/>
                <a:sym typeface="Calibri"/>
              </a:rPr>
              <a:t>Durante la última semana, ¿hizo alguno de los siguientes comportamientos en la vía?</a:t>
            </a:r>
            <a:endParaRPr sz="1800">
              <a:solidFill>
                <a:schemeClr val="dk1"/>
              </a:solidFill>
              <a:latin typeface="Calibri"/>
              <a:ea typeface="Calibri"/>
              <a:cs typeface="Calibri"/>
              <a:sym typeface="Calibri"/>
            </a:endParaRPr>
          </a:p>
        </p:txBody>
      </p:sp>
      <p:graphicFrame>
        <p:nvGraphicFramePr>
          <p:cNvPr id="658" name="Google Shape;658;p19"/>
          <p:cNvGraphicFramePr/>
          <p:nvPr/>
        </p:nvGraphicFramePr>
        <p:xfrm>
          <a:off x="1439571" y="978794"/>
          <a:ext cx="9378682" cy="3871652"/>
        </p:xfrm>
        <a:graphic>
          <a:graphicData uri="http://schemas.openxmlformats.org/drawingml/2006/chart">
            <c:chart r:id="rId3"/>
          </a:graphicData>
        </a:graphic>
      </p:graphicFrame>
      <p:sp>
        <p:nvSpPr>
          <p:cNvPr id="659" name="Google Shape;659;p19"/>
          <p:cNvSpPr txBox="1"/>
          <p:nvPr/>
        </p:nvSpPr>
        <p:spPr>
          <a:xfrm>
            <a:off x="2498502" y="4830373"/>
            <a:ext cx="90152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Pasar un semáforo en amarillo</a:t>
            </a:r>
            <a:endParaRPr/>
          </a:p>
        </p:txBody>
      </p:sp>
      <p:sp>
        <p:nvSpPr>
          <p:cNvPr id="660" name="Google Shape;660;p19"/>
          <p:cNvSpPr txBox="1"/>
          <p:nvPr/>
        </p:nvSpPr>
        <p:spPr>
          <a:xfrm>
            <a:off x="8832751" y="4830372"/>
            <a:ext cx="90152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Pasar un semáforo en rojo</a:t>
            </a:r>
            <a:endParaRPr/>
          </a:p>
        </p:txBody>
      </p:sp>
      <p:sp>
        <p:nvSpPr>
          <p:cNvPr id="661" name="Google Shape;661;p19"/>
          <p:cNvSpPr txBox="1"/>
          <p:nvPr/>
        </p:nvSpPr>
        <p:spPr>
          <a:xfrm>
            <a:off x="4325154" y="4830372"/>
            <a:ext cx="90152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Hacer "doble fila" con su vehículo</a:t>
            </a:r>
            <a:endParaRPr/>
          </a:p>
        </p:txBody>
      </p:sp>
      <p:sp>
        <p:nvSpPr>
          <p:cNvPr id="662" name="Google Shape;662;p19"/>
          <p:cNvSpPr txBox="1"/>
          <p:nvPr/>
        </p:nvSpPr>
        <p:spPr>
          <a:xfrm>
            <a:off x="5233817" y="4850446"/>
            <a:ext cx="951972"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Girar sin poner direccionales</a:t>
            </a:r>
            <a:endParaRPr/>
          </a:p>
        </p:txBody>
      </p:sp>
      <p:sp>
        <p:nvSpPr>
          <p:cNvPr id="663" name="Google Shape;663;p19"/>
          <p:cNvSpPr txBox="1"/>
          <p:nvPr/>
        </p:nvSpPr>
        <p:spPr>
          <a:xfrm>
            <a:off x="7905472" y="4850446"/>
            <a:ext cx="92727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Cerrar a otro vehículo</a:t>
            </a:r>
            <a:endParaRPr/>
          </a:p>
        </p:txBody>
      </p:sp>
      <p:sp>
        <p:nvSpPr>
          <p:cNvPr id="664" name="Google Shape;664;p19"/>
          <p:cNvSpPr txBox="1"/>
          <p:nvPr/>
        </p:nvSpPr>
        <p:spPr>
          <a:xfrm>
            <a:off x="3372117" y="4830373"/>
            <a:ext cx="92727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Quedar "atrapado" en una intersección</a:t>
            </a:r>
            <a:endParaRPr/>
          </a:p>
        </p:txBody>
      </p:sp>
      <p:sp>
        <p:nvSpPr>
          <p:cNvPr id="665" name="Google Shape;665;p19"/>
          <p:cNvSpPr txBox="1"/>
          <p:nvPr/>
        </p:nvSpPr>
        <p:spPr>
          <a:xfrm>
            <a:off x="9785787" y="4830372"/>
            <a:ext cx="927279"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Chocar a algún vehículo</a:t>
            </a:r>
            <a:endParaRPr/>
          </a:p>
        </p:txBody>
      </p:sp>
      <p:sp>
        <p:nvSpPr>
          <p:cNvPr id="666" name="Google Shape;666;p19"/>
          <p:cNvSpPr txBox="1"/>
          <p:nvPr/>
        </p:nvSpPr>
        <p:spPr>
          <a:xfrm>
            <a:off x="7041522" y="4850446"/>
            <a:ext cx="92727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Conducir en contravía</a:t>
            </a:r>
            <a:endParaRPr/>
          </a:p>
        </p:txBody>
      </p:sp>
      <p:sp>
        <p:nvSpPr>
          <p:cNvPr id="667" name="Google Shape;667;p19"/>
          <p:cNvSpPr txBox="1"/>
          <p:nvPr/>
        </p:nvSpPr>
        <p:spPr>
          <a:xfrm>
            <a:off x="6137853" y="4830372"/>
            <a:ext cx="92727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Seguir derecho en una señal de "Pare"</a:t>
            </a:r>
            <a:endParaRPr/>
          </a:p>
        </p:txBody>
      </p:sp>
      <p:sp>
        <p:nvSpPr>
          <p:cNvPr id="668" name="Google Shape;668;p19"/>
          <p:cNvSpPr txBox="1"/>
          <p:nvPr/>
        </p:nvSpPr>
        <p:spPr>
          <a:xfrm>
            <a:off x="1559418" y="4830373"/>
            <a:ext cx="927279"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Ninguno de los anteriores </a:t>
            </a:r>
            <a:endParaRPr/>
          </a:p>
        </p:txBody>
      </p:sp>
      <p:sp>
        <p:nvSpPr>
          <p:cNvPr id="669" name="Google Shape;669;p19"/>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Formato PPT 4.3_4.png" id="398" name="Google Shape;398;p2"/>
          <p:cNvPicPr preferRelativeResize="0"/>
          <p:nvPr/>
        </p:nvPicPr>
        <p:blipFill rotWithShape="1">
          <a:blip r:embed="rId3">
            <a:alphaModFix/>
          </a:blip>
          <a:srcRect b="0" l="0" r="0" t="0"/>
          <a:stretch/>
        </p:blipFill>
        <p:spPr>
          <a:xfrm>
            <a:off x="3048000" y="2285"/>
            <a:ext cx="9144000" cy="6855715"/>
          </a:xfrm>
          <a:prstGeom prst="rect">
            <a:avLst/>
          </a:prstGeom>
          <a:noFill/>
          <a:ln>
            <a:noFill/>
          </a:ln>
        </p:spPr>
      </p:pic>
      <p:sp>
        <p:nvSpPr>
          <p:cNvPr id="399" name="Google Shape;399;p2"/>
          <p:cNvSpPr/>
          <p:nvPr/>
        </p:nvSpPr>
        <p:spPr>
          <a:xfrm>
            <a:off x="427702" y="966787"/>
            <a:ext cx="781096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CO" sz="5400" u="none" cap="none" strike="noStrike">
                <a:solidFill>
                  <a:srgbClr val="FF0024"/>
                </a:solidFill>
                <a:latin typeface="Tahoma"/>
                <a:ea typeface="Tahoma"/>
                <a:cs typeface="Tahoma"/>
                <a:sym typeface="Tahoma"/>
              </a:rPr>
              <a:t>Índice</a:t>
            </a:r>
            <a:endParaRPr b="0" i="0" sz="2000" u="none" cap="none" strike="noStrike">
              <a:solidFill>
                <a:srgbClr val="757070"/>
              </a:solidFill>
              <a:latin typeface="Tahoma"/>
              <a:ea typeface="Tahoma"/>
              <a:cs typeface="Tahoma"/>
              <a:sym typeface="Tahoma"/>
            </a:endParaRPr>
          </a:p>
        </p:txBody>
      </p:sp>
      <p:sp>
        <p:nvSpPr>
          <p:cNvPr id="400" name="Google Shape;400;p2"/>
          <p:cNvSpPr/>
          <p:nvPr/>
        </p:nvSpPr>
        <p:spPr>
          <a:xfrm>
            <a:off x="639096" y="2271252"/>
            <a:ext cx="398207" cy="583367"/>
          </a:xfrm>
          <a:prstGeom prst="homePlate">
            <a:avLst>
              <a:gd fmla="val 50000" name="adj"/>
            </a:avLst>
          </a:prstGeom>
          <a:solidFill>
            <a:srgbClr val="C55A1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1" name="Google Shape;401;p2"/>
          <p:cNvSpPr/>
          <p:nvPr/>
        </p:nvSpPr>
        <p:spPr>
          <a:xfrm>
            <a:off x="646178" y="3304756"/>
            <a:ext cx="398207" cy="583367"/>
          </a:xfrm>
          <a:prstGeom prst="homePlate">
            <a:avLst>
              <a:gd fmla="val 50000" name="adj"/>
            </a:avLst>
          </a:prstGeom>
          <a:solidFill>
            <a:srgbClr val="C55A1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2" name="Google Shape;402;p2"/>
          <p:cNvSpPr/>
          <p:nvPr/>
        </p:nvSpPr>
        <p:spPr>
          <a:xfrm>
            <a:off x="639095" y="4384517"/>
            <a:ext cx="398207" cy="583367"/>
          </a:xfrm>
          <a:prstGeom prst="homePlate">
            <a:avLst>
              <a:gd fmla="val 50000" name="adj"/>
            </a:avLst>
          </a:prstGeom>
          <a:solidFill>
            <a:srgbClr val="C55A1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3" name="Google Shape;403;p2"/>
          <p:cNvSpPr txBox="1"/>
          <p:nvPr/>
        </p:nvSpPr>
        <p:spPr>
          <a:xfrm>
            <a:off x="1044385" y="2271252"/>
            <a:ext cx="261321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O" sz="3200" u="none" cap="none" strike="noStrike">
                <a:solidFill>
                  <a:schemeClr val="dk1"/>
                </a:solidFill>
                <a:latin typeface="Aharoni"/>
                <a:ea typeface="Aharoni"/>
                <a:cs typeface="Aharoni"/>
                <a:sym typeface="Aharoni"/>
              </a:rPr>
              <a:t>Ficha técnica</a:t>
            </a:r>
            <a:endParaRPr/>
          </a:p>
        </p:txBody>
      </p:sp>
      <p:sp>
        <p:nvSpPr>
          <p:cNvPr id="404" name="Google Shape;404;p2"/>
          <p:cNvSpPr txBox="1"/>
          <p:nvPr/>
        </p:nvSpPr>
        <p:spPr>
          <a:xfrm>
            <a:off x="1044385" y="3057831"/>
            <a:ext cx="781096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3200">
                <a:solidFill>
                  <a:schemeClr val="dk1"/>
                </a:solidFill>
                <a:latin typeface="Aharoni"/>
                <a:ea typeface="Aharoni"/>
                <a:cs typeface="Aharoni"/>
                <a:sym typeface="Aharoni"/>
              </a:rPr>
              <a:t>Resultados encuesta a conductores de Vehículos particulares</a:t>
            </a:r>
            <a:endParaRPr/>
          </a:p>
        </p:txBody>
      </p:sp>
      <p:sp>
        <p:nvSpPr>
          <p:cNvPr id="405" name="Google Shape;405;p2"/>
          <p:cNvSpPr txBox="1"/>
          <p:nvPr/>
        </p:nvSpPr>
        <p:spPr>
          <a:xfrm>
            <a:off x="1044385" y="4270666"/>
            <a:ext cx="781096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3200">
                <a:solidFill>
                  <a:schemeClr val="dk1"/>
                </a:solidFill>
                <a:latin typeface="Aharoni"/>
                <a:ea typeface="Aharoni"/>
                <a:cs typeface="Aharoni"/>
                <a:sym typeface="Aharoni"/>
              </a:rPr>
              <a:t>Resultados encuesta a conductores de Vehículos de Transporte Público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0"/>
          <p:cNvSpPr/>
          <p:nvPr/>
        </p:nvSpPr>
        <p:spPr>
          <a:xfrm>
            <a:off x="884350" y="275651"/>
            <a:ext cx="102429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Calibri"/>
                <a:ea typeface="Calibri"/>
                <a:cs typeface="Calibri"/>
                <a:sym typeface="Calibri"/>
              </a:rPr>
              <a:t>6. </a:t>
            </a:r>
            <a:r>
              <a:rPr lang="es-CO" sz="1800">
                <a:solidFill>
                  <a:schemeClr val="dk1"/>
                </a:solidFill>
                <a:latin typeface="Calibri"/>
                <a:ea typeface="Calibri"/>
                <a:cs typeface="Calibri"/>
                <a:sym typeface="Calibri"/>
              </a:rPr>
              <a:t>Según su opinión ¿ A partir de que velocidad le parece arriesgado conducir en Bogotá?     </a:t>
            </a:r>
            <a:endParaRPr/>
          </a:p>
          <a:p>
            <a:pPr indent="0" lvl="0" marL="0" marR="0" rtl="0" algn="ctr">
              <a:spcBef>
                <a:spcPts val="0"/>
              </a:spcBef>
              <a:spcAft>
                <a:spcPts val="0"/>
              </a:spcAft>
              <a:buNone/>
            </a:pPr>
            <a:r>
              <a:rPr b="1" lang="es-CO" sz="1800">
                <a:solidFill>
                  <a:schemeClr val="dk1"/>
                </a:solidFill>
                <a:latin typeface="Calibri"/>
                <a:ea typeface="Calibri"/>
                <a:cs typeface="Calibri"/>
                <a:sym typeface="Calibri"/>
              </a:rPr>
              <a:t>Conducir en Bogotá es arriesgado a partir de que velocidad en Kilómetros… </a:t>
            </a:r>
            <a:endParaRPr b="1" sz="1800">
              <a:solidFill>
                <a:schemeClr val="dk1"/>
              </a:solidFill>
              <a:latin typeface="Calibri"/>
              <a:ea typeface="Calibri"/>
              <a:cs typeface="Calibri"/>
              <a:sym typeface="Calibri"/>
            </a:endParaRPr>
          </a:p>
        </p:txBody>
      </p:sp>
      <p:graphicFrame>
        <p:nvGraphicFramePr>
          <p:cNvPr id="676" name="Google Shape;676;p20"/>
          <p:cNvGraphicFramePr/>
          <p:nvPr/>
        </p:nvGraphicFramePr>
        <p:xfrm>
          <a:off x="3812956" y="1330593"/>
          <a:ext cx="4903106" cy="4634777"/>
        </p:xfrm>
        <a:graphic>
          <a:graphicData uri="http://schemas.openxmlformats.org/drawingml/2006/chart">
            <c:chart r:id="rId3"/>
          </a:graphicData>
        </a:graphic>
      </p:graphicFrame>
      <p:sp>
        <p:nvSpPr>
          <p:cNvPr id="677" name="Google Shape;677;p20"/>
          <p:cNvSpPr txBox="1"/>
          <p:nvPr/>
        </p:nvSpPr>
        <p:spPr>
          <a:xfrm>
            <a:off x="5204986" y="61516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pic>
        <p:nvPicPr>
          <p:cNvPr id="678" name="Google Shape;678;p20"/>
          <p:cNvPicPr preferRelativeResize="0"/>
          <p:nvPr/>
        </p:nvPicPr>
        <p:blipFill rotWithShape="1">
          <a:blip r:embed="rId4">
            <a:alphaModFix/>
          </a:blip>
          <a:srcRect b="0" l="0" r="0" t="0"/>
          <a:stretch/>
        </p:blipFill>
        <p:spPr>
          <a:xfrm>
            <a:off x="2989576" y="2614411"/>
            <a:ext cx="1400824" cy="1400824"/>
          </a:xfrm>
          <a:prstGeom prst="rect">
            <a:avLst/>
          </a:prstGeom>
          <a:noFill/>
          <a:ln>
            <a:noFill/>
          </a:ln>
        </p:spPr>
      </p:pic>
      <p:sp>
        <p:nvSpPr>
          <p:cNvPr id="679" name="Google Shape;679;p20"/>
          <p:cNvSpPr/>
          <p:nvPr/>
        </p:nvSpPr>
        <p:spPr>
          <a:xfrm>
            <a:off x="4847771" y="1335314"/>
            <a:ext cx="4194629" cy="551543"/>
          </a:xfrm>
          <a:prstGeom prst="rect">
            <a:avLst/>
          </a:prstGeom>
          <a:noFill/>
          <a:ln cap="flat" cmpd="sng" w="9525">
            <a:solidFill>
              <a:srgbClr val="BFBFBF"/>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1"/>
          <p:cNvSpPr/>
          <p:nvPr/>
        </p:nvSpPr>
        <p:spPr>
          <a:xfrm>
            <a:off x="1141927" y="311120"/>
            <a:ext cx="9908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7.</a:t>
            </a:r>
            <a:r>
              <a:rPr lang="es-CO" sz="1800">
                <a:solidFill>
                  <a:schemeClr val="dk1"/>
                </a:solidFill>
                <a:latin typeface="Calibri"/>
                <a:ea typeface="Calibri"/>
                <a:cs typeface="Calibri"/>
                <a:sym typeface="Calibri"/>
              </a:rPr>
              <a:t> ¿Cuántas veces le han puesto una multa por infracciones de tránsito durante los últimos tres años? </a:t>
            </a:r>
            <a:endParaRPr sz="1800">
              <a:solidFill>
                <a:schemeClr val="dk1"/>
              </a:solidFill>
              <a:latin typeface="Calibri"/>
              <a:ea typeface="Calibri"/>
              <a:cs typeface="Calibri"/>
              <a:sym typeface="Calibri"/>
            </a:endParaRPr>
          </a:p>
        </p:txBody>
      </p:sp>
      <p:sp>
        <p:nvSpPr>
          <p:cNvPr id="686" name="Google Shape;686;p21"/>
          <p:cNvSpPr txBox="1"/>
          <p:nvPr/>
        </p:nvSpPr>
        <p:spPr>
          <a:xfrm>
            <a:off x="5204986" y="61516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graphicFrame>
        <p:nvGraphicFramePr>
          <p:cNvPr id="687" name="Google Shape;687;p21"/>
          <p:cNvGraphicFramePr/>
          <p:nvPr/>
        </p:nvGraphicFramePr>
        <p:xfrm>
          <a:off x="2032000" y="719666"/>
          <a:ext cx="8128000" cy="5418667"/>
        </p:xfrm>
        <a:graphic>
          <a:graphicData uri="http://schemas.openxmlformats.org/drawingml/2006/chart">
            <c:chart r:id="rId3"/>
          </a:graphicData>
        </a:graphic>
      </p:graphicFrame>
      <p:pic>
        <p:nvPicPr>
          <p:cNvPr descr="Concepto de infracción de tráfico colorido vector gratuito" id="688" name="Google Shape;688;p21"/>
          <p:cNvPicPr preferRelativeResize="0"/>
          <p:nvPr/>
        </p:nvPicPr>
        <p:blipFill rotWithShape="1">
          <a:blip r:embed="rId4">
            <a:alphaModFix/>
          </a:blip>
          <a:srcRect b="5550" l="0" r="0" t="14913"/>
          <a:stretch/>
        </p:blipFill>
        <p:spPr>
          <a:xfrm>
            <a:off x="7651832" y="847987"/>
            <a:ext cx="2641008" cy="21005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2"/>
          <p:cNvSpPr/>
          <p:nvPr/>
        </p:nvSpPr>
        <p:spPr>
          <a:xfrm>
            <a:off x="1013137" y="0"/>
            <a:ext cx="107195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CO" sz="1800">
                <a:solidFill>
                  <a:schemeClr val="dk1"/>
                </a:solidFill>
                <a:latin typeface="Calibri"/>
                <a:ea typeface="Calibri"/>
                <a:cs typeface="Calibri"/>
                <a:sym typeface="Calibri"/>
              </a:rPr>
              <a:t>8.</a:t>
            </a:r>
            <a:r>
              <a:rPr lang="es-CO" sz="1800">
                <a:solidFill>
                  <a:schemeClr val="dk1"/>
                </a:solidFill>
                <a:latin typeface="Calibri"/>
                <a:ea typeface="Calibri"/>
                <a:cs typeface="Calibri"/>
                <a:sym typeface="Calibri"/>
              </a:rPr>
              <a:t> ¿En cuántos accidentes de tránsito, por simple que sea, se ha visto involucrado durante los últimos tres años? </a:t>
            </a:r>
            <a:endParaRPr sz="1800">
              <a:solidFill>
                <a:schemeClr val="dk1"/>
              </a:solidFill>
              <a:latin typeface="Calibri"/>
              <a:ea typeface="Calibri"/>
              <a:cs typeface="Calibri"/>
              <a:sym typeface="Calibri"/>
            </a:endParaRPr>
          </a:p>
        </p:txBody>
      </p:sp>
      <p:graphicFrame>
        <p:nvGraphicFramePr>
          <p:cNvPr id="695" name="Google Shape;695;p22"/>
          <p:cNvGraphicFramePr/>
          <p:nvPr/>
        </p:nvGraphicFramePr>
        <p:xfrm>
          <a:off x="2032000" y="719666"/>
          <a:ext cx="8128000" cy="5418667"/>
        </p:xfrm>
        <a:graphic>
          <a:graphicData uri="http://schemas.openxmlformats.org/drawingml/2006/chart">
            <c:chart r:id="rId3"/>
          </a:graphicData>
        </a:graphic>
      </p:graphicFrame>
      <p:sp>
        <p:nvSpPr>
          <p:cNvPr id="696" name="Google Shape;696;p22"/>
          <p:cNvSpPr txBox="1"/>
          <p:nvPr/>
        </p:nvSpPr>
        <p:spPr>
          <a:xfrm>
            <a:off x="5778095" y="602375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pic>
        <p:nvPicPr>
          <p:cNvPr descr="Un agente de seguros resolviendo un accidente automovilístico. vector gratuito" id="697" name="Google Shape;697;p22"/>
          <p:cNvPicPr preferRelativeResize="0"/>
          <p:nvPr/>
        </p:nvPicPr>
        <p:blipFill rotWithShape="1">
          <a:blip r:embed="rId4">
            <a:alphaModFix/>
          </a:blip>
          <a:srcRect b="0" l="0" r="0" t="0"/>
          <a:stretch/>
        </p:blipFill>
        <p:spPr>
          <a:xfrm>
            <a:off x="8364904" y="719666"/>
            <a:ext cx="2843218" cy="20665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23"/>
          <p:cNvSpPr/>
          <p:nvPr/>
        </p:nvSpPr>
        <p:spPr>
          <a:xfrm>
            <a:off x="2273837" y="283811"/>
            <a:ext cx="78861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9.</a:t>
            </a:r>
            <a:r>
              <a:rPr lang="es-CO" sz="1800">
                <a:solidFill>
                  <a:schemeClr val="dk1"/>
                </a:solidFill>
                <a:latin typeface="Calibri"/>
                <a:ea typeface="Calibri"/>
                <a:cs typeface="Calibri"/>
                <a:sym typeface="Calibri"/>
              </a:rPr>
              <a:t> Cuál(es) de estas reacciones ha tenido ante la mala conducción de alguien? </a:t>
            </a:r>
            <a:endParaRPr sz="1800">
              <a:solidFill>
                <a:schemeClr val="dk1"/>
              </a:solidFill>
              <a:latin typeface="Calibri"/>
              <a:ea typeface="Calibri"/>
              <a:cs typeface="Calibri"/>
              <a:sym typeface="Calibri"/>
            </a:endParaRPr>
          </a:p>
        </p:txBody>
      </p:sp>
      <p:graphicFrame>
        <p:nvGraphicFramePr>
          <p:cNvPr id="703" name="Google Shape;703;p23"/>
          <p:cNvGraphicFramePr/>
          <p:nvPr/>
        </p:nvGraphicFramePr>
        <p:xfrm>
          <a:off x="2009104" y="468477"/>
          <a:ext cx="11641071" cy="5418667"/>
        </p:xfrm>
        <a:graphic>
          <a:graphicData uri="http://schemas.openxmlformats.org/drawingml/2006/chart">
            <c:chart r:id="rId3"/>
          </a:graphicData>
        </a:graphic>
      </p:graphicFrame>
      <p:sp>
        <p:nvSpPr>
          <p:cNvPr id="704" name="Google Shape;704;p23"/>
          <p:cNvSpPr txBox="1"/>
          <p:nvPr/>
        </p:nvSpPr>
        <p:spPr>
          <a:xfrm>
            <a:off x="5622118" y="607181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pic>
        <p:nvPicPr>
          <p:cNvPr descr="Colección flat de reacciones de emoticonos vector gratuito" id="705" name="Google Shape;705;p23"/>
          <p:cNvPicPr preferRelativeResize="0"/>
          <p:nvPr/>
        </p:nvPicPr>
        <p:blipFill rotWithShape="1">
          <a:blip r:embed="rId4">
            <a:alphaModFix/>
          </a:blip>
          <a:srcRect b="13867" l="11946" r="14755" t="14913"/>
          <a:stretch/>
        </p:blipFill>
        <p:spPr>
          <a:xfrm>
            <a:off x="1012567" y="1115568"/>
            <a:ext cx="1326037" cy="12884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24"/>
          <p:cNvSpPr/>
          <p:nvPr/>
        </p:nvSpPr>
        <p:spPr>
          <a:xfrm>
            <a:off x="3345565" y="333709"/>
            <a:ext cx="52273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10.</a:t>
            </a:r>
            <a:r>
              <a:rPr lang="es-CO" sz="1800">
                <a:solidFill>
                  <a:schemeClr val="dk1"/>
                </a:solidFill>
                <a:latin typeface="Calibri"/>
                <a:ea typeface="Calibri"/>
                <a:cs typeface="Calibri"/>
                <a:sym typeface="Calibri"/>
              </a:rPr>
              <a:t> ¿Qué tanto estrés le produce conducir en Bogotá?</a:t>
            </a:r>
            <a:endParaRPr sz="1800">
              <a:solidFill>
                <a:schemeClr val="dk1"/>
              </a:solidFill>
              <a:latin typeface="Calibri"/>
              <a:ea typeface="Calibri"/>
              <a:cs typeface="Calibri"/>
              <a:sym typeface="Calibri"/>
            </a:endParaRPr>
          </a:p>
        </p:txBody>
      </p:sp>
      <p:graphicFrame>
        <p:nvGraphicFramePr>
          <p:cNvPr id="712" name="Google Shape;712;p24"/>
          <p:cNvGraphicFramePr/>
          <p:nvPr/>
        </p:nvGraphicFramePr>
        <p:xfrm>
          <a:off x="2247347" y="1668616"/>
          <a:ext cx="7714302" cy="3781500"/>
        </p:xfrm>
        <a:graphic>
          <a:graphicData uri="http://schemas.openxmlformats.org/drawingml/2006/chart">
            <c:chart r:id="rId3"/>
          </a:graphicData>
        </a:graphic>
      </p:graphicFrame>
      <p:sp>
        <p:nvSpPr>
          <p:cNvPr id="713" name="Google Shape;713;p24"/>
          <p:cNvSpPr txBox="1"/>
          <p:nvPr/>
        </p:nvSpPr>
        <p:spPr>
          <a:xfrm>
            <a:off x="5364429" y="608656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714" name="Google Shape;714;p24"/>
          <p:cNvSpPr/>
          <p:nvPr/>
        </p:nvSpPr>
        <p:spPr>
          <a:xfrm rot="-5400000">
            <a:off x="3156880" y="4093032"/>
            <a:ext cx="377371" cy="1828800"/>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24"/>
          <p:cNvSpPr txBox="1"/>
          <p:nvPr/>
        </p:nvSpPr>
        <p:spPr>
          <a:xfrm>
            <a:off x="2247347" y="4223661"/>
            <a:ext cx="2196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T2B </a:t>
            </a:r>
            <a:r>
              <a:rPr lang="es-CO" sz="1000">
                <a:solidFill>
                  <a:schemeClr val="dk1"/>
                </a:solidFill>
                <a:latin typeface="Calibri"/>
                <a:ea typeface="Calibri"/>
                <a:cs typeface="Calibri"/>
                <a:sym typeface="Calibri"/>
              </a:rPr>
              <a:t>( Nada de estrés + Poco estrés)</a:t>
            </a:r>
            <a:endParaRPr/>
          </a:p>
        </p:txBody>
      </p:sp>
      <p:sp>
        <p:nvSpPr>
          <p:cNvPr id="716" name="Google Shape;716;p24"/>
          <p:cNvSpPr/>
          <p:nvPr/>
        </p:nvSpPr>
        <p:spPr>
          <a:xfrm>
            <a:off x="3004457" y="5384799"/>
            <a:ext cx="682172" cy="348343"/>
          </a:xfrm>
          <a:prstGeom prst="roundRect">
            <a:avLst>
              <a:gd fmla="val 16667" name="adj"/>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rgbClr val="262626"/>
                </a:solidFill>
                <a:latin typeface="Calibri"/>
                <a:ea typeface="Calibri"/>
                <a:cs typeface="Calibri"/>
                <a:sym typeface="Calibri"/>
              </a:rPr>
              <a:t>27%</a:t>
            </a:r>
            <a:endParaRPr/>
          </a:p>
        </p:txBody>
      </p:sp>
      <p:sp>
        <p:nvSpPr>
          <p:cNvPr id="717" name="Google Shape;717;p24"/>
          <p:cNvSpPr/>
          <p:nvPr/>
        </p:nvSpPr>
        <p:spPr>
          <a:xfrm rot="-5400000">
            <a:off x="6983125" y="2338554"/>
            <a:ext cx="377371" cy="5337756"/>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24"/>
          <p:cNvSpPr txBox="1"/>
          <p:nvPr/>
        </p:nvSpPr>
        <p:spPr>
          <a:xfrm>
            <a:off x="5775411" y="4288978"/>
            <a:ext cx="2196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B2B </a:t>
            </a:r>
            <a:r>
              <a:rPr lang="es-CO" sz="1000">
                <a:solidFill>
                  <a:schemeClr val="dk1"/>
                </a:solidFill>
                <a:latin typeface="Calibri"/>
                <a:ea typeface="Calibri"/>
                <a:cs typeface="Calibri"/>
                <a:sym typeface="Calibri"/>
              </a:rPr>
              <a:t>( Nada de estrés + Poco estrés)</a:t>
            </a:r>
            <a:endParaRPr/>
          </a:p>
        </p:txBody>
      </p:sp>
      <p:sp>
        <p:nvSpPr>
          <p:cNvPr id="719" name="Google Shape;719;p24"/>
          <p:cNvSpPr/>
          <p:nvPr/>
        </p:nvSpPr>
        <p:spPr>
          <a:xfrm>
            <a:off x="6830724" y="5457375"/>
            <a:ext cx="682172" cy="348343"/>
          </a:xfrm>
          <a:prstGeom prst="roundRect">
            <a:avLst>
              <a:gd fmla="val 16667" name="adj"/>
            </a:avLst>
          </a:prstGeom>
          <a:solidFill>
            <a:srgbClr val="C0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73%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graphicFrame>
        <p:nvGraphicFramePr>
          <p:cNvPr id="724" name="Google Shape;724;p25"/>
          <p:cNvGraphicFramePr/>
          <p:nvPr/>
        </p:nvGraphicFramePr>
        <p:xfrm>
          <a:off x="1439571" y="978793"/>
          <a:ext cx="9378682" cy="4846819"/>
        </p:xfrm>
        <a:graphic>
          <a:graphicData uri="http://schemas.openxmlformats.org/drawingml/2006/chart">
            <c:chart r:id="rId3"/>
          </a:graphicData>
        </a:graphic>
      </p:graphicFrame>
      <p:sp>
        <p:nvSpPr>
          <p:cNvPr id="725" name="Google Shape;725;p25"/>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726" name="Google Shape;726;p25"/>
          <p:cNvSpPr/>
          <p:nvPr/>
        </p:nvSpPr>
        <p:spPr>
          <a:xfrm>
            <a:off x="1584102" y="193601"/>
            <a:ext cx="90143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11.</a:t>
            </a:r>
            <a:r>
              <a:rPr lang="es-CO" sz="1800">
                <a:solidFill>
                  <a:schemeClr val="dk1"/>
                </a:solidFill>
                <a:latin typeface="Calibri"/>
                <a:ea typeface="Calibri"/>
                <a:cs typeface="Calibri"/>
                <a:sym typeface="Calibri"/>
              </a:rPr>
              <a:t> ¿Durante la última semana alguien le ha hecho alguna de las siguientes acciones en la vía?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26"/>
          <p:cNvSpPr/>
          <p:nvPr/>
        </p:nvSpPr>
        <p:spPr>
          <a:xfrm>
            <a:off x="927100" y="299135"/>
            <a:ext cx="10668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12.</a:t>
            </a:r>
            <a:r>
              <a:rPr lang="es-CO" sz="1800">
                <a:solidFill>
                  <a:schemeClr val="dk1"/>
                </a:solidFill>
                <a:latin typeface="Calibri"/>
                <a:ea typeface="Calibri"/>
                <a:cs typeface="Calibri"/>
                <a:sym typeface="Calibri"/>
              </a:rPr>
              <a:t> Imagine que está haciendo fila en su vehículo y llega otro y hace "doble fila". Esto ¿Cómo le hace sentir?</a:t>
            </a:r>
            <a:endParaRPr sz="1800">
              <a:solidFill>
                <a:schemeClr val="dk1"/>
              </a:solidFill>
              <a:latin typeface="Calibri"/>
              <a:ea typeface="Calibri"/>
              <a:cs typeface="Calibri"/>
              <a:sym typeface="Calibri"/>
            </a:endParaRPr>
          </a:p>
        </p:txBody>
      </p:sp>
      <p:graphicFrame>
        <p:nvGraphicFramePr>
          <p:cNvPr id="732" name="Google Shape;732;p26"/>
          <p:cNvGraphicFramePr/>
          <p:nvPr/>
        </p:nvGraphicFramePr>
        <p:xfrm>
          <a:off x="2725996" y="984376"/>
          <a:ext cx="6289215" cy="3871652"/>
        </p:xfrm>
        <a:graphic>
          <a:graphicData uri="http://schemas.openxmlformats.org/drawingml/2006/chart">
            <c:chart r:id="rId3"/>
          </a:graphicData>
        </a:graphic>
      </p:graphicFrame>
      <p:sp>
        <p:nvSpPr>
          <p:cNvPr id="733" name="Google Shape;733;p26"/>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pic>
        <p:nvPicPr>
          <p:cNvPr descr="W:\2-3-4.5 Proyectos\UEN_3\ACTIVOS\2718-PLUTO3-Cultura Ciud.-IRA CONDUCCION- SDRCD\2.Pro-Plan proy  Elab Ins\2.2 Elab de Instr\Sondeo ira en la conducción.png" id="734" name="Google Shape;734;p26"/>
          <p:cNvPicPr preferRelativeResize="0"/>
          <p:nvPr/>
        </p:nvPicPr>
        <p:blipFill rotWithShape="1">
          <a:blip r:embed="rId4">
            <a:alphaModFix/>
          </a:blip>
          <a:srcRect b="69360" l="0" r="0" t="0"/>
          <a:stretch/>
        </p:blipFill>
        <p:spPr>
          <a:xfrm>
            <a:off x="2952751" y="4749800"/>
            <a:ext cx="6191250" cy="1160272"/>
          </a:xfrm>
          <a:prstGeom prst="rect">
            <a:avLst/>
          </a:prstGeom>
          <a:noFill/>
          <a:ln>
            <a:noFill/>
          </a:ln>
        </p:spPr>
      </p:pic>
      <p:sp>
        <p:nvSpPr>
          <p:cNvPr id="735" name="Google Shape;735;p26"/>
          <p:cNvSpPr/>
          <p:nvPr/>
        </p:nvSpPr>
        <p:spPr>
          <a:xfrm>
            <a:off x="5820229" y="1030514"/>
            <a:ext cx="1103085" cy="4879558"/>
          </a:xfrm>
          <a:prstGeom prst="rect">
            <a:avLst/>
          </a:prstGeom>
          <a:noFill/>
          <a:ln cap="flat" cmpd="sng" w="15875">
            <a:solidFill>
              <a:srgbClr val="953734"/>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27"/>
          <p:cNvSpPr/>
          <p:nvPr/>
        </p:nvSpPr>
        <p:spPr>
          <a:xfrm>
            <a:off x="2418555" y="197535"/>
            <a:ext cx="10668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13.</a:t>
            </a:r>
            <a:r>
              <a:rPr lang="es-CO" sz="1800">
                <a:solidFill>
                  <a:schemeClr val="dk1"/>
                </a:solidFill>
                <a:latin typeface="Calibri"/>
                <a:ea typeface="Calibri"/>
                <a:cs typeface="Calibri"/>
                <a:sym typeface="Calibri"/>
              </a:rPr>
              <a:t> Cuando ve un vehículo pisando la cebra peatonal. ¿Cómo lo hace sentir?</a:t>
            </a:r>
            <a:endParaRPr/>
          </a:p>
        </p:txBody>
      </p:sp>
      <p:graphicFrame>
        <p:nvGraphicFramePr>
          <p:cNvPr id="741" name="Google Shape;741;p27"/>
          <p:cNvGraphicFramePr/>
          <p:nvPr/>
        </p:nvGraphicFramePr>
        <p:xfrm>
          <a:off x="3236578" y="800994"/>
          <a:ext cx="6061742" cy="3871652"/>
        </p:xfrm>
        <a:graphic>
          <a:graphicData uri="http://schemas.openxmlformats.org/drawingml/2006/chart">
            <c:chart r:id="rId3"/>
          </a:graphicData>
        </a:graphic>
      </p:graphicFrame>
      <p:sp>
        <p:nvSpPr>
          <p:cNvPr id="742" name="Google Shape;742;p27"/>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pic>
        <p:nvPicPr>
          <p:cNvPr descr="W:\2-3-4.5 Proyectos\UEN_3\ACTIVOS\2718-PLUTO3-Cultura Ciud.-IRA CONDUCCION- SDRCD\2.Pro-Plan proy  Elab Ins\2.2 Elab de Instr\Sondeo ira en la conducción.png" id="743" name="Google Shape;743;p27"/>
          <p:cNvPicPr preferRelativeResize="0"/>
          <p:nvPr/>
        </p:nvPicPr>
        <p:blipFill rotWithShape="1">
          <a:blip r:embed="rId4">
            <a:alphaModFix/>
          </a:blip>
          <a:srcRect b="69360" l="0" r="0" t="0"/>
          <a:stretch/>
        </p:blipFill>
        <p:spPr>
          <a:xfrm>
            <a:off x="3556318" y="4672646"/>
            <a:ext cx="5874734" cy="1160272"/>
          </a:xfrm>
          <a:prstGeom prst="rect">
            <a:avLst/>
          </a:prstGeom>
          <a:noFill/>
          <a:ln>
            <a:noFill/>
          </a:ln>
        </p:spPr>
      </p:pic>
      <p:sp>
        <p:nvSpPr>
          <p:cNvPr id="744" name="Google Shape;744;p27"/>
          <p:cNvSpPr/>
          <p:nvPr/>
        </p:nvSpPr>
        <p:spPr>
          <a:xfrm>
            <a:off x="6255657" y="841832"/>
            <a:ext cx="1001479" cy="4879558"/>
          </a:xfrm>
          <a:prstGeom prst="rect">
            <a:avLst/>
          </a:prstGeom>
          <a:noFill/>
          <a:ln cap="flat" cmpd="sng" w="12700">
            <a:solidFill>
              <a:srgbClr val="95373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28"/>
          <p:cNvSpPr/>
          <p:nvPr/>
        </p:nvSpPr>
        <p:spPr>
          <a:xfrm>
            <a:off x="889000" y="235635"/>
            <a:ext cx="10718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14.</a:t>
            </a:r>
            <a:r>
              <a:rPr lang="es-CO" sz="1800">
                <a:solidFill>
                  <a:schemeClr val="dk1"/>
                </a:solidFill>
                <a:latin typeface="Calibri"/>
                <a:ea typeface="Calibri"/>
                <a:cs typeface="Calibri"/>
                <a:sym typeface="Calibri"/>
              </a:rPr>
              <a:t> Imagine que está conduciendo y se encuentra con estas situaciones. ¿Cómo le hace sentir cada una de ellas? </a:t>
            </a:r>
            <a:endParaRPr sz="1800">
              <a:solidFill>
                <a:schemeClr val="dk1"/>
              </a:solidFill>
              <a:latin typeface="Calibri"/>
              <a:ea typeface="Calibri"/>
              <a:cs typeface="Calibri"/>
              <a:sym typeface="Calibri"/>
            </a:endParaRPr>
          </a:p>
        </p:txBody>
      </p:sp>
      <p:graphicFrame>
        <p:nvGraphicFramePr>
          <p:cNvPr id="750" name="Google Shape;750;p28"/>
          <p:cNvGraphicFramePr/>
          <p:nvPr/>
        </p:nvGraphicFramePr>
        <p:xfrm>
          <a:off x="858591" y="796414"/>
          <a:ext cx="9985420" cy="5689650"/>
        </p:xfrm>
        <a:graphic>
          <a:graphicData uri="http://schemas.openxmlformats.org/drawingml/2006/chart">
            <c:chart r:id="rId3"/>
          </a:graphicData>
        </a:graphic>
      </p:graphicFrame>
      <p:sp>
        <p:nvSpPr>
          <p:cNvPr id="751" name="Google Shape;751;p28"/>
          <p:cNvSpPr txBox="1"/>
          <p:nvPr/>
        </p:nvSpPr>
        <p:spPr>
          <a:xfrm>
            <a:off x="5653600"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graphicFrame>
        <p:nvGraphicFramePr>
          <p:cNvPr id="756" name="Google Shape;756;p29"/>
          <p:cNvGraphicFramePr/>
          <p:nvPr/>
        </p:nvGraphicFramePr>
        <p:xfrm>
          <a:off x="724759" y="1578383"/>
          <a:ext cx="10412282" cy="4546645"/>
        </p:xfrm>
        <a:graphic>
          <a:graphicData uri="http://schemas.openxmlformats.org/drawingml/2006/chart">
            <c:chart r:id="rId3"/>
          </a:graphicData>
        </a:graphic>
      </p:graphicFrame>
      <p:sp>
        <p:nvSpPr>
          <p:cNvPr id="757" name="Google Shape;757;p29"/>
          <p:cNvSpPr/>
          <p:nvPr/>
        </p:nvSpPr>
        <p:spPr>
          <a:xfrm>
            <a:off x="387457" y="361678"/>
            <a:ext cx="1157723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 </a:t>
            </a:r>
            <a:r>
              <a:rPr b="1" lang="es-CO" sz="1800">
                <a:solidFill>
                  <a:schemeClr val="dk1"/>
                </a:solidFill>
                <a:latin typeface="Calibri"/>
                <a:ea typeface="Calibri"/>
                <a:cs typeface="Calibri"/>
                <a:sym typeface="Calibri"/>
              </a:rPr>
              <a:t>15</a:t>
            </a:r>
            <a:r>
              <a:rPr lang="es-CO" sz="1800">
                <a:solidFill>
                  <a:schemeClr val="dk1"/>
                </a:solidFill>
                <a:latin typeface="Calibri"/>
                <a:ea typeface="Calibri"/>
                <a:cs typeface="Calibri"/>
                <a:sym typeface="Calibri"/>
              </a:rPr>
              <a:t>. En una escala de 1 a 4 en donde  1 es Muy Irritado, 2 es resignado , 3 es indiferente y 4 Nada Irritado, Cuando transita en la vía, en general ¿qué  siente con el comportamiento de…? </a:t>
            </a:r>
            <a:endParaRPr sz="1800">
              <a:solidFill>
                <a:schemeClr val="dk1"/>
              </a:solidFill>
              <a:latin typeface="Calibri"/>
              <a:ea typeface="Calibri"/>
              <a:cs typeface="Calibri"/>
              <a:sym typeface="Calibri"/>
            </a:endParaRPr>
          </a:p>
        </p:txBody>
      </p:sp>
      <p:sp>
        <p:nvSpPr>
          <p:cNvPr id="758" name="Google Shape;758;p29"/>
          <p:cNvSpPr txBox="1"/>
          <p:nvPr/>
        </p:nvSpPr>
        <p:spPr>
          <a:xfrm>
            <a:off x="4986473" y="6020411"/>
            <a:ext cx="1189600" cy="605294"/>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a:t>
            </a:r>
            <a:endParaRPr/>
          </a:p>
          <a:p>
            <a:pPr indent="0" lvl="0" marL="0" marR="0" rtl="0" algn="r">
              <a:lnSpc>
                <a:spcPct val="83333"/>
              </a:lnSpc>
              <a:spcBef>
                <a:spcPts val="0"/>
              </a:spcBef>
              <a:spcAft>
                <a:spcPts val="0"/>
              </a:spcAft>
              <a:buNone/>
            </a:pPr>
            <a:r>
              <a:t/>
            </a:r>
            <a:endParaRPr b="1" sz="1200">
              <a:solidFill>
                <a:srgbClr val="3F3F3F"/>
              </a:solidFill>
              <a:latin typeface="Calibri"/>
              <a:ea typeface="Calibri"/>
              <a:cs typeface="Calibri"/>
              <a:sym typeface="Calibri"/>
            </a:endParaRPr>
          </a:p>
          <a:p>
            <a:pPr indent="0" lvl="0" marL="0" marR="0" rtl="0" algn="r">
              <a:lnSpc>
                <a:spcPct val="83333"/>
              </a:lnSpc>
              <a:spcBef>
                <a:spcPts val="0"/>
              </a:spcBef>
              <a:spcAft>
                <a:spcPts val="0"/>
              </a:spcAft>
              <a:buNone/>
            </a:pPr>
            <a:r>
              <a:t/>
            </a:r>
            <a:endParaRPr b="1" sz="1200">
              <a:solidFill>
                <a:srgbClr val="3F3F3F"/>
              </a:solidFill>
              <a:latin typeface="Calibri"/>
              <a:ea typeface="Calibri"/>
              <a:cs typeface="Calibri"/>
              <a:sym typeface="Calibri"/>
            </a:endParaRPr>
          </a:p>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
          <p:cNvSpPr txBox="1"/>
          <p:nvPr/>
        </p:nvSpPr>
        <p:spPr>
          <a:xfrm>
            <a:off x="3404192" y="2928255"/>
            <a:ext cx="537198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6000"/>
              <a:buFont typeface="Tahoma"/>
              <a:buNone/>
            </a:pPr>
            <a:r>
              <a:rPr b="1" i="0" lang="es-CO" sz="6000" u="none" cap="none" strike="noStrike">
                <a:solidFill>
                  <a:srgbClr val="FFFFFF"/>
                </a:solidFill>
                <a:latin typeface="Tahoma"/>
                <a:ea typeface="Tahoma"/>
                <a:cs typeface="Tahoma"/>
                <a:sym typeface="Tahoma"/>
              </a:rPr>
              <a:t>Ficha Técnica</a:t>
            </a:r>
            <a:endParaRPr/>
          </a:p>
        </p:txBody>
      </p:sp>
      <p:sp>
        <p:nvSpPr>
          <p:cNvPr id="411" name="Google Shape;411;p3"/>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5B02B"/>
              </a:buClr>
              <a:buSzPts val="2400"/>
              <a:buFont typeface="Tahoma"/>
              <a:buNone/>
            </a:pPr>
            <a:r>
              <a:rPr b="1" i="0" lang="es-CO" sz="2400" u="none" cap="none" strike="noStrike">
                <a:solidFill>
                  <a:srgbClr val="F5B02B"/>
                </a:solidFill>
                <a:latin typeface="Tahoma"/>
                <a:ea typeface="Tahoma"/>
                <a:cs typeface="Tahoma"/>
                <a:sym typeface="Tahoma"/>
              </a:rPr>
              <a:t>#</a:t>
            </a:r>
            <a:r>
              <a:rPr b="1" i="0" lang="es-CO" sz="2400" u="none" cap="none" strike="noStrike">
                <a:solidFill>
                  <a:srgbClr val="FFFFFF"/>
                </a:solidFill>
                <a:latin typeface="Tahoma"/>
                <a:ea typeface="Tahoma"/>
                <a:cs typeface="Tahoma"/>
                <a:sym typeface="Tahoma"/>
              </a:rPr>
              <a:t>YoMeQuedoEnCasa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30"/>
          <p:cNvSpPr/>
          <p:nvPr/>
        </p:nvSpPr>
        <p:spPr>
          <a:xfrm>
            <a:off x="3735038" y="377148"/>
            <a:ext cx="46326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16. </a:t>
            </a:r>
            <a:r>
              <a:rPr lang="es-CO" sz="1800">
                <a:solidFill>
                  <a:schemeClr val="dk1"/>
                </a:solidFill>
                <a:latin typeface="Calibri"/>
                <a:ea typeface="Calibri"/>
                <a:cs typeface="Calibri"/>
                <a:sym typeface="Calibri"/>
              </a:rPr>
              <a:t>Le parece que son mejores conductores….? </a:t>
            </a:r>
            <a:endParaRPr sz="1800">
              <a:solidFill>
                <a:schemeClr val="dk1"/>
              </a:solidFill>
              <a:latin typeface="Calibri"/>
              <a:ea typeface="Calibri"/>
              <a:cs typeface="Calibri"/>
              <a:sym typeface="Calibri"/>
            </a:endParaRPr>
          </a:p>
        </p:txBody>
      </p:sp>
      <p:graphicFrame>
        <p:nvGraphicFramePr>
          <p:cNvPr id="765" name="Google Shape;765;p30"/>
          <p:cNvGraphicFramePr/>
          <p:nvPr/>
        </p:nvGraphicFramePr>
        <p:xfrm>
          <a:off x="1987345" y="1045130"/>
          <a:ext cx="8128000" cy="5418667"/>
        </p:xfrm>
        <a:graphic>
          <a:graphicData uri="http://schemas.openxmlformats.org/drawingml/2006/chart">
            <c:chart r:id="rId3"/>
          </a:graphicData>
        </a:graphic>
      </p:graphicFrame>
      <p:sp>
        <p:nvSpPr>
          <p:cNvPr id="766" name="Google Shape;766;p30"/>
          <p:cNvSpPr txBox="1"/>
          <p:nvPr/>
        </p:nvSpPr>
        <p:spPr>
          <a:xfrm>
            <a:off x="5274107" y="64637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cxnSp>
        <p:nvCxnSpPr>
          <p:cNvPr id="767" name="Google Shape;767;p30"/>
          <p:cNvCxnSpPr/>
          <p:nvPr/>
        </p:nvCxnSpPr>
        <p:spPr>
          <a:xfrm flipH="1" rot="10800000">
            <a:off x="8152327" y="3902299"/>
            <a:ext cx="1275008" cy="12878"/>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31"/>
          <p:cNvSpPr/>
          <p:nvPr/>
        </p:nvSpPr>
        <p:spPr>
          <a:xfrm>
            <a:off x="3735038" y="377148"/>
            <a:ext cx="4918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17.</a:t>
            </a:r>
            <a:r>
              <a:rPr lang="es-CO" sz="1800">
                <a:solidFill>
                  <a:schemeClr val="dk1"/>
                </a:solidFill>
                <a:latin typeface="Calibri"/>
                <a:ea typeface="Calibri"/>
                <a:cs typeface="Calibri"/>
                <a:sym typeface="Calibri"/>
              </a:rPr>
              <a:t> Le parece que son más cuidadosos en la vía…? </a:t>
            </a:r>
            <a:endParaRPr/>
          </a:p>
        </p:txBody>
      </p:sp>
      <p:graphicFrame>
        <p:nvGraphicFramePr>
          <p:cNvPr id="773" name="Google Shape;773;p31"/>
          <p:cNvGraphicFramePr/>
          <p:nvPr/>
        </p:nvGraphicFramePr>
        <p:xfrm>
          <a:off x="1987345" y="1045130"/>
          <a:ext cx="8128000" cy="5418667"/>
        </p:xfrm>
        <a:graphic>
          <a:graphicData uri="http://schemas.openxmlformats.org/drawingml/2006/chart">
            <c:chart r:id="rId3"/>
          </a:graphicData>
        </a:graphic>
      </p:graphicFrame>
      <p:sp>
        <p:nvSpPr>
          <p:cNvPr id="774" name="Google Shape;774;p31"/>
          <p:cNvSpPr txBox="1"/>
          <p:nvPr/>
        </p:nvSpPr>
        <p:spPr>
          <a:xfrm>
            <a:off x="5227612" y="64637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775" name="Google Shape;775;p31"/>
          <p:cNvSpPr txBox="1"/>
          <p:nvPr/>
        </p:nvSpPr>
        <p:spPr>
          <a:xfrm>
            <a:off x="2794880" y="3238900"/>
            <a:ext cx="940158" cy="7408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CO" sz="3200">
                <a:solidFill>
                  <a:schemeClr val="dk1"/>
                </a:solidFill>
                <a:latin typeface="Calibri"/>
                <a:ea typeface="Calibri"/>
                <a:cs typeface="Calibri"/>
                <a:sym typeface="Calibri"/>
              </a:rPr>
              <a:t>47%</a:t>
            </a:r>
            <a:endParaRPr sz="3200">
              <a:solidFill>
                <a:schemeClr val="dk1"/>
              </a:solidFill>
              <a:latin typeface="Calibri"/>
              <a:ea typeface="Calibri"/>
              <a:cs typeface="Calibri"/>
              <a:sym typeface="Calibri"/>
            </a:endParaRPr>
          </a:p>
        </p:txBody>
      </p:sp>
      <p:sp>
        <p:nvSpPr>
          <p:cNvPr id="776" name="Google Shape;776;p31"/>
          <p:cNvSpPr txBox="1"/>
          <p:nvPr/>
        </p:nvSpPr>
        <p:spPr>
          <a:xfrm>
            <a:off x="8395043" y="3384059"/>
            <a:ext cx="940158" cy="7408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CO" sz="3200">
                <a:solidFill>
                  <a:schemeClr val="dk1"/>
                </a:solidFill>
                <a:latin typeface="Calibri"/>
                <a:ea typeface="Calibri"/>
                <a:cs typeface="Calibri"/>
                <a:sym typeface="Calibri"/>
              </a:rPr>
              <a:t>41%</a:t>
            </a:r>
            <a:endParaRPr sz="3200">
              <a:solidFill>
                <a:schemeClr val="dk1"/>
              </a:solidFill>
              <a:latin typeface="Calibri"/>
              <a:ea typeface="Calibri"/>
              <a:cs typeface="Calibri"/>
              <a:sym typeface="Calibri"/>
            </a:endParaRPr>
          </a:p>
        </p:txBody>
      </p:sp>
      <p:sp>
        <p:nvSpPr>
          <p:cNvPr id="777" name="Google Shape;777;p31"/>
          <p:cNvSpPr txBox="1"/>
          <p:nvPr/>
        </p:nvSpPr>
        <p:spPr>
          <a:xfrm>
            <a:off x="7737182" y="1359929"/>
            <a:ext cx="940158" cy="7408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CO" sz="3200">
                <a:solidFill>
                  <a:schemeClr val="dk1"/>
                </a:solidFill>
                <a:latin typeface="Calibri"/>
                <a:ea typeface="Calibri"/>
                <a:cs typeface="Calibri"/>
                <a:sym typeface="Calibri"/>
              </a:rPr>
              <a:t>12%</a:t>
            </a:r>
            <a:endParaRPr sz="3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32"/>
          <p:cNvSpPr/>
          <p:nvPr/>
        </p:nvSpPr>
        <p:spPr>
          <a:xfrm>
            <a:off x="7329715" y="1519085"/>
            <a:ext cx="1047370" cy="752168"/>
          </a:xfrm>
          <a:prstGeom prst="ellipse">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783" name="Google Shape;783;p32"/>
          <p:cNvGraphicFramePr/>
          <p:nvPr/>
        </p:nvGraphicFramePr>
        <p:xfrm>
          <a:off x="420913" y="1190766"/>
          <a:ext cx="10987315" cy="4408228"/>
        </p:xfrm>
        <a:graphic>
          <a:graphicData uri="http://schemas.openxmlformats.org/drawingml/2006/chart">
            <c:chart r:id="rId3"/>
          </a:graphicData>
        </a:graphic>
      </p:graphicFrame>
      <p:sp>
        <p:nvSpPr>
          <p:cNvPr id="784" name="Google Shape;784;p32"/>
          <p:cNvSpPr/>
          <p:nvPr/>
        </p:nvSpPr>
        <p:spPr>
          <a:xfrm>
            <a:off x="2056108" y="331638"/>
            <a:ext cx="86377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18.</a:t>
            </a:r>
            <a:r>
              <a:rPr lang="es-CO" sz="1800">
                <a:solidFill>
                  <a:schemeClr val="dk1"/>
                </a:solidFill>
                <a:latin typeface="Calibri"/>
                <a:ea typeface="Calibri"/>
                <a:cs typeface="Calibri"/>
                <a:sym typeface="Calibri"/>
              </a:rPr>
              <a:t> ¿De cien conductores cuántos cree que respetan las normas de tránsito en Bogotá?</a:t>
            </a:r>
            <a:endParaRPr sz="1800">
              <a:solidFill>
                <a:schemeClr val="dk1"/>
              </a:solidFill>
              <a:latin typeface="Calibri"/>
              <a:ea typeface="Calibri"/>
              <a:cs typeface="Calibri"/>
              <a:sym typeface="Calibri"/>
            </a:endParaRPr>
          </a:p>
        </p:txBody>
      </p:sp>
      <p:sp>
        <p:nvSpPr>
          <p:cNvPr id="785" name="Google Shape;785;p32"/>
          <p:cNvSpPr txBox="1"/>
          <p:nvPr/>
        </p:nvSpPr>
        <p:spPr>
          <a:xfrm>
            <a:off x="5039886" y="59186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786" name="Google Shape;786;p32"/>
          <p:cNvSpPr/>
          <p:nvPr/>
        </p:nvSpPr>
        <p:spPr>
          <a:xfrm>
            <a:off x="420913" y="1233714"/>
            <a:ext cx="3030209" cy="1262743"/>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EN PROMEDIO: SE CREE QUE DE 100 CONDUCTORES, 40  RESPETAN LAS NORMAS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33"/>
          <p:cNvSpPr/>
          <p:nvPr/>
        </p:nvSpPr>
        <p:spPr>
          <a:xfrm>
            <a:off x="6966856" y="1364342"/>
            <a:ext cx="1161143" cy="754743"/>
          </a:xfrm>
          <a:prstGeom prst="ellipse">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2" name="Google Shape;792;p33"/>
          <p:cNvSpPr/>
          <p:nvPr/>
        </p:nvSpPr>
        <p:spPr>
          <a:xfrm>
            <a:off x="2753532" y="268096"/>
            <a:ext cx="86377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19.</a:t>
            </a:r>
            <a:r>
              <a:rPr lang="es-CO" sz="1800">
                <a:solidFill>
                  <a:schemeClr val="dk1"/>
                </a:solidFill>
                <a:latin typeface="Calibri"/>
                <a:ea typeface="Calibri"/>
                <a:cs typeface="Calibri"/>
                <a:sym typeface="Calibri"/>
              </a:rPr>
              <a:t> ¿De cien conductores, en cuántos cree que podría confiar en la vía?</a:t>
            </a:r>
            <a:endParaRPr/>
          </a:p>
        </p:txBody>
      </p:sp>
      <p:graphicFrame>
        <p:nvGraphicFramePr>
          <p:cNvPr id="793" name="Google Shape;793;p33"/>
          <p:cNvGraphicFramePr/>
          <p:nvPr/>
        </p:nvGraphicFramePr>
        <p:xfrm>
          <a:off x="464458" y="637428"/>
          <a:ext cx="10755086" cy="5253648"/>
        </p:xfrm>
        <a:graphic>
          <a:graphicData uri="http://schemas.openxmlformats.org/drawingml/2006/chart">
            <c:chart r:id="rId3"/>
          </a:graphicData>
        </a:graphic>
      </p:graphicFrame>
      <p:sp>
        <p:nvSpPr>
          <p:cNvPr id="794" name="Google Shape;794;p33"/>
          <p:cNvSpPr txBox="1"/>
          <p:nvPr/>
        </p:nvSpPr>
        <p:spPr>
          <a:xfrm>
            <a:off x="5052765" y="626040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795" name="Google Shape;795;p33"/>
          <p:cNvSpPr/>
          <p:nvPr/>
        </p:nvSpPr>
        <p:spPr>
          <a:xfrm>
            <a:off x="464458" y="1006760"/>
            <a:ext cx="2971916" cy="1140776"/>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EN PROMEDIO: SE CREE QUE DE 100 CONDUCTORES, SE PUEDE CONFIAR EN 36 EN LA VIA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34"/>
          <p:cNvSpPr/>
          <p:nvPr/>
        </p:nvSpPr>
        <p:spPr>
          <a:xfrm>
            <a:off x="10682514" y="1640108"/>
            <a:ext cx="1161143" cy="754743"/>
          </a:xfrm>
          <a:prstGeom prst="ellipse">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1" name="Google Shape;801;p34"/>
          <p:cNvSpPr/>
          <p:nvPr/>
        </p:nvSpPr>
        <p:spPr>
          <a:xfrm>
            <a:off x="986724" y="268096"/>
            <a:ext cx="104200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20. </a:t>
            </a:r>
            <a:r>
              <a:rPr lang="es-CO" sz="1800">
                <a:solidFill>
                  <a:schemeClr val="dk1"/>
                </a:solidFill>
                <a:latin typeface="Calibri"/>
                <a:ea typeface="Calibri"/>
                <a:cs typeface="Calibri"/>
                <a:sym typeface="Calibri"/>
              </a:rPr>
              <a:t>¿De cien conductores, para cuántos cree que es importante respetar las normas de tránsito en Bogotá ?</a:t>
            </a:r>
            <a:endParaRPr/>
          </a:p>
        </p:txBody>
      </p:sp>
      <p:graphicFrame>
        <p:nvGraphicFramePr>
          <p:cNvPr id="802" name="Google Shape;802;p34"/>
          <p:cNvGraphicFramePr/>
          <p:nvPr/>
        </p:nvGraphicFramePr>
        <p:xfrm>
          <a:off x="761137" y="1227475"/>
          <a:ext cx="10871199" cy="5107328"/>
        </p:xfrm>
        <a:graphic>
          <a:graphicData uri="http://schemas.openxmlformats.org/drawingml/2006/chart">
            <c:chart r:id="rId3"/>
          </a:graphicData>
        </a:graphic>
      </p:graphicFrame>
      <p:sp>
        <p:nvSpPr>
          <p:cNvPr id="803" name="Google Shape;803;p34"/>
          <p:cNvSpPr txBox="1"/>
          <p:nvPr/>
        </p:nvSpPr>
        <p:spPr>
          <a:xfrm>
            <a:off x="5336100" y="594445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804" name="Google Shape;804;p34"/>
          <p:cNvSpPr/>
          <p:nvPr/>
        </p:nvSpPr>
        <p:spPr>
          <a:xfrm>
            <a:off x="420914" y="1233714"/>
            <a:ext cx="2743200" cy="885371"/>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59 PERSONAS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graphicFrame>
        <p:nvGraphicFramePr>
          <p:cNvPr id="809" name="Google Shape;809;p35"/>
          <p:cNvGraphicFramePr/>
          <p:nvPr/>
        </p:nvGraphicFramePr>
        <p:xfrm>
          <a:off x="3606894" y="1060138"/>
          <a:ext cx="4903106" cy="4408228"/>
        </p:xfrm>
        <a:graphic>
          <a:graphicData uri="http://schemas.openxmlformats.org/drawingml/2006/chart">
            <c:chart r:id="rId3"/>
          </a:graphicData>
        </a:graphic>
      </p:graphicFrame>
      <p:sp>
        <p:nvSpPr>
          <p:cNvPr id="810" name="Google Shape;810;p35"/>
          <p:cNvSpPr txBox="1"/>
          <p:nvPr/>
        </p:nvSpPr>
        <p:spPr>
          <a:xfrm>
            <a:off x="5336100" y="594445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811" name="Google Shape;811;p35"/>
          <p:cNvSpPr/>
          <p:nvPr/>
        </p:nvSpPr>
        <p:spPr>
          <a:xfrm>
            <a:off x="3606894" y="399383"/>
            <a:ext cx="51023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21.</a:t>
            </a:r>
            <a:r>
              <a:rPr lang="es-CO" sz="1800">
                <a:solidFill>
                  <a:schemeClr val="dk1"/>
                </a:solidFill>
                <a:latin typeface="Calibri"/>
                <a:ea typeface="Calibri"/>
                <a:cs typeface="Calibri"/>
                <a:sym typeface="Calibri"/>
              </a:rPr>
              <a:t> De las 24 horas del día , ¿cuántas duerme usted?</a:t>
            </a:r>
            <a:endParaRPr sz="1800">
              <a:solidFill>
                <a:schemeClr val="dk1"/>
              </a:solidFill>
              <a:latin typeface="Calibri"/>
              <a:ea typeface="Calibri"/>
              <a:cs typeface="Calibri"/>
              <a:sym typeface="Calibri"/>
            </a:endParaRPr>
          </a:p>
        </p:txBody>
      </p:sp>
      <p:sp>
        <p:nvSpPr>
          <p:cNvPr id="812" name="Google Shape;812;p35"/>
          <p:cNvSpPr/>
          <p:nvPr/>
        </p:nvSpPr>
        <p:spPr>
          <a:xfrm>
            <a:off x="420914" y="1233714"/>
            <a:ext cx="2743200" cy="885371"/>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7,5 HORAS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36"/>
          <p:cNvSpPr/>
          <p:nvPr/>
        </p:nvSpPr>
        <p:spPr>
          <a:xfrm>
            <a:off x="3853911" y="399383"/>
            <a:ext cx="86377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22.</a:t>
            </a:r>
            <a:r>
              <a:rPr lang="es-CO" sz="1800">
                <a:solidFill>
                  <a:schemeClr val="dk1"/>
                </a:solidFill>
                <a:latin typeface="Calibri"/>
                <a:ea typeface="Calibri"/>
                <a:cs typeface="Calibri"/>
                <a:sym typeface="Calibri"/>
              </a:rPr>
              <a:t> ¿Cuántas horas en promedio trabaja al día? </a:t>
            </a:r>
            <a:endParaRPr/>
          </a:p>
        </p:txBody>
      </p:sp>
      <p:graphicFrame>
        <p:nvGraphicFramePr>
          <p:cNvPr id="818" name="Google Shape;818;p36"/>
          <p:cNvGraphicFramePr/>
          <p:nvPr/>
        </p:nvGraphicFramePr>
        <p:xfrm>
          <a:off x="3606894" y="1060137"/>
          <a:ext cx="4903106" cy="4884317"/>
        </p:xfrm>
        <a:graphic>
          <a:graphicData uri="http://schemas.openxmlformats.org/drawingml/2006/chart">
            <c:chart r:id="rId3"/>
          </a:graphicData>
        </a:graphic>
      </p:graphicFrame>
      <p:sp>
        <p:nvSpPr>
          <p:cNvPr id="819" name="Google Shape;819;p36"/>
          <p:cNvSpPr txBox="1"/>
          <p:nvPr/>
        </p:nvSpPr>
        <p:spPr>
          <a:xfrm>
            <a:off x="5336100" y="594445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820" name="Google Shape;820;p36"/>
          <p:cNvSpPr/>
          <p:nvPr/>
        </p:nvSpPr>
        <p:spPr>
          <a:xfrm>
            <a:off x="420914" y="1233714"/>
            <a:ext cx="2743200" cy="885371"/>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9,2 HORAS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graphicFrame>
        <p:nvGraphicFramePr>
          <p:cNvPr id="825" name="Google Shape;825;p37"/>
          <p:cNvGraphicFramePr/>
          <p:nvPr/>
        </p:nvGraphicFramePr>
        <p:xfrm>
          <a:off x="2725994" y="1433826"/>
          <a:ext cx="6788945" cy="3871652"/>
        </p:xfrm>
        <a:graphic>
          <a:graphicData uri="http://schemas.openxmlformats.org/drawingml/2006/chart">
            <c:chart r:id="rId3"/>
          </a:graphicData>
        </a:graphic>
      </p:graphicFrame>
      <p:sp>
        <p:nvSpPr>
          <p:cNvPr id="826" name="Google Shape;826;p37"/>
          <p:cNvSpPr/>
          <p:nvPr/>
        </p:nvSpPr>
        <p:spPr>
          <a:xfrm>
            <a:off x="922688" y="245056"/>
            <a:ext cx="103955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23.</a:t>
            </a:r>
            <a:r>
              <a:rPr lang="es-CO" sz="1800">
                <a:solidFill>
                  <a:schemeClr val="dk1"/>
                </a:solidFill>
                <a:latin typeface="Calibri"/>
                <a:ea typeface="Calibri"/>
                <a:cs typeface="Calibri"/>
                <a:sym typeface="Calibri"/>
              </a:rPr>
              <a:t> ¿Con qué frecuencia diría que esta frase es su caso?: "Me parece difícil controlarme cuando me enojo"</a:t>
            </a:r>
            <a:endParaRPr sz="1800">
              <a:solidFill>
                <a:schemeClr val="dk1"/>
              </a:solidFill>
              <a:latin typeface="Calibri"/>
              <a:ea typeface="Calibri"/>
              <a:cs typeface="Calibri"/>
              <a:sym typeface="Calibri"/>
            </a:endParaRPr>
          </a:p>
        </p:txBody>
      </p:sp>
      <p:sp>
        <p:nvSpPr>
          <p:cNvPr id="827" name="Google Shape;827;p37"/>
          <p:cNvSpPr txBox="1"/>
          <p:nvPr/>
        </p:nvSpPr>
        <p:spPr>
          <a:xfrm>
            <a:off x="3040943" y="5175910"/>
            <a:ext cx="90152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Nunca es mi caso</a:t>
            </a:r>
            <a:endParaRPr/>
          </a:p>
        </p:txBody>
      </p:sp>
      <p:sp>
        <p:nvSpPr>
          <p:cNvPr id="828" name="Google Shape;828;p37"/>
          <p:cNvSpPr txBox="1"/>
          <p:nvPr/>
        </p:nvSpPr>
        <p:spPr>
          <a:xfrm>
            <a:off x="4352532" y="5175910"/>
            <a:ext cx="901521"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Pocas veces es mi caso</a:t>
            </a:r>
            <a:endParaRPr/>
          </a:p>
        </p:txBody>
      </p:sp>
      <p:sp>
        <p:nvSpPr>
          <p:cNvPr id="829" name="Google Shape;829;p37"/>
          <p:cNvSpPr txBox="1"/>
          <p:nvPr/>
        </p:nvSpPr>
        <p:spPr>
          <a:xfrm>
            <a:off x="5664121" y="5172070"/>
            <a:ext cx="901521"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Algunas veces es mi caso</a:t>
            </a:r>
            <a:endParaRPr/>
          </a:p>
        </p:txBody>
      </p:sp>
      <p:sp>
        <p:nvSpPr>
          <p:cNvPr id="830" name="Google Shape;830;p37"/>
          <p:cNvSpPr txBox="1"/>
          <p:nvPr/>
        </p:nvSpPr>
        <p:spPr>
          <a:xfrm>
            <a:off x="6888780" y="5175910"/>
            <a:ext cx="96162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Muchas veces es mi caso</a:t>
            </a:r>
            <a:endParaRPr/>
          </a:p>
        </p:txBody>
      </p:sp>
      <p:sp>
        <p:nvSpPr>
          <p:cNvPr id="831" name="Google Shape;831;p37"/>
          <p:cNvSpPr txBox="1"/>
          <p:nvPr/>
        </p:nvSpPr>
        <p:spPr>
          <a:xfrm>
            <a:off x="8287300" y="5172070"/>
            <a:ext cx="927279"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Siempre es mi caso</a:t>
            </a:r>
            <a:endParaRPr/>
          </a:p>
        </p:txBody>
      </p:sp>
      <p:sp>
        <p:nvSpPr>
          <p:cNvPr id="832" name="Google Shape;832;p37"/>
          <p:cNvSpPr txBox="1"/>
          <p:nvPr/>
        </p:nvSpPr>
        <p:spPr>
          <a:xfrm>
            <a:off x="5376042" y="612491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graphicFrame>
        <p:nvGraphicFramePr>
          <p:cNvPr id="838" name="Google Shape;838;p38"/>
          <p:cNvGraphicFramePr/>
          <p:nvPr/>
        </p:nvGraphicFramePr>
        <p:xfrm>
          <a:off x="2850271" y="1371600"/>
          <a:ext cx="5987535" cy="4124182"/>
        </p:xfrm>
        <a:graphic>
          <a:graphicData uri="http://schemas.openxmlformats.org/drawingml/2006/chart">
            <c:chart r:id="rId3"/>
          </a:graphicData>
        </a:graphic>
      </p:graphicFrame>
      <p:cxnSp>
        <p:nvCxnSpPr>
          <p:cNvPr id="839" name="Google Shape;839;p38"/>
          <p:cNvCxnSpPr/>
          <p:nvPr/>
        </p:nvCxnSpPr>
        <p:spPr>
          <a:xfrm>
            <a:off x="5449327" y="845757"/>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840" name="Google Shape;840;p38"/>
          <p:cNvCxnSpPr/>
          <p:nvPr/>
        </p:nvCxnSpPr>
        <p:spPr>
          <a:xfrm>
            <a:off x="5465800" y="1109370"/>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841" name="Google Shape;841;p38"/>
          <p:cNvSpPr txBox="1"/>
          <p:nvPr/>
        </p:nvSpPr>
        <p:spPr>
          <a:xfrm>
            <a:off x="6174252" y="939793"/>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No</a:t>
            </a:r>
            <a:endParaRPr sz="1800">
              <a:solidFill>
                <a:schemeClr val="dk1"/>
              </a:solidFill>
              <a:latin typeface="Calibri"/>
              <a:ea typeface="Calibri"/>
              <a:cs typeface="Calibri"/>
              <a:sym typeface="Calibri"/>
            </a:endParaRPr>
          </a:p>
        </p:txBody>
      </p:sp>
      <p:sp>
        <p:nvSpPr>
          <p:cNvPr id="842" name="Google Shape;842;p38"/>
          <p:cNvSpPr txBox="1"/>
          <p:nvPr/>
        </p:nvSpPr>
        <p:spPr>
          <a:xfrm>
            <a:off x="6157779" y="656977"/>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Si</a:t>
            </a:r>
            <a:endParaRPr sz="1800">
              <a:solidFill>
                <a:schemeClr val="dk1"/>
              </a:solidFill>
              <a:latin typeface="Calibri"/>
              <a:ea typeface="Calibri"/>
              <a:cs typeface="Calibri"/>
              <a:sym typeface="Calibri"/>
            </a:endParaRPr>
          </a:p>
        </p:txBody>
      </p:sp>
      <p:sp>
        <p:nvSpPr>
          <p:cNvPr id="843" name="Google Shape;843;p38"/>
          <p:cNvSpPr txBox="1"/>
          <p:nvPr/>
        </p:nvSpPr>
        <p:spPr>
          <a:xfrm>
            <a:off x="7117492" y="274046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Calibri"/>
                <a:ea typeface="Calibri"/>
                <a:cs typeface="Calibri"/>
                <a:sym typeface="Calibri"/>
              </a:rPr>
              <a:t>62%</a:t>
            </a:r>
            <a:endParaRPr b="1" sz="2800">
              <a:solidFill>
                <a:schemeClr val="lt1"/>
              </a:solidFill>
              <a:latin typeface="Calibri"/>
              <a:ea typeface="Calibri"/>
              <a:cs typeface="Calibri"/>
              <a:sym typeface="Calibri"/>
            </a:endParaRPr>
          </a:p>
        </p:txBody>
      </p:sp>
      <p:sp>
        <p:nvSpPr>
          <p:cNvPr id="844" name="Google Shape;844;p38"/>
          <p:cNvSpPr txBox="1"/>
          <p:nvPr/>
        </p:nvSpPr>
        <p:spPr>
          <a:xfrm>
            <a:off x="3822346" y="2781650"/>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Calibri"/>
                <a:ea typeface="Calibri"/>
                <a:cs typeface="Calibri"/>
                <a:sym typeface="Calibri"/>
              </a:rPr>
              <a:t>38%</a:t>
            </a:r>
            <a:endParaRPr b="1" sz="2800">
              <a:solidFill>
                <a:schemeClr val="lt1"/>
              </a:solidFill>
              <a:latin typeface="Calibri"/>
              <a:ea typeface="Calibri"/>
              <a:cs typeface="Calibri"/>
              <a:sym typeface="Calibri"/>
            </a:endParaRPr>
          </a:p>
        </p:txBody>
      </p:sp>
      <p:sp>
        <p:nvSpPr>
          <p:cNvPr id="845" name="Google Shape;845;p38"/>
          <p:cNvSpPr txBox="1"/>
          <p:nvPr/>
        </p:nvSpPr>
        <p:spPr>
          <a:xfrm>
            <a:off x="5139861" y="564342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846" name="Google Shape;846;p38"/>
          <p:cNvSpPr/>
          <p:nvPr/>
        </p:nvSpPr>
        <p:spPr>
          <a:xfrm>
            <a:off x="4890513" y="2519291"/>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p38"/>
          <p:cNvSpPr/>
          <p:nvPr/>
        </p:nvSpPr>
        <p:spPr>
          <a:xfrm>
            <a:off x="3279613" y="206046"/>
            <a:ext cx="57892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24.</a:t>
            </a:r>
            <a:r>
              <a:rPr lang="es-CO" sz="1800">
                <a:solidFill>
                  <a:schemeClr val="dk1"/>
                </a:solidFill>
                <a:latin typeface="Calibri"/>
                <a:ea typeface="Calibri"/>
                <a:cs typeface="Calibri"/>
                <a:sym typeface="Calibri"/>
              </a:rPr>
              <a:t> ¿Le han dicho sus familiares que se enoja con facilidad? </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39"/>
          <p:cNvSpPr txBox="1"/>
          <p:nvPr/>
        </p:nvSpPr>
        <p:spPr>
          <a:xfrm>
            <a:off x="5364429" y="608656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 </a:t>
            </a:r>
            <a:endParaRPr/>
          </a:p>
        </p:txBody>
      </p:sp>
      <p:sp>
        <p:nvSpPr>
          <p:cNvPr id="853" name="Google Shape;853;p39"/>
          <p:cNvSpPr/>
          <p:nvPr/>
        </p:nvSpPr>
        <p:spPr>
          <a:xfrm>
            <a:off x="3362835" y="330653"/>
            <a:ext cx="58566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25.</a:t>
            </a:r>
            <a:r>
              <a:rPr lang="es-CO" sz="1800">
                <a:solidFill>
                  <a:schemeClr val="dk1"/>
                </a:solidFill>
                <a:latin typeface="Calibri"/>
                <a:ea typeface="Calibri"/>
                <a:cs typeface="Calibri"/>
                <a:sym typeface="Calibri"/>
              </a:rPr>
              <a:t> ¿En general qué tan satisfecho se encuentra con su vida? </a:t>
            </a:r>
            <a:endParaRPr sz="1800">
              <a:solidFill>
                <a:schemeClr val="dk1"/>
              </a:solidFill>
              <a:latin typeface="Calibri"/>
              <a:ea typeface="Calibri"/>
              <a:cs typeface="Calibri"/>
              <a:sym typeface="Calibri"/>
            </a:endParaRPr>
          </a:p>
        </p:txBody>
      </p:sp>
      <p:graphicFrame>
        <p:nvGraphicFramePr>
          <p:cNvPr id="854" name="Google Shape;854;p39"/>
          <p:cNvGraphicFramePr/>
          <p:nvPr/>
        </p:nvGraphicFramePr>
        <p:xfrm>
          <a:off x="2725994" y="1433826"/>
          <a:ext cx="6788945" cy="3501031"/>
        </p:xfrm>
        <a:graphic>
          <a:graphicData uri="http://schemas.openxmlformats.org/drawingml/2006/chart">
            <c:chart r:id="rId3"/>
          </a:graphicData>
        </a:graphic>
      </p:graphicFrame>
      <p:sp>
        <p:nvSpPr>
          <p:cNvPr id="855" name="Google Shape;855;p39"/>
          <p:cNvSpPr/>
          <p:nvPr/>
        </p:nvSpPr>
        <p:spPr>
          <a:xfrm rot="-5400000">
            <a:off x="4177044" y="3909434"/>
            <a:ext cx="377371" cy="3187001"/>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39"/>
          <p:cNvSpPr txBox="1"/>
          <p:nvPr/>
        </p:nvSpPr>
        <p:spPr>
          <a:xfrm>
            <a:off x="3167994" y="4977643"/>
            <a:ext cx="2196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T2B </a:t>
            </a:r>
            <a:r>
              <a:rPr lang="es-CO" sz="1000">
                <a:solidFill>
                  <a:schemeClr val="dk1"/>
                </a:solidFill>
                <a:latin typeface="Calibri"/>
                <a:ea typeface="Calibri"/>
                <a:cs typeface="Calibri"/>
                <a:sym typeface="Calibri"/>
              </a:rPr>
              <a:t>( Nada de estrés + Poco estrés)</a:t>
            </a:r>
            <a:endParaRPr/>
          </a:p>
        </p:txBody>
      </p:sp>
      <p:sp>
        <p:nvSpPr>
          <p:cNvPr id="857" name="Google Shape;857;p39"/>
          <p:cNvSpPr/>
          <p:nvPr/>
        </p:nvSpPr>
        <p:spPr>
          <a:xfrm>
            <a:off x="3345521" y="5880302"/>
            <a:ext cx="682172" cy="348343"/>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96%</a:t>
            </a:r>
            <a:endParaRPr/>
          </a:p>
        </p:txBody>
      </p:sp>
      <p:sp>
        <p:nvSpPr>
          <p:cNvPr id="858" name="Google Shape;858;p39"/>
          <p:cNvSpPr/>
          <p:nvPr/>
        </p:nvSpPr>
        <p:spPr>
          <a:xfrm rot="-5400000">
            <a:off x="7479304" y="3951422"/>
            <a:ext cx="377373" cy="3103028"/>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39"/>
          <p:cNvSpPr txBox="1"/>
          <p:nvPr/>
        </p:nvSpPr>
        <p:spPr>
          <a:xfrm>
            <a:off x="6453521" y="5007913"/>
            <a:ext cx="2196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B2B </a:t>
            </a:r>
            <a:r>
              <a:rPr lang="es-CO" sz="1000">
                <a:solidFill>
                  <a:schemeClr val="dk1"/>
                </a:solidFill>
                <a:latin typeface="Calibri"/>
                <a:ea typeface="Calibri"/>
                <a:cs typeface="Calibri"/>
                <a:sym typeface="Calibri"/>
              </a:rPr>
              <a:t>( Nada de estrés + Poco estrés)</a:t>
            </a:r>
            <a:endParaRPr/>
          </a:p>
        </p:txBody>
      </p:sp>
      <p:sp>
        <p:nvSpPr>
          <p:cNvPr id="860" name="Google Shape;860;p39"/>
          <p:cNvSpPr/>
          <p:nvPr/>
        </p:nvSpPr>
        <p:spPr>
          <a:xfrm>
            <a:off x="7171788" y="5952878"/>
            <a:ext cx="682172" cy="348343"/>
          </a:xfrm>
          <a:prstGeom prst="roundRect">
            <a:avLst>
              <a:gd fmla="val 16667" name="adj"/>
            </a:avLst>
          </a:prstGeom>
          <a:solidFill>
            <a:srgbClr val="A5A5A5"/>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
          <p:cNvSpPr/>
          <p:nvPr/>
        </p:nvSpPr>
        <p:spPr>
          <a:xfrm>
            <a:off x="965488" y="6456346"/>
            <a:ext cx="6096000" cy="29104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s-CO" sz="1200">
                <a:solidFill>
                  <a:srgbClr val="000000"/>
                </a:solidFill>
                <a:latin typeface="Calibri"/>
                <a:ea typeface="Calibri"/>
                <a:cs typeface="Calibri"/>
                <a:sym typeface="Calibri"/>
              </a:rPr>
              <a:t>Nota</a:t>
            </a:r>
            <a:r>
              <a:rPr lang="es-CO" sz="1200">
                <a:solidFill>
                  <a:srgbClr val="000000"/>
                </a:solidFill>
                <a:latin typeface="Calibri"/>
                <a:ea typeface="Calibri"/>
                <a:cs typeface="Calibri"/>
                <a:sym typeface="Calibri"/>
              </a:rPr>
              <a:t>: </a:t>
            </a:r>
            <a:r>
              <a:rPr i="1" lang="es-CO" sz="1200">
                <a:solidFill>
                  <a:srgbClr val="000000"/>
                </a:solidFill>
                <a:latin typeface="Calibri"/>
                <a:ea typeface="Calibri"/>
                <a:cs typeface="Calibri"/>
                <a:sym typeface="Calibri"/>
              </a:rPr>
              <a:t>Este informe atiende los lineamientos de la norma ISO 20252:2012</a:t>
            </a:r>
            <a:endParaRPr sz="2000">
              <a:solidFill>
                <a:srgbClr val="000000"/>
              </a:solidFill>
              <a:latin typeface="Calibri"/>
              <a:ea typeface="Calibri"/>
              <a:cs typeface="Calibri"/>
              <a:sym typeface="Calibri"/>
            </a:endParaRPr>
          </a:p>
        </p:txBody>
      </p:sp>
      <p:graphicFrame>
        <p:nvGraphicFramePr>
          <p:cNvPr id="417" name="Google Shape;417;p4"/>
          <p:cNvGraphicFramePr/>
          <p:nvPr/>
        </p:nvGraphicFramePr>
        <p:xfrm>
          <a:off x="965488" y="879402"/>
          <a:ext cx="3000000" cy="3000000"/>
        </p:xfrm>
        <a:graphic>
          <a:graphicData uri="http://schemas.openxmlformats.org/drawingml/2006/table">
            <a:tbl>
              <a:tblPr>
                <a:noFill/>
                <a:tableStyleId>{2E437547-85B4-4841-BAF9-ED3D5CDD98AD}</a:tableStyleId>
              </a:tblPr>
              <a:tblGrid>
                <a:gridCol w="3160725"/>
                <a:gridCol w="6920400"/>
              </a:tblGrid>
              <a:tr h="3391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Calibri"/>
                          <a:ea typeface="Calibri"/>
                          <a:cs typeface="Calibri"/>
                          <a:sym typeface="Calibri"/>
                        </a:rPr>
                        <a:t>RECOLECCIÓN DE LA INFORMACIÓN:</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Calibri"/>
                          <a:ea typeface="Calibri"/>
                          <a:cs typeface="Calibri"/>
                          <a:sym typeface="Calibri"/>
                        </a:rPr>
                        <a:t>Brandstrat SAS</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r>
              <a:tr h="42950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Calibri"/>
                          <a:ea typeface="Calibri"/>
                          <a:cs typeface="Calibri"/>
                          <a:sym typeface="Calibri"/>
                        </a:rPr>
                        <a:t>UNIVERSO EN ESTUDIO:</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Calibri"/>
                          <a:ea typeface="Calibri"/>
                          <a:cs typeface="Calibri"/>
                          <a:sym typeface="Calibri"/>
                        </a:rPr>
                        <a:t>Mujeres y hombres mayores de 18 años, residentes en viviendas de todos los niveles socioeconómicos en Bogotá que sean conductores de algún medio de transporte</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1369500">
                <a:tc>
                  <a:txBody>
                    <a:bodyPr/>
                    <a:lstStyle/>
                    <a:p>
                      <a:pPr indent="0" lvl="0" marL="0" marR="0" rtl="0" algn="r">
                        <a:lnSpc>
                          <a:spcPct val="115000"/>
                        </a:lnSpc>
                        <a:spcBef>
                          <a:spcPts val="0"/>
                        </a:spcBef>
                        <a:spcAft>
                          <a:spcPts val="0"/>
                        </a:spcAft>
                        <a:buNone/>
                      </a:pPr>
                      <a:r>
                        <a:rPr b="1" lang="es-CO" sz="1100" u="none" cap="none" strike="noStrike">
                          <a:solidFill>
                            <a:srgbClr val="3F3F3F"/>
                          </a:solidFill>
                          <a:latin typeface="Calibri"/>
                          <a:ea typeface="Calibri"/>
                          <a:cs typeface="Calibri"/>
                          <a:sym typeface="Calibri"/>
                        </a:rPr>
                        <a:t>DISEÑO DE MUESTREO:</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spcBef>
                          <a:spcPts val="0"/>
                        </a:spcBef>
                        <a:spcAft>
                          <a:spcPts val="0"/>
                        </a:spcAft>
                        <a:buNone/>
                      </a:pPr>
                      <a:r>
                        <a:rPr lang="es-CO" sz="1100" u="none" cap="none" strike="noStrike">
                          <a:solidFill>
                            <a:schemeClr val="dk1"/>
                          </a:solidFill>
                          <a:latin typeface="Calibri"/>
                          <a:ea typeface="Calibri"/>
                          <a:cs typeface="Calibri"/>
                          <a:sym typeface="Calibri"/>
                        </a:rPr>
                        <a:t>En la primera etapa tenemos una estratificación por localidades, para garantizar una representatividad adecuada de cada localidad y balancear los estratos ya que la concentración del 70% de población se encuentra en 7 de las 20 localidades, se realiza una optimización de las proporciones mediante una transformación exponencial, guardando las características de la población inicial, pero redistribuyendo los pesos que posteriormente se volverán a ajustar a la población mediante un proceso de ponderación. Posteriormente se seleccionan los barrios estableciendo una cuota de entrevistas por Barrio en cada una de las localidades, no superior a 10 y no superior a 5 por manzana, es decir como mínimo se seleccionarán dos manzanas a manera de conglomerado por cada barrio seleccionado, en cada una de las diferentes localidades.Los barrios se seleccionaron de manera aleatoria simple sin reemplazo.</a:t>
                      </a:r>
                      <a:endParaRPr/>
                    </a:p>
                    <a:p>
                      <a:pPr indent="0" lvl="0" marL="0" marR="0" rtl="0" algn="just">
                        <a:spcBef>
                          <a:spcPts val="0"/>
                        </a:spcBef>
                        <a:spcAft>
                          <a:spcPts val="0"/>
                        </a:spcAft>
                        <a:buNone/>
                      </a:pPr>
                      <a:r>
                        <a:t/>
                      </a:r>
                      <a:endParaRPr sz="11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lang="es-CO" sz="1100" u="none" cap="none" strike="noStrike">
                          <a:solidFill>
                            <a:schemeClr val="dk1"/>
                          </a:solidFill>
                          <a:latin typeface="Calibri"/>
                          <a:ea typeface="Calibri"/>
                          <a:cs typeface="Calibri"/>
                          <a:sym typeface="Calibri"/>
                        </a:rPr>
                        <a:t>En caso de lograr las cuotas establecidas por manzana dentro de cada barrio se procederá a seleccionar una siguiente manzana, hasta un máximo de reemplazo de 2; de lo contrario para completar la muestra propuesta por localidad se procederá a la selección de un nuevo barrio dentro de esta con los mismos criterios previamente establecidos. </a:t>
                      </a:r>
                      <a:endParaRPr/>
                    </a:p>
                    <a:p>
                      <a:pPr indent="0" lvl="0" marL="0" marR="0" rtl="0" algn="just">
                        <a:spcBef>
                          <a:spcPts val="0"/>
                        </a:spcBef>
                        <a:spcAft>
                          <a:spcPts val="0"/>
                        </a:spcAft>
                        <a:buNone/>
                      </a:pPr>
                      <a:r>
                        <a:rPr lang="es-CO" sz="1100" u="none" cap="none" strike="noStrike">
                          <a:solidFill>
                            <a:schemeClr val="dk1"/>
                          </a:solidFill>
                          <a:latin typeface="Calibri"/>
                          <a:ea typeface="Calibri"/>
                          <a:cs typeface="Calibri"/>
                          <a:sym typeface="Calibri"/>
                        </a:rPr>
                        <a:t>Para las manzanas, la selección será sistemática, con arranque aleatorio con conteo manual de manzanas. Una vez ubicado el encuestador en el barrio, en la manzana seleccionada aleatoriamente iniciara el barrido de esta y seleccionara sistemáticamente cada 2 una vez termine. </a:t>
                      </a:r>
                      <a:endParaRPr/>
                    </a:p>
                    <a:p>
                      <a:pPr indent="0" lvl="0" marL="0" marR="0" rtl="0" algn="just">
                        <a:spcBef>
                          <a:spcPts val="0"/>
                        </a:spcBef>
                        <a:spcAft>
                          <a:spcPts val="0"/>
                        </a:spcAft>
                        <a:buNone/>
                      </a:pPr>
                      <a:r>
                        <a:t/>
                      </a:r>
                      <a:endParaRPr sz="11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lang="es-CO" sz="1100" u="none" cap="none" strike="noStrike">
                          <a:solidFill>
                            <a:schemeClr val="dk1"/>
                          </a:solidFill>
                          <a:latin typeface="Calibri"/>
                          <a:ea typeface="Calibri"/>
                          <a:cs typeface="Calibri"/>
                          <a:sym typeface="Calibri"/>
                        </a:rPr>
                        <a:t>El encuestador ubicará la manzana seleccionada, dentro del barrio seleccionado en cada una de las localidades de la ciudad de Bogotá y procederá a ubicarse en la esquina nor-oriental .</a:t>
                      </a:r>
                      <a:endParaRPr/>
                    </a:p>
                    <a:p>
                      <a:pPr indent="0" lvl="0" marL="0" marR="0" rtl="0" algn="just">
                        <a:spcBef>
                          <a:spcPts val="0"/>
                        </a:spcBef>
                        <a:spcAft>
                          <a:spcPts val="0"/>
                        </a:spcAft>
                        <a:buNone/>
                      </a:pPr>
                      <a:r>
                        <a:rPr lang="es-CO" sz="1100" u="none" cap="none" strike="noStrike">
                          <a:solidFill>
                            <a:schemeClr val="dk1"/>
                          </a:solidFill>
                          <a:latin typeface="Calibri"/>
                          <a:ea typeface="Calibri"/>
                          <a:cs typeface="Calibri"/>
                          <a:sym typeface="Calibri"/>
                        </a:rPr>
                        <a:t>Al estar ubicado en la esquina correspondiente, se iniciará en el primer o segundo predio dependiendo de la hora impar o par en la cual se ubique el encuestador en el sitio de inicio. Se inicia el barrido en el sentido de las manecillas del reloj, hasta cumplir con el recorrido alrededor de la manzana definida. </a:t>
                      </a:r>
                      <a:endParaRPr/>
                    </a:p>
                    <a:p>
                      <a:pPr indent="0" lvl="0" marL="0" marR="0" rtl="0" algn="just">
                        <a:spcBef>
                          <a:spcPts val="0"/>
                        </a:spcBef>
                        <a:spcAft>
                          <a:spcPts val="0"/>
                        </a:spcAft>
                        <a:buNone/>
                      </a:pPr>
                      <a:r>
                        <a:rPr lang="es-CO" sz="1100" u="none" cap="none" strike="noStrike">
                          <a:solidFill>
                            <a:schemeClr val="dk1"/>
                          </a:solidFill>
                          <a:latin typeface="Calibri"/>
                          <a:ea typeface="Calibri"/>
                          <a:cs typeface="Calibri"/>
                          <a:sym typeface="Calibri"/>
                        </a:rPr>
                        <a:t> </a:t>
                      </a:r>
                      <a:endParaRPr/>
                    </a:p>
                    <a:p>
                      <a:pPr indent="0" lvl="0" marL="0" marR="0" rtl="0" algn="just">
                        <a:spcBef>
                          <a:spcPts val="0"/>
                        </a:spcBef>
                        <a:spcAft>
                          <a:spcPts val="0"/>
                        </a:spcAft>
                        <a:buNone/>
                      </a:pPr>
                      <a:r>
                        <a:rPr lang="es-CO" sz="1100" u="none" cap="none" strike="noStrike">
                          <a:solidFill>
                            <a:schemeClr val="dk1"/>
                          </a:solidFill>
                          <a:latin typeface="Calibri"/>
                          <a:ea typeface="Calibri"/>
                          <a:cs typeface="Calibri"/>
                          <a:sym typeface="Calibri"/>
                        </a:rPr>
                        <a:t>Habiendo seleccionado el predio, se entrevistará a la persona mayor de 18 años, o próxima a cumplirlos que permanezca con regularidad en el sitio y que no pertenezca al servicio doméstico o de vigilancia. En el caso de edificios o unidades residenciales, se realizará interceptación del entrevistado que ingrese por la vía peatonal y acepte ser entrevistado, en caso de no encontrar respuesta efectiva al segundo intento o de permanecer más de 15 minutos en el sitio se continuará con el siguiente predio.</a:t>
                      </a:r>
                      <a:endParaRPr sz="1100" u="none" cap="none" strike="noStrike">
                        <a:solidFill>
                          <a:schemeClr val="dk1"/>
                        </a:solidFill>
                        <a:latin typeface="Calibri"/>
                        <a:ea typeface="Calibri"/>
                        <a:cs typeface="Calibri"/>
                        <a:sym typeface="Calibri"/>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40"/>
          <p:cNvSpPr txBox="1"/>
          <p:nvPr/>
        </p:nvSpPr>
        <p:spPr>
          <a:xfrm>
            <a:off x="2043212" y="1702164"/>
            <a:ext cx="768786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6000">
                <a:solidFill>
                  <a:srgbClr val="FFFFFF"/>
                </a:solidFill>
                <a:latin typeface="Tahoma"/>
                <a:ea typeface="Tahoma"/>
                <a:cs typeface="Tahoma"/>
                <a:sym typeface="Tahoma"/>
              </a:rPr>
              <a:t>Características sociodemográficas</a:t>
            </a:r>
            <a:endParaRPr b="1" sz="6000">
              <a:solidFill>
                <a:srgbClr val="FFFFFF"/>
              </a:solidFill>
              <a:latin typeface="Tahoma"/>
              <a:ea typeface="Tahoma"/>
              <a:cs typeface="Tahoma"/>
              <a:sym typeface="Tahoma"/>
            </a:endParaRPr>
          </a:p>
        </p:txBody>
      </p:sp>
      <p:sp>
        <p:nvSpPr>
          <p:cNvPr id="866" name="Google Shape;866;p40"/>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Tahoma"/>
                <a:ea typeface="Tahoma"/>
                <a:cs typeface="Tahoma"/>
                <a:sym typeface="Tahoma"/>
              </a:rPr>
              <a:t>#</a:t>
            </a:r>
            <a:r>
              <a:rPr b="1" lang="es-CO" sz="2400">
                <a:solidFill>
                  <a:srgbClr val="FFFFFF"/>
                </a:solidFill>
                <a:latin typeface="Tahoma"/>
                <a:ea typeface="Tahoma"/>
                <a:cs typeface="Tahoma"/>
                <a:sym typeface="Tahoma"/>
              </a:rPr>
              <a:t>YoMeQuedoEnCasa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41"/>
          <p:cNvSpPr/>
          <p:nvPr/>
        </p:nvSpPr>
        <p:spPr>
          <a:xfrm>
            <a:off x="4764812" y="292667"/>
            <a:ext cx="27823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26.</a:t>
            </a:r>
            <a:r>
              <a:rPr lang="es-CO" sz="1800">
                <a:solidFill>
                  <a:schemeClr val="dk1"/>
                </a:solidFill>
                <a:latin typeface="Calibri"/>
                <a:ea typeface="Calibri"/>
                <a:cs typeface="Calibri"/>
                <a:sym typeface="Calibri"/>
              </a:rPr>
              <a:t> ¿Cuál es su estado civil?  </a:t>
            </a:r>
            <a:br>
              <a:rPr lang="es-CO"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872" name="Google Shape;872;p41"/>
          <p:cNvSpPr txBox="1"/>
          <p:nvPr/>
        </p:nvSpPr>
        <p:spPr>
          <a:xfrm>
            <a:off x="5779144" y="5773445"/>
            <a:ext cx="797014"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a:t>
            </a:r>
            <a:endParaRPr/>
          </a:p>
        </p:txBody>
      </p:sp>
      <p:graphicFrame>
        <p:nvGraphicFramePr>
          <p:cNvPr id="873" name="Google Shape;873;p41"/>
          <p:cNvGraphicFramePr/>
          <p:nvPr/>
        </p:nvGraphicFramePr>
        <p:xfrm>
          <a:off x="2701701" y="876962"/>
          <a:ext cx="7112000" cy="4541353"/>
        </p:xfrm>
        <a:graphic>
          <a:graphicData uri="http://schemas.openxmlformats.org/drawingml/2006/chart">
            <c:chart r:id="rId3"/>
          </a:graphicData>
        </a:graphic>
      </p:graphicFrame>
      <p:pic>
        <p:nvPicPr>
          <p:cNvPr descr="Policía civil del estado civil de santa catarina examen de ingreso al  servicio, preso prisao, emblema, etiqueta png | PNGEgg" id="874" name="Google Shape;874;p41"/>
          <p:cNvPicPr preferRelativeResize="0"/>
          <p:nvPr/>
        </p:nvPicPr>
        <p:blipFill rotWithShape="1">
          <a:blip r:embed="rId4">
            <a:alphaModFix/>
          </a:blip>
          <a:srcRect b="0" l="0" r="0" t="0"/>
          <a:stretch/>
        </p:blipFill>
        <p:spPr>
          <a:xfrm>
            <a:off x="3541834" y="3804018"/>
            <a:ext cx="1595952" cy="16142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42"/>
          <p:cNvSpPr/>
          <p:nvPr/>
        </p:nvSpPr>
        <p:spPr>
          <a:xfrm>
            <a:off x="3641682" y="150126"/>
            <a:ext cx="65082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s-CO" sz="1800">
                <a:solidFill>
                  <a:schemeClr val="dk1"/>
                </a:solidFill>
                <a:latin typeface="Calibri"/>
                <a:ea typeface="Calibri"/>
                <a:cs typeface="Calibri"/>
                <a:sym typeface="Calibri"/>
              </a:rPr>
              <a:t>27.</a:t>
            </a:r>
            <a:r>
              <a:rPr lang="es-CO" sz="1800">
                <a:solidFill>
                  <a:schemeClr val="dk1"/>
                </a:solidFill>
                <a:latin typeface="Calibri"/>
                <a:ea typeface="Calibri"/>
                <a:cs typeface="Calibri"/>
                <a:sym typeface="Calibri"/>
              </a:rPr>
              <a:t> ¿Cuál es el nivel educativo más alto alcanzado por usted? </a:t>
            </a:r>
            <a:br>
              <a:rPr lang="es-CO"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880" name="Google Shape;880;p42"/>
          <p:cNvSpPr txBox="1"/>
          <p:nvPr/>
        </p:nvSpPr>
        <p:spPr>
          <a:xfrm>
            <a:off x="6098788" y="5677470"/>
            <a:ext cx="797013"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a:t>
            </a:r>
            <a:endParaRPr/>
          </a:p>
        </p:txBody>
      </p:sp>
      <p:graphicFrame>
        <p:nvGraphicFramePr>
          <p:cNvPr id="881" name="Google Shape;881;p42"/>
          <p:cNvGraphicFramePr/>
          <p:nvPr/>
        </p:nvGraphicFramePr>
        <p:xfrm>
          <a:off x="4175305" y="1171349"/>
          <a:ext cx="4903106" cy="4408228"/>
        </p:xfrm>
        <a:graphic>
          <a:graphicData uri="http://schemas.openxmlformats.org/drawingml/2006/chart">
            <c:chart r:id="rId3"/>
          </a:graphicData>
        </a:graphic>
      </p:graphicFrame>
      <p:sp>
        <p:nvSpPr>
          <p:cNvPr descr="LA EDUCACIÓN EN QUERÉTARO -" id="882" name="Google Shape;88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883" name="Google Shape;883;p42"/>
          <p:cNvPicPr preferRelativeResize="0"/>
          <p:nvPr/>
        </p:nvPicPr>
        <p:blipFill rotWithShape="1">
          <a:blip r:embed="rId4">
            <a:alphaModFix/>
          </a:blip>
          <a:srcRect b="0" l="0" r="0" t="0"/>
          <a:stretch/>
        </p:blipFill>
        <p:spPr>
          <a:xfrm>
            <a:off x="1922470" y="2341799"/>
            <a:ext cx="1719212" cy="1719212"/>
          </a:xfrm>
          <a:prstGeom prst="rect">
            <a:avLst/>
          </a:prstGeom>
          <a:noFill/>
          <a:ln>
            <a:noFill/>
          </a:ln>
        </p:spPr>
      </p:pic>
      <p:sp>
        <p:nvSpPr>
          <p:cNvPr id="884" name="Google Shape;884;p42"/>
          <p:cNvSpPr/>
          <p:nvPr/>
        </p:nvSpPr>
        <p:spPr>
          <a:xfrm>
            <a:off x="1544946" y="1836529"/>
            <a:ext cx="2474259" cy="2595282"/>
          </a:xfrm>
          <a:prstGeom prst="ellipse">
            <a:avLst/>
          </a:prstGeom>
          <a:noFill/>
          <a:ln cap="flat" cmpd="sng" w="28575">
            <a:solidFill>
              <a:srgbClr val="F5B02B"/>
            </a:solidFill>
            <a:prstDash val="dot"/>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3"/>
          <p:cNvSpPr/>
          <p:nvPr/>
        </p:nvSpPr>
        <p:spPr>
          <a:xfrm>
            <a:off x="2844669" y="150126"/>
            <a:ext cx="650823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chemeClr val="dk1"/>
                </a:solidFill>
                <a:latin typeface="Calibri"/>
                <a:ea typeface="Calibri"/>
                <a:cs typeface="Calibri"/>
                <a:sym typeface="Calibri"/>
              </a:rPr>
              <a:t> </a:t>
            </a:r>
            <a:endParaRPr/>
          </a:p>
          <a:p>
            <a:pPr indent="0" lvl="0" marL="0" marR="0" rtl="0" algn="ctr">
              <a:spcBef>
                <a:spcPts val="0"/>
              </a:spcBef>
              <a:spcAft>
                <a:spcPts val="0"/>
              </a:spcAft>
              <a:buNone/>
            </a:pPr>
            <a:r>
              <a:rPr b="1" lang="es-CO" sz="1800">
                <a:solidFill>
                  <a:schemeClr val="dk1"/>
                </a:solidFill>
                <a:latin typeface="Calibri"/>
                <a:ea typeface="Calibri"/>
                <a:cs typeface="Calibri"/>
                <a:sym typeface="Calibri"/>
              </a:rPr>
              <a:t>Tipo de vivienda /predio</a:t>
            </a:r>
            <a:endParaRPr sz="1800">
              <a:solidFill>
                <a:schemeClr val="dk1"/>
              </a:solidFill>
              <a:latin typeface="Calibri"/>
              <a:ea typeface="Calibri"/>
              <a:cs typeface="Calibri"/>
              <a:sym typeface="Calibri"/>
            </a:endParaRPr>
          </a:p>
        </p:txBody>
      </p:sp>
      <p:sp>
        <p:nvSpPr>
          <p:cNvPr id="890" name="Google Shape;890;p43"/>
          <p:cNvSpPr txBox="1"/>
          <p:nvPr/>
        </p:nvSpPr>
        <p:spPr>
          <a:xfrm>
            <a:off x="6098788" y="5677470"/>
            <a:ext cx="797013"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816</a:t>
            </a:r>
            <a:endParaRPr/>
          </a:p>
        </p:txBody>
      </p:sp>
      <p:graphicFrame>
        <p:nvGraphicFramePr>
          <p:cNvPr id="891" name="Google Shape;891;p43"/>
          <p:cNvGraphicFramePr/>
          <p:nvPr/>
        </p:nvGraphicFramePr>
        <p:xfrm>
          <a:off x="3287869" y="1269242"/>
          <a:ext cx="5621838" cy="4408228"/>
        </p:xfrm>
        <a:graphic>
          <a:graphicData uri="http://schemas.openxmlformats.org/drawingml/2006/chart">
            <c:chart r:id="rId3"/>
          </a:graphicData>
        </a:graphic>
      </p:graphicFrame>
      <p:sp>
        <p:nvSpPr>
          <p:cNvPr descr="LA EDUCACIÓN EN QUERÉTARO -" id="892" name="Google Shape;892;p4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44"/>
          <p:cNvSpPr txBox="1"/>
          <p:nvPr/>
        </p:nvSpPr>
        <p:spPr>
          <a:xfrm>
            <a:off x="324464" y="2204129"/>
            <a:ext cx="9729642" cy="378565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O" sz="6000">
                <a:solidFill>
                  <a:schemeClr val="lt1"/>
                </a:solidFill>
                <a:latin typeface="Tahoma"/>
                <a:ea typeface="Tahoma"/>
                <a:cs typeface="Tahoma"/>
                <a:sym typeface="Tahoma"/>
              </a:rPr>
              <a:t>Resultados encuesta a conductores de Vehículos de Transporte Público</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pic>
        <p:nvPicPr>
          <p:cNvPr id="902" name="Google Shape;902;p45"/>
          <p:cNvPicPr preferRelativeResize="0"/>
          <p:nvPr/>
        </p:nvPicPr>
        <p:blipFill rotWithShape="1">
          <a:blip r:embed="rId3">
            <a:alphaModFix/>
          </a:blip>
          <a:srcRect b="0" l="0" r="0" t="0"/>
          <a:stretch/>
        </p:blipFill>
        <p:spPr>
          <a:xfrm>
            <a:off x="1343600" y="803150"/>
            <a:ext cx="9309825" cy="5776875"/>
          </a:xfrm>
          <a:prstGeom prst="rect">
            <a:avLst/>
          </a:prstGeom>
          <a:noFill/>
          <a:ln>
            <a:noFill/>
          </a:ln>
        </p:spPr>
      </p:pic>
      <p:sp>
        <p:nvSpPr>
          <p:cNvPr id="903" name="Google Shape;903;p45"/>
          <p:cNvSpPr/>
          <p:nvPr/>
        </p:nvSpPr>
        <p:spPr>
          <a:xfrm>
            <a:off x="1654350" y="212116"/>
            <a:ext cx="888330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rgbClr val="000000"/>
                </a:solidFill>
                <a:latin typeface="Poppins"/>
                <a:ea typeface="Poppins"/>
                <a:cs typeface="Poppins"/>
                <a:sym typeface="Poppins"/>
              </a:rPr>
              <a:t>Distribución de la muestra por Subred</a:t>
            </a:r>
            <a:endParaRPr b="1" i="0" sz="2800" u="none" cap="none" strike="noStrike">
              <a:solidFill>
                <a:srgbClr val="000000"/>
              </a:solidFill>
              <a:latin typeface="Poppins"/>
              <a:ea typeface="Poppins"/>
              <a:cs typeface="Poppins"/>
              <a:sym typeface="Poppins"/>
            </a:endParaRPr>
          </a:p>
        </p:txBody>
      </p:sp>
      <p:sp>
        <p:nvSpPr>
          <p:cNvPr id="904" name="Google Shape;904;p45"/>
          <p:cNvSpPr txBox="1"/>
          <p:nvPr/>
        </p:nvSpPr>
        <p:spPr>
          <a:xfrm>
            <a:off x="559750" y="2441350"/>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Red Norte</a:t>
            </a:r>
            <a:endParaRPr b="0"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93</a:t>
            </a:r>
            <a:endParaRPr b="0" i="0" sz="1600" u="none" cap="none" strike="noStrike">
              <a:solidFill>
                <a:srgbClr val="000000"/>
              </a:solidFill>
              <a:latin typeface="Poppins"/>
              <a:ea typeface="Poppins"/>
              <a:cs typeface="Poppins"/>
              <a:sym typeface="Poppins"/>
            </a:endParaRPr>
          </a:p>
        </p:txBody>
      </p:sp>
      <p:sp>
        <p:nvSpPr>
          <p:cNvPr id="905" name="Google Shape;905;p45"/>
          <p:cNvSpPr txBox="1"/>
          <p:nvPr/>
        </p:nvSpPr>
        <p:spPr>
          <a:xfrm>
            <a:off x="3673100" y="5666625"/>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Red Sur Occidente</a:t>
            </a:r>
            <a:endParaRPr b="0"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lang="es-CO" sz="1600">
                <a:solidFill>
                  <a:srgbClr val="000000"/>
                </a:solidFill>
                <a:latin typeface="Poppins"/>
                <a:ea typeface="Poppins"/>
                <a:cs typeface="Poppins"/>
                <a:sym typeface="Poppins"/>
              </a:rPr>
              <a:t>64</a:t>
            </a:r>
            <a:endParaRPr b="0" i="0" sz="1600" u="none" cap="none" strike="noStrike">
              <a:solidFill>
                <a:srgbClr val="000000"/>
              </a:solidFill>
              <a:latin typeface="Poppins"/>
              <a:ea typeface="Poppins"/>
              <a:cs typeface="Poppins"/>
              <a:sym typeface="Poppins"/>
            </a:endParaRPr>
          </a:p>
        </p:txBody>
      </p:sp>
      <p:sp>
        <p:nvSpPr>
          <p:cNvPr id="906" name="Google Shape;906;p45"/>
          <p:cNvSpPr txBox="1"/>
          <p:nvPr/>
        </p:nvSpPr>
        <p:spPr>
          <a:xfrm>
            <a:off x="6878025" y="1811912"/>
            <a:ext cx="2096100" cy="42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Red Centro Oriente</a:t>
            </a:r>
            <a:endParaRPr b="0"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lang="es-CO" sz="1600">
                <a:solidFill>
                  <a:srgbClr val="000000"/>
                </a:solidFill>
                <a:latin typeface="Poppins"/>
                <a:ea typeface="Poppins"/>
                <a:cs typeface="Poppins"/>
                <a:sym typeface="Poppins"/>
              </a:rPr>
              <a:t>12</a:t>
            </a:r>
            <a:endParaRPr b="0" i="0" sz="1600" u="none" cap="none" strike="noStrike">
              <a:solidFill>
                <a:srgbClr val="000000"/>
              </a:solidFill>
              <a:latin typeface="Poppins"/>
              <a:ea typeface="Poppins"/>
              <a:cs typeface="Poppins"/>
              <a:sym typeface="Poppins"/>
            </a:endParaRPr>
          </a:p>
        </p:txBody>
      </p:sp>
      <p:sp>
        <p:nvSpPr>
          <p:cNvPr id="907" name="Google Shape;907;p45"/>
          <p:cNvSpPr txBox="1"/>
          <p:nvPr/>
        </p:nvSpPr>
        <p:spPr>
          <a:xfrm>
            <a:off x="9150743" y="4432586"/>
            <a:ext cx="2096100" cy="76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Red Sur</a:t>
            </a:r>
            <a:endParaRPr b="0"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lang="es-CO" sz="1600">
                <a:solidFill>
                  <a:srgbClr val="000000"/>
                </a:solidFill>
                <a:latin typeface="Poppins"/>
                <a:ea typeface="Poppins"/>
                <a:cs typeface="Poppins"/>
                <a:sym typeface="Poppins"/>
              </a:rPr>
              <a:t>37</a:t>
            </a:r>
            <a:endParaRPr b="0" i="0" sz="1600" u="none" cap="none" strike="noStrike">
              <a:solidFill>
                <a:srgbClr val="000000"/>
              </a:solidFill>
              <a:latin typeface="Poppins"/>
              <a:ea typeface="Poppins"/>
              <a:cs typeface="Poppins"/>
              <a:sym typeface="Poppins"/>
            </a:endParaRPr>
          </a:p>
        </p:txBody>
      </p:sp>
      <p:sp>
        <p:nvSpPr>
          <p:cNvPr id="908" name="Google Shape;908;p45"/>
          <p:cNvSpPr txBox="1"/>
          <p:nvPr/>
        </p:nvSpPr>
        <p:spPr>
          <a:xfrm>
            <a:off x="697149" y="6467391"/>
            <a:ext cx="3252001" cy="413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s-CO" sz="1800">
                <a:solidFill>
                  <a:schemeClr val="dk1"/>
                </a:solidFill>
                <a:latin typeface="Calibri"/>
                <a:ea typeface="Calibri"/>
                <a:cs typeface="Calibri"/>
                <a:sym typeface="Calibri"/>
              </a:rPr>
              <a:t>Datos de Diciembre 21 de 2020</a:t>
            </a:r>
            <a:endParaRPr sz="1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46"/>
          <p:cNvSpPr/>
          <p:nvPr/>
        </p:nvSpPr>
        <p:spPr>
          <a:xfrm>
            <a:off x="2586178" y="116246"/>
            <a:ext cx="761345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s-CO" sz="2400" u="none" cap="none" strike="noStrike">
                <a:solidFill>
                  <a:srgbClr val="000000"/>
                </a:solidFill>
                <a:latin typeface="Poppins"/>
                <a:ea typeface="Poppins"/>
                <a:cs typeface="Poppins"/>
                <a:sym typeface="Poppins"/>
              </a:rPr>
              <a:t>Encuestas aplicadas por localidad </a:t>
            </a:r>
            <a:endParaRPr b="0" i="0" sz="2400" u="none" cap="none" strike="noStrike">
              <a:solidFill>
                <a:srgbClr val="000000"/>
              </a:solidFill>
              <a:latin typeface="Poppins"/>
              <a:ea typeface="Poppins"/>
              <a:cs typeface="Poppins"/>
              <a:sym typeface="Poppins"/>
            </a:endParaRPr>
          </a:p>
        </p:txBody>
      </p:sp>
      <p:sp>
        <p:nvSpPr>
          <p:cNvPr id="914" name="Google Shape;914;p46"/>
          <p:cNvSpPr txBox="1"/>
          <p:nvPr/>
        </p:nvSpPr>
        <p:spPr>
          <a:xfrm>
            <a:off x="799766" y="5802837"/>
            <a:ext cx="5876527" cy="776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En total se han realizado 205 encuestas distribuidas en las </a:t>
            </a:r>
            <a:r>
              <a:rPr lang="es-CO" sz="1600">
                <a:solidFill>
                  <a:srgbClr val="000000"/>
                </a:solidFill>
                <a:latin typeface="Poppins"/>
                <a:ea typeface="Poppins"/>
                <a:cs typeface="Poppins"/>
                <a:sym typeface="Poppins"/>
              </a:rPr>
              <a:t>19</a:t>
            </a:r>
            <a:r>
              <a:rPr b="0" i="0" lang="es-CO" sz="1600" u="none" cap="none" strike="noStrike">
                <a:solidFill>
                  <a:srgbClr val="000000"/>
                </a:solidFill>
                <a:latin typeface="Poppins"/>
                <a:ea typeface="Poppins"/>
                <a:cs typeface="Poppins"/>
                <a:sym typeface="Poppins"/>
              </a:rPr>
              <a:t> localidades de Bogotá</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Poppins"/>
              <a:ea typeface="Poppins"/>
              <a:cs typeface="Poppins"/>
              <a:sym typeface="Poppins"/>
            </a:endParaRPr>
          </a:p>
        </p:txBody>
      </p:sp>
      <p:pic>
        <p:nvPicPr>
          <p:cNvPr id="915" name="Google Shape;915;p46"/>
          <p:cNvPicPr preferRelativeResize="0"/>
          <p:nvPr/>
        </p:nvPicPr>
        <p:blipFill rotWithShape="1">
          <a:blip r:embed="rId3">
            <a:alphaModFix/>
          </a:blip>
          <a:srcRect b="1499" l="-5140" r="13407" t="-1500"/>
          <a:stretch/>
        </p:blipFill>
        <p:spPr>
          <a:xfrm>
            <a:off x="3924102" y="558569"/>
            <a:ext cx="7687354" cy="5181872"/>
          </a:xfrm>
          <a:prstGeom prst="rect">
            <a:avLst/>
          </a:prstGeom>
          <a:noFill/>
          <a:ln>
            <a:noFill/>
          </a:ln>
        </p:spPr>
      </p:pic>
      <p:grpSp>
        <p:nvGrpSpPr>
          <p:cNvPr id="916" name="Google Shape;916;p46"/>
          <p:cNvGrpSpPr/>
          <p:nvPr/>
        </p:nvGrpSpPr>
        <p:grpSpPr>
          <a:xfrm>
            <a:off x="5107113" y="529945"/>
            <a:ext cx="538998" cy="762400"/>
            <a:chOff x="5951312" y="906811"/>
            <a:chExt cx="435027" cy="696510"/>
          </a:xfrm>
        </p:grpSpPr>
        <p:sp>
          <p:nvSpPr>
            <p:cNvPr id="917" name="Google Shape;917;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18" name="Google Shape;918;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23</a:t>
              </a:r>
              <a:endParaRPr b="1" i="0" sz="900" u="none" cap="none" strike="noStrike">
                <a:solidFill>
                  <a:srgbClr val="000000"/>
                </a:solidFill>
                <a:latin typeface="Arial"/>
                <a:ea typeface="Arial"/>
                <a:cs typeface="Arial"/>
                <a:sym typeface="Arial"/>
              </a:endParaRPr>
            </a:p>
          </p:txBody>
        </p:sp>
      </p:grpSp>
      <p:grpSp>
        <p:nvGrpSpPr>
          <p:cNvPr id="919" name="Google Shape;919;p46"/>
          <p:cNvGrpSpPr/>
          <p:nvPr/>
        </p:nvGrpSpPr>
        <p:grpSpPr>
          <a:xfrm>
            <a:off x="7114372" y="1166262"/>
            <a:ext cx="538998" cy="762400"/>
            <a:chOff x="5951312" y="906811"/>
            <a:chExt cx="435027" cy="696510"/>
          </a:xfrm>
        </p:grpSpPr>
        <p:sp>
          <p:nvSpPr>
            <p:cNvPr id="920" name="Google Shape;920;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21" name="Google Shape;921;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5</a:t>
              </a:r>
              <a:endParaRPr b="1" i="0" sz="900" u="none" cap="none" strike="noStrike">
                <a:solidFill>
                  <a:srgbClr val="000000"/>
                </a:solidFill>
                <a:latin typeface="Arial"/>
                <a:ea typeface="Arial"/>
                <a:cs typeface="Arial"/>
                <a:sym typeface="Arial"/>
              </a:endParaRPr>
            </a:p>
          </p:txBody>
        </p:sp>
      </p:grpSp>
      <p:graphicFrame>
        <p:nvGraphicFramePr>
          <p:cNvPr id="922" name="Google Shape;922;p46"/>
          <p:cNvGraphicFramePr/>
          <p:nvPr/>
        </p:nvGraphicFramePr>
        <p:xfrm>
          <a:off x="1048332" y="844180"/>
          <a:ext cx="3000000" cy="3000000"/>
        </p:xfrm>
        <a:graphic>
          <a:graphicData uri="http://schemas.openxmlformats.org/drawingml/2006/table">
            <a:tbl>
              <a:tblPr>
                <a:noFill/>
                <a:tableStyleId>{6EB87E77-0326-411C-9D6E-4CE7BE60C895}</a:tableStyleId>
              </a:tblPr>
              <a:tblGrid>
                <a:gridCol w="1925950"/>
                <a:gridCol w="613000"/>
              </a:tblGrid>
              <a:tr h="135775">
                <a:tc>
                  <a:txBody>
                    <a:bodyPr/>
                    <a:lstStyle/>
                    <a:p>
                      <a:pPr indent="0" lvl="0" marL="0" marR="0" rtl="0" algn="ctr">
                        <a:spcBef>
                          <a:spcPts val="0"/>
                        </a:spcBef>
                        <a:spcAft>
                          <a:spcPts val="0"/>
                        </a:spcAft>
                        <a:buNone/>
                      </a:pPr>
                      <a:r>
                        <a:rPr b="1" lang="es-CO" sz="1400" u="none" cap="none" strike="noStrike">
                          <a:solidFill>
                            <a:srgbClr val="FFFFFF"/>
                          </a:solidFill>
                        </a:rPr>
                        <a:t>Localidad</a:t>
                      </a:r>
                      <a:endParaRPr b="1" i="0" sz="1400" u="none" cap="none" strike="noStrike">
                        <a:solidFill>
                          <a:srgbClr val="FFFFFF"/>
                        </a:solidFill>
                        <a:latin typeface="Calibri"/>
                        <a:ea typeface="Calibri"/>
                        <a:cs typeface="Calibri"/>
                        <a:sym typeface="Calibri"/>
                      </a:endParaRPr>
                    </a:p>
                  </a:txBody>
                  <a:tcPr marT="7800" marB="0" marR="7800" marL="7800" anchor="b">
                    <a:solidFill>
                      <a:srgbClr val="A5A5A5"/>
                    </a:solidFill>
                  </a:tcPr>
                </a:tc>
                <a:tc>
                  <a:txBody>
                    <a:bodyPr/>
                    <a:lstStyle/>
                    <a:p>
                      <a:pPr indent="0" lvl="0" marL="0" marR="0" rtl="0" algn="ctr">
                        <a:spcBef>
                          <a:spcPts val="0"/>
                        </a:spcBef>
                        <a:spcAft>
                          <a:spcPts val="0"/>
                        </a:spcAft>
                        <a:buNone/>
                      </a:pPr>
                      <a:r>
                        <a:rPr b="1" lang="es-CO" sz="1400" u="none" cap="none" strike="noStrike">
                          <a:solidFill>
                            <a:srgbClr val="FFFFFF"/>
                          </a:solidFill>
                        </a:rPr>
                        <a:t>%</a:t>
                      </a:r>
                      <a:endParaRPr b="1" i="0" sz="1400" u="none" cap="none" strike="noStrike">
                        <a:solidFill>
                          <a:srgbClr val="FFFFFF"/>
                        </a:solidFill>
                        <a:latin typeface="Calibri"/>
                        <a:ea typeface="Calibri"/>
                        <a:cs typeface="Calibri"/>
                        <a:sym typeface="Calibri"/>
                      </a:endParaRPr>
                    </a:p>
                  </a:txBody>
                  <a:tcPr marT="7800" marB="0" marR="7800" marL="7800" anchor="b">
                    <a:solidFill>
                      <a:srgbClr val="A5A5A5"/>
                    </a:solidFill>
                  </a:tcPr>
                </a:tc>
              </a:tr>
              <a:tr h="135775">
                <a:tc>
                  <a:txBody>
                    <a:bodyPr/>
                    <a:lstStyle/>
                    <a:p>
                      <a:pPr indent="0" lvl="0" marL="0" marR="0" rtl="0" algn="l">
                        <a:spcBef>
                          <a:spcPts val="0"/>
                        </a:spcBef>
                        <a:spcAft>
                          <a:spcPts val="0"/>
                        </a:spcAft>
                        <a:buNone/>
                      </a:pPr>
                      <a:r>
                        <a:rPr lang="es-CO" sz="1400" u="none" cap="none" strike="noStrike"/>
                        <a:t>Usaquén</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11%</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Chapinero</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2%</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Santa Fe</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San Cristóbal</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4%</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Usme</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3%</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Tunjuelito</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2%</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Bosa</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6%</a:t>
                      </a:r>
                      <a:endParaRPr/>
                    </a:p>
                  </a:txBody>
                  <a:tcPr marT="9525" marB="0" marR="9525" marL="9525" anchor="b"/>
                </a:tc>
              </a:tr>
              <a:tr h="195450">
                <a:tc>
                  <a:txBody>
                    <a:bodyPr/>
                    <a:lstStyle/>
                    <a:p>
                      <a:pPr indent="0" lvl="0" marL="0" marR="0" rtl="0" algn="l">
                        <a:spcBef>
                          <a:spcPts val="0"/>
                        </a:spcBef>
                        <a:spcAft>
                          <a:spcPts val="0"/>
                        </a:spcAft>
                        <a:buNone/>
                      </a:pPr>
                      <a:r>
                        <a:rPr lang="es-CO" sz="1400" u="none" cap="none" strike="noStrike"/>
                        <a:t>Kennedy</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16%</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Fontibón</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10%</a:t>
                      </a:r>
                      <a:endParaRPr/>
                    </a:p>
                  </a:txBody>
                  <a:tcPr marT="9525" marB="0" marR="9525" marL="9525" anchor="b"/>
                </a:tc>
              </a:tr>
              <a:tr h="195450">
                <a:tc>
                  <a:txBody>
                    <a:bodyPr/>
                    <a:lstStyle/>
                    <a:p>
                      <a:pPr indent="0" lvl="0" marL="0" marR="0" rtl="0" algn="l">
                        <a:spcBef>
                          <a:spcPts val="0"/>
                        </a:spcBef>
                        <a:spcAft>
                          <a:spcPts val="0"/>
                        </a:spcAft>
                        <a:buNone/>
                      </a:pPr>
                      <a:r>
                        <a:rPr lang="es-CO" sz="1400" u="none" cap="none" strike="noStrike"/>
                        <a:t>Engativá</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7%</a:t>
                      </a:r>
                      <a:endParaRPr/>
                    </a:p>
                  </a:txBody>
                  <a:tcPr marT="9525" marB="0" marR="9525" marL="9525" anchor="b"/>
                </a:tc>
              </a:tr>
              <a:tr h="195450">
                <a:tc>
                  <a:txBody>
                    <a:bodyPr/>
                    <a:lstStyle/>
                    <a:p>
                      <a:pPr indent="0" lvl="0" marL="0" marR="0" rtl="0" algn="l">
                        <a:spcBef>
                          <a:spcPts val="0"/>
                        </a:spcBef>
                        <a:spcAft>
                          <a:spcPts val="0"/>
                        </a:spcAft>
                        <a:buNone/>
                      </a:pPr>
                      <a:r>
                        <a:rPr lang="es-CO" sz="1400" u="none" cap="none" strike="noStrike"/>
                        <a:t>Suba</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19%</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Barrios Unidos</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2%</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Teusaquillo</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4%</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Los Mártires</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Antonio Nariño</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Puente Aranda</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3%</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La Candelaria</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0%</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Rafael Uribe Uribe</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3%</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Ciudad Bolívar</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7%</a:t>
                      </a:r>
                      <a:endParaRPr/>
                    </a:p>
                  </a:txBody>
                  <a:tcPr marT="9525" marB="0" marR="9525" marL="9525" anchor="b"/>
                </a:tc>
              </a:tr>
            </a:tbl>
          </a:graphicData>
        </a:graphic>
      </p:graphicFrame>
      <p:grpSp>
        <p:nvGrpSpPr>
          <p:cNvPr id="923" name="Google Shape;923;p46"/>
          <p:cNvGrpSpPr/>
          <p:nvPr/>
        </p:nvGrpSpPr>
        <p:grpSpPr>
          <a:xfrm>
            <a:off x="8155414" y="1713442"/>
            <a:ext cx="538998" cy="762400"/>
            <a:chOff x="5951312" y="906811"/>
            <a:chExt cx="435027" cy="696510"/>
          </a:xfrm>
        </p:grpSpPr>
        <p:sp>
          <p:nvSpPr>
            <p:cNvPr id="924" name="Google Shape;924;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25" name="Google Shape;925;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a:t>
              </a:r>
              <a:endParaRPr b="1" i="0" sz="900" u="none" cap="none" strike="noStrike">
                <a:solidFill>
                  <a:srgbClr val="000000"/>
                </a:solidFill>
                <a:latin typeface="Arial"/>
                <a:ea typeface="Arial"/>
                <a:cs typeface="Arial"/>
                <a:sym typeface="Arial"/>
              </a:endParaRPr>
            </a:p>
          </p:txBody>
        </p:sp>
      </p:grpSp>
      <p:grpSp>
        <p:nvGrpSpPr>
          <p:cNvPr id="926" name="Google Shape;926;p46"/>
          <p:cNvGrpSpPr/>
          <p:nvPr/>
        </p:nvGrpSpPr>
        <p:grpSpPr>
          <a:xfrm>
            <a:off x="9831509" y="2210303"/>
            <a:ext cx="538998" cy="762400"/>
            <a:chOff x="5951312" y="906811"/>
            <a:chExt cx="435027" cy="696510"/>
          </a:xfrm>
        </p:grpSpPr>
        <p:sp>
          <p:nvSpPr>
            <p:cNvPr id="927" name="Google Shape;927;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28" name="Google Shape;928;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8</a:t>
              </a:r>
              <a:endParaRPr b="1" i="0" sz="900" u="none" cap="none" strike="noStrike">
                <a:solidFill>
                  <a:srgbClr val="000000"/>
                </a:solidFill>
                <a:latin typeface="Arial"/>
                <a:ea typeface="Arial"/>
                <a:cs typeface="Arial"/>
                <a:sym typeface="Arial"/>
              </a:endParaRPr>
            </a:p>
          </p:txBody>
        </p:sp>
      </p:grpSp>
      <p:grpSp>
        <p:nvGrpSpPr>
          <p:cNvPr id="929" name="Google Shape;929;p46"/>
          <p:cNvGrpSpPr/>
          <p:nvPr/>
        </p:nvGrpSpPr>
        <p:grpSpPr>
          <a:xfrm>
            <a:off x="10548005" y="3215047"/>
            <a:ext cx="538998" cy="762400"/>
            <a:chOff x="5951312" y="906811"/>
            <a:chExt cx="435027" cy="696510"/>
          </a:xfrm>
        </p:grpSpPr>
        <p:sp>
          <p:nvSpPr>
            <p:cNvPr id="930" name="Google Shape;930;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31" name="Google Shape;931;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5</a:t>
              </a:r>
              <a:endParaRPr b="1" i="0" sz="900" u="none" cap="none" strike="noStrike">
                <a:solidFill>
                  <a:srgbClr val="000000"/>
                </a:solidFill>
                <a:latin typeface="Arial"/>
                <a:ea typeface="Arial"/>
                <a:cs typeface="Arial"/>
                <a:sym typeface="Arial"/>
              </a:endParaRPr>
            </a:p>
          </p:txBody>
        </p:sp>
      </p:grpSp>
      <p:grpSp>
        <p:nvGrpSpPr>
          <p:cNvPr id="932" name="Google Shape;932;p46"/>
          <p:cNvGrpSpPr/>
          <p:nvPr/>
        </p:nvGrpSpPr>
        <p:grpSpPr>
          <a:xfrm>
            <a:off x="9466390" y="3366151"/>
            <a:ext cx="538998" cy="762400"/>
            <a:chOff x="5951312" y="906811"/>
            <a:chExt cx="435027" cy="696510"/>
          </a:xfrm>
        </p:grpSpPr>
        <p:sp>
          <p:nvSpPr>
            <p:cNvPr id="933" name="Google Shape;933;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34" name="Google Shape;934;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4</a:t>
              </a:r>
              <a:endParaRPr b="1" i="0" sz="900" u="none" cap="none" strike="noStrike">
                <a:solidFill>
                  <a:srgbClr val="000000"/>
                </a:solidFill>
                <a:latin typeface="Arial"/>
                <a:ea typeface="Arial"/>
                <a:cs typeface="Arial"/>
                <a:sym typeface="Arial"/>
              </a:endParaRPr>
            </a:p>
          </p:txBody>
        </p:sp>
      </p:grpSp>
      <p:grpSp>
        <p:nvGrpSpPr>
          <p:cNvPr id="935" name="Google Shape;935;p46"/>
          <p:cNvGrpSpPr/>
          <p:nvPr/>
        </p:nvGrpSpPr>
        <p:grpSpPr>
          <a:xfrm>
            <a:off x="8037295" y="4730106"/>
            <a:ext cx="538998" cy="762400"/>
            <a:chOff x="5951312" y="906811"/>
            <a:chExt cx="435027" cy="696510"/>
          </a:xfrm>
        </p:grpSpPr>
        <p:sp>
          <p:nvSpPr>
            <p:cNvPr id="936" name="Google Shape;936;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37" name="Google Shape;937;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12</a:t>
              </a:r>
              <a:endParaRPr b="1" i="0" sz="900" u="none" cap="none" strike="noStrike">
                <a:solidFill>
                  <a:srgbClr val="000000"/>
                </a:solidFill>
                <a:latin typeface="Arial"/>
                <a:ea typeface="Arial"/>
                <a:cs typeface="Arial"/>
                <a:sym typeface="Arial"/>
              </a:endParaRPr>
            </a:p>
          </p:txBody>
        </p:sp>
      </p:grpSp>
      <p:grpSp>
        <p:nvGrpSpPr>
          <p:cNvPr id="938" name="Google Shape;938;p46"/>
          <p:cNvGrpSpPr/>
          <p:nvPr/>
        </p:nvGrpSpPr>
        <p:grpSpPr>
          <a:xfrm>
            <a:off x="7767779" y="3596247"/>
            <a:ext cx="538998" cy="762400"/>
            <a:chOff x="5951312" y="906811"/>
            <a:chExt cx="435027" cy="696510"/>
          </a:xfrm>
        </p:grpSpPr>
        <p:sp>
          <p:nvSpPr>
            <p:cNvPr id="939" name="Google Shape;939;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40" name="Google Shape;940;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32</a:t>
              </a:r>
              <a:endParaRPr b="1" i="0" sz="900" u="none" cap="none" strike="noStrike">
                <a:solidFill>
                  <a:srgbClr val="000000"/>
                </a:solidFill>
                <a:latin typeface="Arial"/>
                <a:ea typeface="Arial"/>
                <a:cs typeface="Arial"/>
                <a:sym typeface="Arial"/>
              </a:endParaRPr>
            </a:p>
          </p:txBody>
        </p:sp>
      </p:grpSp>
      <p:grpSp>
        <p:nvGrpSpPr>
          <p:cNvPr id="941" name="Google Shape;941;p46"/>
          <p:cNvGrpSpPr/>
          <p:nvPr/>
        </p:nvGrpSpPr>
        <p:grpSpPr>
          <a:xfrm>
            <a:off x="6676293" y="3215047"/>
            <a:ext cx="538998" cy="762400"/>
            <a:chOff x="5951312" y="906811"/>
            <a:chExt cx="435027" cy="696510"/>
          </a:xfrm>
        </p:grpSpPr>
        <p:sp>
          <p:nvSpPr>
            <p:cNvPr id="942" name="Google Shape;942;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43" name="Google Shape;943;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20</a:t>
              </a:r>
              <a:endParaRPr b="1" i="0" sz="900" u="none" cap="none" strike="noStrike">
                <a:solidFill>
                  <a:srgbClr val="000000"/>
                </a:solidFill>
                <a:latin typeface="Arial"/>
                <a:ea typeface="Arial"/>
                <a:cs typeface="Arial"/>
                <a:sym typeface="Arial"/>
              </a:endParaRPr>
            </a:p>
          </p:txBody>
        </p:sp>
      </p:grpSp>
      <p:grpSp>
        <p:nvGrpSpPr>
          <p:cNvPr id="944" name="Google Shape;944;p46"/>
          <p:cNvGrpSpPr/>
          <p:nvPr/>
        </p:nvGrpSpPr>
        <p:grpSpPr>
          <a:xfrm>
            <a:off x="6078379" y="2387105"/>
            <a:ext cx="538998" cy="762400"/>
            <a:chOff x="5951312" y="906811"/>
            <a:chExt cx="435027" cy="696510"/>
          </a:xfrm>
        </p:grpSpPr>
        <p:sp>
          <p:nvSpPr>
            <p:cNvPr id="945" name="Google Shape;945;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46" name="Google Shape;946;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14</a:t>
              </a:r>
              <a:endParaRPr b="1" i="0" sz="900" u="none" cap="none" strike="noStrike">
                <a:solidFill>
                  <a:srgbClr val="000000"/>
                </a:solidFill>
                <a:latin typeface="Arial"/>
                <a:ea typeface="Arial"/>
                <a:cs typeface="Arial"/>
                <a:sym typeface="Arial"/>
              </a:endParaRPr>
            </a:p>
          </p:txBody>
        </p:sp>
      </p:grpSp>
      <p:grpSp>
        <p:nvGrpSpPr>
          <p:cNvPr id="947" name="Google Shape;947;p46"/>
          <p:cNvGrpSpPr/>
          <p:nvPr/>
        </p:nvGrpSpPr>
        <p:grpSpPr>
          <a:xfrm>
            <a:off x="4776844" y="1829103"/>
            <a:ext cx="538998" cy="762400"/>
            <a:chOff x="5951312" y="906811"/>
            <a:chExt cx="435027" cy="696510"/>
          </a:xfrm>
        </p:grpSpPr>
        <p:sp>
          <p:nvSpPr>
            <p:cNvPr id="948" name="Google Shape;948;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49" name="Google Shape;949;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39</a:t>
              </a:r>
              <a:endParaRPr b="1" i="0" sz="900" u="none" cap="none" strike="noStrike">
                <a:solidFill>
                  <a:srgbClr val="000000"/>
                </a:solidFill>
                <a:latin typeface="Arial"/>
                <a:ea typeface="Arial"/>
                <a:cs typeface="Arial"/>
                <a:sym typeface="Arial"/>
              </a:endParaRPr>
            </a:p>
          </p:txBody>
        </p:sp>
      </p:grpSp>
      <p:grpSp>
        <p:nvGrpSpPr>
          <p:cNvPr id="950" name="Google Shape;950;p46"/>
          <p:cNvGrpSpPr/>
          <p:nvPr/>
        </p:nvGrpSpPr>
        <p:grpSpPr>
          <a:xfrm>
            <a:off x="6487562" y="1614984"/>
            <a:ext cx="538998" cy="762400"/>
            <a:chOff x="5951312" y="906811"/>
            <a:chExt cx="435027" cy="696510"/>
          </a:xfrm>
        </p:grpSpPr>
        <p:sp>
          <p:nvSpPr>
            <p:cNvPr id="951" name="Google Shape;951;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52" name="Google Shape;952;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4</a:t>
              </a:r>
              <a:endParaRPr b="1" i="0" sz="900" u="none" cap="none" strike="noStrike">
                <a:solidFill>
                  <a:srgbClr val="000000"/>
                </a:solidFill>
                <a:latin typeface="Arial"/>
                <a:ea typeface="Arial"/>
                <a:cs typeface="Arial"/>
                <a:sym typeface="Arial"/>
              </a:endParaRPr>
            </a:p>
          </p:txBody>
        </p:sp>
      </p:grpSp>
      <p:grpSp>
        <p:nvGrpSpPr>
          <p:cNvPr id="953" name="Google Shape;953;p46"/>
          <p:cNvGrpSpPr/>
          <p:nvPr/>
        </p:nvGrpSpPr>
        <p:grpSpPr>
          <a:xfrm>
            <a:off x="7415913" y="2051198"/>
            <a:ext cx="538998" cy="762400"/>
            <a:chOff x="5951312" y="906811"/>
            <a:chExt cx="435027" cy="696510"/>
          </a:xfrm>
        </p:grpSpPr>
        <p:sp>
          <p:nvSpPr>
            <p:cNvPr id="954" name="Google Shape;954;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55" name="Google Shape;955;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8</a:t>
              </a:r>
              <a:endParaRPr b="1" i="0" sz="900" u="none" cap="none" strike="noStrike">
                <a:solidFill>
                  <a:srgbClr val="000000"/>
                </a:solidFill>
                <a:latin typeface="Arial"/>
                <a:ea typeface="Arial"/>
                <a:cs typeface="Arial"/>
                <a:sym typeface="Arial"/>
              </a:endParaRPr>
            </a:p>
          </p:txBody>
        </p:sp>
      </p:grpSp>
      <p:grpSp>
        <p:nvGrpSpPr>
          <p:cNvPr id="956" name="Google Shape;956;p46"/>
          <p:cNvGrpSpPr/>
          <p:nvPr/>
        </p:nvGrpSpPr>
        <p:grpSpPr>
          <a:xfrm>
            <a:off x="8155381" y="2356301"/>
            <a:ext cx="538998" cy="762400"/>
            <a:chOff x="5951312" y="906811"/>
            <a:chExt cx="435027" cy="696510"/>
          </a:xfrm>
        </p:grpSpPr>
        <p:sp>
          <p:nvSpPr>
            <p:cNvPr id="957" name="Google Shape;957;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58" name="Google Shape;958;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a:t>
              </a:r>
              <a:endParaRPr b="1" i="0" sz="900" u="none" cap="none" strike="noStrike">
                <a:solidFill>
                  <a:srgbClr val="000000"/>
                </a:solidFill>
                <a:latin typeface="Arial"/>
                <a:ea typeface="Arial"/>
                <a:cs typeface="Arial"/>
                <a:sym typeface="Arial"/>
              </a:endParaRPr>
            </a:p>
          </p:txBody>
        </p:sp>
      </p:grpSp>
      <p:grpSp>
        <p:nvGrpSpPr>
          <p:cNvPr id="959" name="Google Shape;959;p46"/>
          <p:cNvGrpSpPr/>
          <p:nvPr/>
        </p:nvGrpSpPr>
        <p:grpSpPr>
          <a:xfrm>
            <a:off x="8822509" y="2651548"/>
            <a:ext cx="538998" cy="762400"/>
            <a:chOff x="5951312" y="906811"/>
            <a:chExt cx="435027" cy="696510"/>
          </a:xfrm>
        </p:grpSpPr>
        <p:sp>
          <p:nvSpPr>
            <p:cNvPr id="960" name="Google Shape;960;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61" name="Google Shape;961;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2</a:t>
              </a:r>
              <a:endParaRPr b="1" i="0" sz="900" u="none" cap="none" strike="noStrike">
                <a:solidFill>
                  <a:srgbClr val="000000"/>
                </a:solidFill>
                <a:latin typeface="Arial"/>
                <a:ea typeface="Arial"/>
                <a:cs typeface="Arial"/>
                <a:sym typeface="Arial"/>
              </a:endParaRPr>
            </a:p>
          </p:txBody>
        </p:sp>
      </p:grpSp>
      <p:grpSp>
        <p:nvGrpSpPr>
          <p:cNvPr id="962" name="Google Shape;962;p46"/>
          <p:cNvGrpSpPr/>
          <p:nvPr/>
        </p:nvGrpSpPr>
        <p:grpSpPr>
          <a:xfrm>
            <a:off x="7635987" y="2709210"/>
            <a:ext cx="538998" cy="762400"/>
            <a:chOff x="5951312" y="906811"/>
            <a:chExt cx="435027" cy="696510"/>
          </a:xfrm>
        </p:grpSpPr>
        <p:sp>
          <p:nvSpPr>
            <p:cNvPr id="963" name="Google Shape;963;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64" name="Google Shape;964;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6</a:t>
              </a:r>
              <a:endParaRPr b="1" i="0" sz="900" u="none" cap="none" strike="noStrike">
                <a:solidFill>
                  <a:srgbClr val="000000"/>
                </a:solidFill>
                <a:latin typeface="Arial"/>
                <a:ea typeface="Arial"/>
                <a:cs typeface="Arial"/>
                <a:sym typeface="Arial"/>
              </a:endParaRPr>
            </a:p>
          </p:txBody>
        </p:sp>
      </p:grpSp>
      <p:grpSp>
        <p:nvGrpSpPr>
          <p:cNvPr id="965" name="Google Shape;965;p46"/>
          <p:cNvGrpSpPr/>
          <p:nvPr/>
        </p:nvGrpSpPr>
        <p:grpSpPr>
          <a:xfrm>
            <a:off x="8832965" y="1363952"/>
            <a:ext cx="538998" cy="762400"/>
            <a:chOff x="5951312" y="906811"/>
            <a:chExt cx="435027" cy="696510"/>
          </a:xfrm>
        </p:grpSpPr>
        <p:sp>
          <p:nvSpPr>
            <p:cNvPr id="966" name="Google Shape;966;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67" name="Google Shape;967;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a:t>
              </a:r>
              <a:endParaRPr b="1" i="0" sz="900" u="none" cap="none" strike="noStrike">
                <a:solidFill>
                  <a:srgbClr val="000000"/>
                </a:solidFill>
                <a:latin typeface="Arial"/>
                <a:ea typeface="Arial"/>
                <a:cs typeface="Arial"/>
                <a:sym typeface="Arial"/>
              </a:endParaRPr>
            </a:p>
          </p:txBody>
        </p:sp>
      </p:grpSp>
      <p:grpSp>
        <p:nvGrpSpPr>
          <p:cNvPr id="968" name="Google Shape;968;p46"/>
          <p:cNvGrpSpPr/>
          <p:nvPr/>
        </p:nvGrpSpPr>
        <p:grpSpPr>
          <a:xfrm>
            <a:off x="8697035" y="3251103"/>
            <a:ext cx="538998" cy="762400"/>
            <a:chOff x="5951312" y="906811"/>
            <a:chExt cx="435027" cy="696510"/>
          </a:xfrm>
        </p:grpSpPr>
        <p:sp>
          <p:nvSpPr>
            <p:cNvPr id="969" name="Google Shape;969;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70" name="Google Shape;970;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5</a:t>
              </a:r>
              <a:endParaRPr b="1" i="0" sz="900" u="none" cap="none" strike="noStrike">
                <a:solidFill>
                  <a:srgbClr val="000000"/>
                </a:solidFill>
                <a:latin typeface="Arial"/>
                <a:ea typeface="Arial"/>
                <a:cs typeface="Arial"/>
                <a:sym typeface="Arial"/>
              </a:endParaRPr>
            </a:p>
          </p:txBody>
        </p:sp>
      </p:grpSp>
      <p:grpSp>
        <p:nvGrpSpPr>
          <p:cNvPr id="971" name="Google Shape;971;p46"/>
          <p:cNvGrpSpPr/>
          <p:nvPr/>
        </p:nvGrpSpPr>
        <p:grpSpPr>
          <a:xfrm>
            <a:off x="9034474" y="3938293"/>
            <a:ext cx="538998" cy="762400"/>
            <a:chOff x="5951312" y="906811"/>
            <a:chExt cx="435027" cy="696510"/>
          </a:xfrm>
        </p:grpSpPr>
        <p:sp>
          <p:nvSpPr>
            <p:cNvPr id="972" name="Google Shape;972;p4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973" name="Google Shape;973;p4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14</a:t>
              </a:r>
              <a:endParaRPr b="1" i="0" sz="900" u="none" cap="none" strike="noStrike">
                <a:solidFill>
                  <a:srgbClr val="000000"/>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47"/>
          <p:cNvSpPr txBox="1"/>
          <p:nvPr/>
        </p:nvSpPr>
        <p:spPr>
          <a:xfrm>
            <a:off x="3332856" y="2928255"/>
            <a:ext cx="551465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6000">
                <a:solidFill>
                  <a:schemeClr val="lt1"/>
                </a:solidFill>
                <a:latin typeface="Tahoma"/>
                <a:ea typeface="Tahoma"/>
                <a:cs typeface="Tahoma"/>
                <a:sym typeface="Tahoma"/>
              </a:rPr>
              <a:t>Demográficos</a:t>
            </a:r>
            <a:endParaRPr/>
          </a:p>
        </p:txBody>
      </p:sp>
      <p:sp>
        <p:nvSpPr>
          <p:cNvPr id="979" name="Google Shape;979;p47"/>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Tahoma"/>
                <a:ea typeface="Tahoma"/>
                <a:cs typeface="Tahoma"/>
                <a:sym typeface="Tahoma"/>
              </a:rPr>
              <a:t>#</a:t>
            </a:r>
            <a:r>
              <a:rPr b="1" lang="es-CO" sz="2400">
                <a:solidFill>
                  <a:schemeClr val="lt1"/>
                </a:solidFill>
                <a:latin typeface="Tahoma"/>
                <a:ea typeface="Tahoma"/>
                <a:cs typeface="Tahoma"/>
                <a:sym typeface="Tahoma"/>
              </a:rPr>
              <a:t>YoMeQuedoEnCasa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48"/>
          <p:cNvSpPr/>
          <p:nvPr/>
        </p:nvSpPr>
        <p:spPr>
          <a:xfrm>
            <a:off x="4550502" y="586249"/>
            <a:ext cx="3100523" cy="338550"/>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lang="es-CO" sz="1400">
                <a:solidFill>
                  <a:srgbClr val="3F3F3F"/>
                </a:solidFill>
                <a:latin typeface="Libre Franklin"/>
                <a:ea typeface="Libre Franklin"/>
                <a:cs typeface="Libre Franklin"/>
                <a:sym typeface="Libre Franklin"/>
              </a:rPr>
              <a:t>¿Con qué género se identifica usted? </a:t>
            </a:r>
            <a:endParaRPr b="1" i="0" sz="2000" u="none" cap="none" strike="noStrike">
              <a:solidFill>
                <a:srgbClr val="3F3F3F"/>
              </a:solidFill>
              <a:latin typeface="Libre Franklin"/>
              <a:ea typeface="Libre Franklin"/>
              <a:cs typeface="Libre Franklin"/>
              <a:sym typeface="Libre Franklin"/>
            </a:endParaRPr>
          </a:p>
        </p:txBody>
      </p:sp>
      <p:sp>
        <p:nvSpPr>
          <p:cNvPr id="985" name="Google Shape;985;p48"/>
          <p:cNvSpPr txBox="1"/>
          <p:nvPr/>
        </p:nvSpPr>
        <p:spPr>
          <a:xfrm>
            <a:off x="5807380" y="5305175"/>
            <a:ext cx="832280"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cxnSp>
        <p:nvCxnSpPr>
          <p:cNvPr id="986" name="Google Shape;986;p48"/>
          <p:cNvCxnSpPr/>
          <p:nvPr/>
        </p:nvCxnSpPr>
        <p:spPr>
          <a:xfrm>
            <a:off x="5126105" y="3288063"/>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647"/>
              </a:srgbClr>
            </a:outerShdw>
          </a:effectLst>
        </p:spPr>
      </p:cxnSp>
      <p:cxnSp>
        <p:nvCxnSpPr>
          <p:cNvPr id="987" name="Google Shape;987;p48"/>
          <p:cNvCxnSpPr/>
          <p:nvPr/>
        </p:nvCxnSpPr>
        <p:spPr>
          <a:xfrm>
            <a:off x="5126105" y="3594153"/>
            <a:ext cx="504825" cy="0"/>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sp>
        <p:nvSpPr>
          <p:cNvPr id="988" name="Google Shape;988;p48"/>
          <p:cNvSpPr txBox="1"/>
          <p:nvPr/>
        </p:nvSpPr>
        <p:spPr>
          <a:xfrm>
            <a:off x="5626242" y="3167438"/>
            <a:ext cx="1151277"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Calibri"/>
                <a:ea typeface="Calibri"/>
                <a:cs typeface="Calibri"/>
                <a:sym typeface="Calibri"/>
              </a:rPr>
              <a:t>Masculino</a:t>
            </a:r>
            <a:endParaRPr/>
          </a:p>
        </p:txBody>
      </p:sp>
      <p:sp>
        <p:nvSpPr>
          <p:cNvPr id="989" name="Google Shape;989;p48"/>
          <p:cNvSpPr txBox="1"/>
          <p:nvPr/>
        </p:nvSpPr>
        <p:spPr>
          <a:xfrm>
            <a:off x="5626242" y="3491412"/>
            <a:ext cx="1120628"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None/>
            </a:pPr>
            <a:r>
              <a:rPr lang="es-CO" sz="1800">
                <a:solidFill>
                  <a:srgbClr val="3F3F3F"/>
                </a:solidFill>
                <a:latin typeface="Calibri"/>
                <a:ea typeface="Calibri"/>
                <a:cs typeface="Calibri"/>
                <a:sym typeface="Calibri"/>
              </a:rPr>
              <a:t>Femenino</a:t>
            </a:r>
            <a:endParaRPr/>
          </a:p>
        </p:txBody>
      </p:sp>
      <p:grpSp>
        <p:nvGrpSpPr>
          <p:cNvPr id="990" name="Google Shape;990;p48"/>
          <p:cNvGrpSpPr/>
          <p:nvPr/>
        </p:nvGrpSpPr>
        <p:grpSpPr>
          <a:xfrm>
            <a:off x="1375004" y="1233744"/>
            <a:ext cx="2843288" cy="2633255"/>
            <a:chOff x="817037" y="475423"/>
            <a:chExt cx="3668922" cy="3281569"/>
          </a:xfrm>
        </p:grpSpPr>
        <p:sp>
          <p:nvSpPr>
            <p:cNvPr id="991" name="Google Shape;991;p48"/>
            <p:cNvSpPr/>
            <p:nvPr/>
          </p:nvSpPr>
          <p:spPr>
            <a:xfrm>
              <a:off x="2806524" y="2249031"/>
              <a:ext cx="1197157" cy="1281972"/>
            </a:xfrm>
            <a:prstGeom prst="ellipse">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2" name="Google Shape;992;p48"/>
            <p:cNvSpPr/>
            <p:nvPr/>
          </p:nvSpPr>
          <p:spPr>
            <a:xfrm>
              <a:off x="1135010" y="2249031"/>
              <a:ext cx="1197158" cy="1281972"/>
            </a:xfrm>
            <a:prstGeom prst="ellipse">
              <a:avLst/>
            </a:prstGeom>
            <a:solidFill>
              <a:srgbClr val="F5B0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93" name="Google Shape;993;p48"/>
            <p:cNvPicPr preferRelativeResize="0"/>
            <p:nvPr/>
          </p:nvPicPr>
          <p:blipFill rotWithShape="1">
            <a:blip r:embed="rId3">
              <a:alphaModFix/>
            </a:blip>
            <a:srcRect b="0" l="0" r="0" t="0"/>
            <a:stretch/>
          </p:blipFill>
          <p:spPr>
            <a:xfrm>
              <a:off x="817037" y="475423"/>
              <a:ext cx="1833105" cy="3060224"/>
            </a:xfrm>
            <a:prstGeom prst="rect">
              <a:avLst/>
            </a:prstGeom>
            <a:noFill/>
            <a:ln>
              <a:noFill/>
            </a:ln>
          </p:spPr>
        </p:pic>
        <p:pic>
          <p:nvPicPr>
            <p:cNvPr id="994" name="Google Shape;994;p48"/>
            <p:cNvPicPr preferRelativeResize="0"/>
            <p:nvPr/>
          </p:nvPicPr>
          <p:blipFill rotWithShape="1">
            <a:blip r:embed="rId4">
              <a:alphaModFix/>
            </a:blip>
            <a:srcRect b="0" l="0" r="0" t="0"/>
            <a:stretch/>
          </p:blipFill>
          <p:spPr>
            <a:xfrm>
              <a:off x="2507042" y="694876"/>
              <a:ext cx="1978917" cy="3062116"/>
            </a:xfrm>
            <a:prstGeom prst="rect">
              <a:avLst/>
            </a:prstGeom>
            <a:noFill/>
            <a:ln>
              <a:noFill/>
            </a:ln>
          </p:spPr>
        </p:pic>
      </p:grpSp>
      <p:graphicFrame>
        <p:nvGraphicFramePr>
          <p:cNvPr id="995" name="Google Shape;995;p48"/>
          <p:cNvGraphicFramePr/>
          <p:nvPr/>
        </p:nvGraphicFramePr>
        <p:xfrm>
          <a:off x="6100763" y="1073538"/>
          <a:ext cx="5762171" cy="4091819"/>
        </p:xfrm>
        <a:graphic>
          <a:graphicData uri="http://schemas.openxmlformats.org/drawingml/2006/chart">
            <c:chart r:id="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pic>
        <p:nvPicPr>
          <p:cNvPr descr="Estratificación socioeconómica" id="1000" name="Google Shape;1000;p49"/>
          <p:cNvPicPr preferRelativeResize="0"/>
          <p:nvPr/>
        </p:nvPicPr>
        <p:blipFill rotWithShape="1">
          <a:blip r:embed="rId3">
            <a:alphaModFix/>
          </a:blip>
          <a:srcRect b="0" l="0" r="0" t="0"/>
          <a:stretch/>
        </p:blipFill>
        <p:spPr>
          <a:xfrm>
            <a:off x="1485663" y="2265382"/>
            <a:ext cx="1939584" cy="1956826"/>
          </a:xfrm>
          <a:prstGeom prst="rect">
            <a:avLst/>
          </a:prstGeom>
          <a:noFill/>
          <a:ln>
            <a:noFill/>
          </a:ln>
        </p:spPr>
      </p:pic>
      <p:sp>
        <p:nvSpPr>
          <p:cNvPr id="1001" name="Google Shape;1001;p49"/>
          <p:cNvSpPr/>
          <p:nvPr/>
        </p:nvSpPr>
        <p:spPr>
          <a:xfrm>
            <a:off x="2489999" y="16156"/>
            <a:ext cx="7566361" cy="338550"/>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i="0" lang="es-CO" sz="1400" u="none" cap="none" strike="noStrike">
                <a:solidFill>
                  <a:srgbClr val="333333"/>
                </a:solidFill>
                <a:latin typeface="Libre Franklin"/>
                <a:ea typeface="Libre Franklin"/>
                <a:cs typeface="Libre Franklin"/>
                <a:sym typeface="Libre Franklin"/>
              </a:rPr>
              <a:t> </a:t>
            </a:r>
            <a:r>
              <a:rPr lang="es-CO" sz="1400">
                <a:solidFill>
                  <a:srgbClr val="333333"/>
                </a:solidFill>
                <a:latin typeface="Libre Franklin"/>
                <a:ea typeface="Libre Franklin"/>
                <a:cs typeface="Libre Franklin"/>
                <a:sym typeface="Libre Franklin"/>
              </a:rPr>
              <a:t> Por favor dígame </a:t>
            </a:r>
            <a:r>
              <a:rPr b="1" lang="es-CO" sz="1400">
                <a:solidFill>
                  <a:srgbClr val="333333"/>
                </a:solidFill>
                <a:latin typeface="Libre Franklin"/>
                <a:ea typeface="Libre Franklin"/>
                <a:cs typeface="Libre Franklin"/>
                <a:sym typeface="Libre Franklin"/>
              </a:rPr>
              <a:t>¿con cuál estrato le llega el servicio de energía  eléctrica donde usted reside? </a:t>
            </a:r>
            <a:endParaRPr b="0" i="0" sz="2000" u="none" cap="none" strike="noStrike">
              <a:solidFill>
                <a:srgbClr val="000000"/>
              </a:solidFill>
              <a:latin typeface="Calibri"/>
              <a:ea typeface="Calibri"/>
              <a:cs typeface="Calibri"/>
              <a:sym typeface="Calibri"/>
            </a:endParaRPr>
          </a:p>
        </p:txBody>
      </p:sp>
      <p:sp>
        <p:nvSpPr>
          <p:cNvPr id="1002" name="Google Shape;1002;p49"/>
          <p:cNvSpPr txBox="1"/>
          <p:nvPr/>
        </p:nvSpPr>
        <p:spPr>
          <a:xfrm>
            <a:off x="2107093" y="4411975"/>
            <a:ext cx="797014"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Base:205 </a:t>
            </a:r>
            <a:endParaRPr/>
          </a:p>
        </p:txBody>
      </p:sp>
      <p:grpSp>
        <p:nvGrpSpPr>
          <p:cNvPr id="1003" name="Google Shape;1003;p49"/>
          <p:cNvGrpSpPr/>
          <p:nvPr/>
        </p:nvGrpSpPr>
        <p:grpSpPr>
          <a:xfrm>
            <a:off x="4709396" y="1623329"/>
            <a:ext cx="5509578" cy="4551883"/>
            <a:chOff x="-19765" y="2433930"/>
            <a:chExt cx="4671877" cy="3784058"/>
          </a:xfrm>
        </p:grpSpPr>
        <p:sp>
          <p:nvSpPr>
            <p:cNvPr id="1004" name="Google Shape;1004;p49"/>
            <p:cNvSpPr/>
            <p:nvPr/>
          </p:nvSpPr>
          <p:spPr>
            <a:xfrm>
              <a:off x="931983" y="2742659"/>
              <a:ext cx="2279718" cy="2279718"/>
            </a:xfrm>
            <a:prstGeom prst="ellipse">
              <a:avLst/>
            </a:prstGeom>
            <a:noFill/>
            <a:ln cap="flat" cmpd="sng" w="25400">
              <a:solidFill>
                <a:srgbClr val="40404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05" name="Google Shape;1005;p49"/>
            <p:cNvGrpSpPr/>
            <p:nvPr/>
          </p:nvGrpSpPr>
          <p:grpSpPr>
            <a:xfrm>
              <a:off x="870878" y="2703121"/>
              <a:ext cx="3781234" cy="3514867"/>
              <a:chOff x="1407495" y="865"/>
              <a:chExt cx="3781234" cy="3514867"/>
            </a:xfrm>
          </p:grpSpPr>
          <p:sp>
            <p:nvSpPr>
              <p:cNvPr id="1006" name="Google Shape;1006;p49"/>
              <p:cNvSpPr/>
              <p:nvPr/>
            </p:nvSpPr>
            <p:spPr>
              <a:xfrm rot="5400000">
                <a:off x="3006747" y="69137"/>
                <a:ext cx="1050343" cy="913798"/>
              </a:xfrm>
              <a:prstGeom prst="hexagon">
                <a:avLst>
                  <a:gd fmla="val 25000" name="adj"/>
                  <a:gd fmla="val 115470" name="vf"/>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9"/>
              <p:cNvSpPr txBox="1"/>
              <p:nvPr/>
            </p:nvSpPr>
            <p:spPr>
              <a:xfrm>
                <a:off x="3217419" y="164543"/>
                <a:ext cx="628998" cy="722987"/>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chemeClr val="dk1"/>
                  </a:buClr>
                  <a:buSzPts val="3300"/>
                  <a:buFont typeface="Calibri"/>
                  <a:buNone/>
                </a:pPr>
                <a:r>
                  <a:t/>
                </a:r>
                <a:endParaRPr sz="3300">
                  <a:solidFill>
                    <a:schemeClr val="lt1"/>
                  </a:solidFill>
                  <a:latin typeface="Calibri"/>
                  <a:ea typeface="Calibri"/>
                  <a:cs typeface="Calibri"/>
                  <a:sym typeface="Calibri"/>
                </a:endParaRPr>
              </a:p>
            </p:txBody>
          </p:sp>
          <p:sp>
            <p:nvSpPr>
              <p:cNvPr id="1008" name="Google Shape;1008;p49"/>
              <p:cNvSpPr/>
              <p:nvPr/>
            </p:nvSpPr>
            <p:spPr>
              <a:xfrm>
                <a:off x="4016547" y="210933"/>
                <a:ext cx="1172182" cy="6302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9"/>
              <p:cNvSpPr/>
              <p:nvPr/>
            </p:nvSpPr>
            <p:spPr>
              <a:xfrm rot="5400000">
                <a:off x="2019845" y="69137"/>
                <a:ext cx="1050343" cy="913798"/>
              </a:xfrm>
              <a:prstGeom prst="hexagon">
                <a:avLst>
                  <a:gd fmla="val 25000" name="adj"/>
                  <a:gd fmla="val 115470" name="vf"/>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9"/>
              <p:cNvSpPr txBox="1"/>
              <p:nvPr/>
            </p:nvSpPr>
            <p:spPr>
              <a:xfrm>
                <a:off x="2230517" y="164543"/>
                <a:ext cx="628998" cy="7229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sp>
            <p:nvSpPr>
              <p:cNvPr id="1011" name="Google Shape;1011;p49"/>
              <p:cNvSpPr/>
              <p:nvPr/>
            </p:nvSpPr>
            <p:spPr>
              <a:xfrm rot="5400000">
                <a:off x="2511406" y="960668"/>
                <a:ext cx="1050343" cy="913798"/>
              </a:xfrm>
              <a:prstGeom prst="hexagon">
                <a:avLst>
                  <a:gd fmla="val 25000" name="adj"/>
                  <a:gd fmla="val 115470" name="vf"/>
                </a:avLst>
              </a:prstGeom>
              <a:noFill/>
              <a:ln cap="flat" cmpd="sng" w="2540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9"/>
              <p:cNvSpPr txBox="1"/>
              <p:nvPr/>
            </p:nvSpPr>
            <p:spPr>
              <a:xfrm>
                <a:off x="2722078" y="1056074"/>
                <a:ext cx="628998" cy="722987"/>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404040"/>
                  </a:buClr>
                  <a:buSzPts val="1200"/>
                  <a:buFont typeface="Calibri"/>
                  <a:buNone/>
                </a:pPr>
                <a:r>
                  <a:rPr b="1" lang="es-CO" sz="1200">
                    <a:solidFill>
                      <a:srgbClr val="404040"/>
                    </a:solidFill>
                    <a:latin typeface="Calibri"/>
                    <a:ea typeface="Calibri"/>
                    <a:cs typeface="Calibri"/>
                    <a:sym typeface="Calibri"/>
                  </a:rPr>
                  <a:t>TOTAL</a:t>
                </a:r>
                <a:endParaRPr/>
              </a:p>
            </p:txBody>
          </p:sp>
          <p:sp>
            <p:nvSpPr>
              <p:cNvPr id="1013" name="Google Shape;1013;p49"/>
              <p:cNvSpPr/>
              <p:nvPr/>
            </p:nvSpPr>
            <p:spPr>
              <a:xfrm>
                <a:off x="1407495" y="1102464"/>
                <a:ext cx="1134370" cy="6302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9"/>
              <p:cNvSpPr/>
              <p:nvPr/>
            </p:nvSpPr>
            <p:spPr>
              <a:xfrm rot="5400000">
                <a:off x="3498308" y="960668"/>
                <a:ext cx="1050343" cy="913798"/>
              </a:xfrm>
              <a:prstGeom prst="hexagon">
                <a:avLst>
                  <a:gd fmla="val 25000" name="adj"/>
                  <a:gd fmla="val 115470" name="vf"/>
                </a:avLst>
              </a:prstGeom>
              <a:solidFill>
                <a:srgbClr val="DA0F2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9"/>
              <p:cNvSpPr txBox="1"/>
              <p:nvPr/>
            </p:nvSpPr>
            <p:spPr>
              <a:xfrm>
                <a:off x="3708980" y="1056074"/>
                <a:ext cx="628998" cy="7229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3600"/>
                  <a:buFont typeface="Calibri"/>
                  <a:buNone/>
                </a:pPr>
                <a:r>
                  <a:rPr lang="es-CO" sz="3600">
                    <a:solidFill>
                      <a:schemeClr val="lt1"/>
                    </a:solidFill>
                    <a:latin typeface="Calibri"/>
                    <a:ea typeface="Calibri"/>
                    <a:cs typeface="Calibri"/>
                    <a:sym typeface="Calibri"/>
                  </a:rPr>
                  <a:t> </a:t>
                </a:r>
                <a:endParaRPr/>
              </a:p>
            </p:txBody>
          </p:sp>
          <p:sp>
            <p:nvSpPr>
              <p:cNvPr id="1016" name="Google Shape;1016;p49"/>
              <p:cNvSpPr/>
              <p:nvPr/>
            </p:nvSpPr>
            <p:spPr>
              <a:xfrm rot="5400000">
                <a:off x="3006747" y="1852199"/>
                <a:ext cx="1050343" cy="913798"/>
              </a:xfrm>
              <a:prstGeom prst="hexagon">
                <a:avLst>
                  <a:gd fmla="val 25000" name="adj"/>
                  <a:gd fmla="val 115470" name="vf"/>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9"/>
              <p:cNvSpPr txBox="1"/>
              <p:nvPr/>
            </p:nvSpPr>
            <p:spPr>
              <a:xfrm>
                <a:off x="3217419" y="1947605"/>
                <a:ext cx="628998" cy="722987"/>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chemeClr val="dk1"/>
                  </a:buClr>
                  <a:buSzPts val="3300"/>
                  <a:buFont typeface="Calibri"/>
                  <a:buNone/>
                </a:pPr>
                <a:r>
                  <a:t/>
                </a:r>
                <a:endParaRPr sz="3300">
                  <a:solidFill>
                    <a:schemeClr val="lt1"/>
                  </a:solidFill>
                  <a:latin typeface="Calibri"/>
                  <a:ea typeface="Calibri"/>
                  <a:cs typeface="Calibri"/>
                  <a:sym typeface="Calibri"/>
                </a:endParaRPr>
              </a:p>
            </p:txBody>
          </p:sp>
          <p:sp>
            <p:nvSpPr>
              <p:cNvPr id="1018" name="Google Shape;1018;p49"/>
              <p:cNvSpPr/>
              <p:nvPr/>
            </p:nvSpPr>
            <p:spPr>
              <a:xfrm>
                <a:off x="4016547" y="1993996"/>
                <a:ext cx="1172182" cy="6302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9"/>
              <p:cNvSpPr/>
              <p:nvPr/>
            </p:nvSpPr>
            <p:spPr>
              <a:xfrm rot="5400000">
                <a:off x="2019845" y="1852199"/>
                <a:ext cx="1050343" cy="913798"/>
              </a:xfrm>
              <a:prstGeom prst="hexagon">
                <a:avLst>
                  <a:gd fmla="val 25000" name="adj"/>
                  <a:gd fmla="val 115470" name="vf"/>
                </a:avLst>
              </a:prstGeom>
              <a:solidFill>
                <a:srgbClr val="F6E68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9"/>
              <p:cNvSpPr txBox="1"/>
              <p:nvPr/>
            </p:nvSpPr>
            <p:spPr>
              <a:xfrm>
                <a:off x="2230517" y="1947605"/>
                <a:ext cx="628998" cy="7229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3600"/>
                  <a:buFont typeface="Calibri"/>
                  <a:buNone/>
                </a:pPr>
                <a:r>
                  <a:rPr lang="es-CO" sz="3600">
                    <a:solidFill>
                      <a:schemeClr val="lt1"/>
                    </a:solidFill>
                    <a:latin typeface="Calibri"/>
                    <a:ea typeface="Calibri"/>
                    <a:cs typeface="Calibri"/>
                    <a:sym typeface="Calibri"/>
                  </a:rPr>
                  <a:t> </a:t>
                </a:r>
                <a:endParaRPr/>
              </a:p>
            </p:txBody>
          </p:sp>
          <p:sp>
            <p:nvSpPr>
              <p:cNvPr id="1021" name="Google Shape;1021;p49"/>
              <p:cNvSpPr/>
              <p:nvPr/>
            </p:nvSpPr>
            <p:spPr>
              <a:xfrm rot="5400000">
                <a:off x="1471923" y="929736"/>
                <a:ext cx="1050343" cy="913798"/>
              </a:xfrm>
              <a:prstGeom prst="hexagon">
                <a:avLst>
                  <a:gd fmla="val 25000" name="adj"/>
                  <a:gd fmla="val 115470" name="vf"/>
                </a:avLst>
              </a:prstGeom>
              <a:solidFill>
                <a:srgbClr val="DAE5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9"/>
              <p:cNvSpPr txBox="1"/>
              <p:nvPr/>
            </p:nvSpPr>
            <p:spPr>
              <a:xfrm>
                <a:off x="1682595" y="1025142"/>
                <a:ext cx="628998" cy="722987"/>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chemeClr val="dk1"/>
                  </a:buClr>
                  <a:buSzPts val="3300"/>
                  <a:buFont typeface="Calibri"/>
                  <a:buNone/>
                </a:pPr>
                <a:r>
                  <a:t/>
                </a:r>
                <a:endParaRPr sz="3300">
                  <a:solidFill>
                    <a:schemeClr val="lt1"/>
                  </a:solidFill>
                  <a:latin typeface="Calibri"/>
                  <a:ea typeface="Calibri"/>
                  <a:cs typeface="Calibri"/>
                  <a:sym typeface="Calibri"/>
                </a:endParaRPr>
              </a:p>
            </p:txBody>
          </p:sp>
          <p:sp>
            <p:nvSpPr>
              <p:cNvPr id="1023" name="Google Shape;1023;p49"/>
              <p:cNvSpPr/>
              <p:nvPr/>
            </p:nvSpPr>
            <p:spPr>
              <a:xfrm>
                <a:off x="1407495" y="2885527"/>
                <a:ext cx="1134370" cy="6302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9"/>
              <p:cNvSpPr/>
              <p:nvPr/>
            </p:nvSpPr>
            <p:spPr>
              <a:xfrm rot="5400000">
                <a:off x="3035807" y="1854605"/>
                <a:ext cx="1050343" cy="913798"/>
              </a:xfrm>
              <a:prstGeom prst="hexagon">
                <a:avLst>
                  <a:gd fmla="val 25000" name="adj"/>
                  <a:gd fmla="val 115470" name="vf"/>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9"/>
              <p:cNvSpPr txBox="1"/>
              <p:nvPr/>
            </p:nvSpPr>
            <p:spPr>
              <a:xfrm>
                <a:off x="3246479" y="1950011"/>
                <a:ext cx="628998" cy="7229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grpSp>
        <p:sp>
          <p:nvSpPr>
            <p:cNvPr id="1026" name="Google Shape;1026;p49"/>
            <p:cNvSpPr/>
            <p:nvPr/>
          </p:nvSpPr>
          <p:spPr>
            <a:xfrm>
              <a:off x="2137204" y="2974010"/>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lt1"/>
                  </a:solidFill>
                  <a:latin typeface="Calibri"/>
                  <a:ea typeface="Calibri"/>
                  <a:cs typeface="Calibri"/>
                  <a:sym typeface="Calibri"/>
                </a:rPr>
                <a:t>NSE 1</a:t>
              </a:r>
              <a:endParaRPr b="1" sz="1600">
                <a:solidFill>
                  <a:schemeClr val="lt1"/>
                </a:solidFill>
                <a:latin typeface="Calibri"/>
                <a:ea typeface="Calibri"/>
                <a:cs typeface="Calibri"/>
                <a:sym typeface="Calibri"/>
              </a:endParaRPr>
            </a:p>
          </p:txBody>
        </p:sp>
        <p:sp>
          <p:nvSpPr>
            <p:cNvPr id="1027" name="Google Shape;1027;p49"/>
            <p:cNvSpPr/>
            <p:nvPr/>
          </p:nvSpPr>
          <p:spPr>
            <a:xfrm>
              <a:off x="2601898" y="2433930"/>
              <a:ext cx="398540" cy="3070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Calibri"/>
                  <a:ea typeface="Calibri"/>
                  <a:cs typeface="Calibri"/>
                  <a:sym typeface="Calibri"/>
                </a:rPr>
                <a:t>4%</a:t>
              </a:r>
              <a:endParaRPr b="1" sz="1800">
                <a:solidFill>
                  <a:schemeClr val="dk1"/>
                </a:solidFill>
                <a:latin typeface="Calibri"/>
                <a:ea typeface="Calibri"/>
                <a:cs typeface="Calibri"/>
                <a:sym typeface="Calibri"/>
              </a:endParaRPr>
            </a:p>
          </p:txBody>
        </p:sp>
        <p:sp>
          <p:nvSpPr>
            <p:cNvPr id="1028" name="Google Shape;1028;p49"/>
            <p:cNvSpPr/>
            <p:nvPr/>
          </p:nvSpPr>
          <p:spPr>
            <a:xfrm>
              <a:off x="2544621" y="3692203"/>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lt1"/>
                  </a:solidFill>
                  <a:latin typeface="Calibri"/>
                  <a:ea typeface="Calibri"/>
                  <a:cs typeface="Calibri"/>
                  <a:sym typeface="Calibri"/>
                </a:rPr>
                <a:t>NSE 2</a:t>
              </a:r>
              <a:endParaRPr b="1" sz="1600">
                <a:solidFill>
                  <a:schemeClr val="lt1"/>
                </a:solidFill>
                <a:latin typeface="Calibri"/>
                <a:ea typeface="Calibri"/>
                <a:cs typeface="Calibri"/>
                <a:sym typeface="Calibri"/>
              </a:endParaRPr>
            </a:p>
          </p:txBody>
        </p:sp>
        <p:sp>
          <p:nvSpPr>
            <p:cNvPr id="1029" name="Google Shape;1029;p49"/>
            <p:cNvSpPr/>
            <p:nvPr/>
          </p:nvSpPr>
          <p:spPr>
            <a:xfrm>
              <a:off x="3200721" y="3682463"/>
              <a:ext cx="770776" cy="3326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38%</a:t>
              </a:r>
              <a:endParaRPr b="1" sz="2000">
                <a:solidFill>
                  <a:schemeClr val="dk1"/>
                </a:solidFill>
                <a:latin typeface="Calibri"/>
                <a:ea typeface="Calibri"/>
                <a:cs typeface="Calibri"/>
                <a:sym typeface="Calibri"/>
              </a:endParaRPr>
            </a:p>
          </p:txBody>
        </p:sp>
        <p:sp>
          <p:nvSpPr>
            <p:cNvPr id="1030" name="Google Shape;1030;p49"/>
            <p:cNvSpPr/>
            <p:nvPr/>
          </p:nvSpPr>
          <p:spPr>
            <a:xfrm>
              <a:off x="2228319" y="4465929"/>
              <a:ext cx="66717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Calibri"/>
                  <a:ea typeface="Calibri"/>
                  <a:cs typeface="Calibri"/>
                  <a:sym typeface="Calibri"/>
                </a:rPr>
                <a:t>NSE 3</a:t>
              </a:r>
              <a:endParaRPr/>
            </a:p>
          </p:txBody>
        </p:sp>
        <p:sp>
          <p:nvSpPr>
            <p:cNvPr id="1031" name="Google Shape;1031;p49"/>
            <p:cNvSpPr/>
            <p:nvPr/>
          </p:nvSpPr>
          <p:spPr>
            <a:xfrm>
              <a:off x="2700944" y="4964189"/>
              <a:ext cx="535826" cy="3326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29%</a:t>
              </a:r>
              <a:endParaRPr b="1" sz="2000">
                <a:solidFill>
                  <a:schemeClr val="dk1"/>
                </a:solidFill>
                <a:latin typeface="Calibri"/>
                <a:ea typeface="Calibri"/>
                <a:cs typeface="Calibri"/>
                <a:sym typeface="Calibri"/>
              </a:endParaRPr>
            </a:p>
          </p:txBody>
        </p:sp>
        <p:sp>
          <p:nvSpPr>
            <p:cNvPr id="1032" name="Google Shape;1032;p49"/>
            <p:cNvSpPr/>
            <p:nvPr/>
          </p:nvSpPr>
          <p:spPr>
            <a:xfrm>
              <a:off x="1329186" y="4465929"/>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Calibri"/>
                  <a:ea typeface="Calibri"/>
                  <a:cs typeface="Calibri"/>
                  <a:sym typeface="Calibri"/>
                </a:rPr>
                <a:t>NSE 4</a:t>
              </a:r>
              <a:endParaRPr b="1" sz="1600">
                <a:solidFill>
                  <a:srgbClr val="000000"/>
                </a:solidFill>
                <a:latin typeface="Calibri"/>
                <a:ea typeface="Calibri"/>
                <a:cs typeface="Calibri"/>
                <a:sym typeface="Calibri"/>
              </a:endParaRPr>
            </a:p>
          </p:txBody>
        </p:sp>
        <p:sp>
          <p:nvSpPr>
            <p:cNvPr id="1033" name="Google Shape;1033;p49"/>
            <p:cNvSpPr/>
            <p:nvPr/>
          </p:nvSpPr>
          <p:spPr>
            <a:xfrm>
              <a:off x="-19765" y="3702172"/>
              <a:ext cx="535826" cy="3326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29%</a:t>
              </a:r>
              <a:endParaRPr b="1" sz="2000">
                <a:solidFill>
                  <a:schemeClr val="dk1"/>
                </a:solidFill>
                <a:latin typeface="Calibri"/>
                <a:ea typeface="Calibri"/>
                <a:cs typeface="Calibri"/>
                <a:sym typeface="Calibri"/>
              </a:endParaRPr>
            </a:p>
          </p:txBody>
        </p:sp>
        <p:sp>
          <p:nvSpPr>
            <p:cNvPr id="1034" name="Google Shape;1034;p49"/>
            <p:cNvSpPr/>
            <p:nvPr/>
          </p:nvSpPr>
          <p:spPr>
            <a:xfrm>
              <a:off x="855735" y="3692203"/>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dk1"/>
                  </a:solidFill>
                  <a:latin typeface="Calibri"/>
                  <a:ea typeface="Calibri"/>
                  <a:cs typeface="Calibri"/>
                  <a:sym typeface="Calibri"/>
                </a:rPr>
                <a:t>NSE 5</a:t>
              </a:r>
              <a:endParaRPr b="1" sz="1600">
                <a:solidFill>
                  <a:srgbClr val="000000"/>
                </a:solidFill>
                <a:latin typeface="Calibri"/>
                <a:ea typeface="Calibri"/>
                <a:cs typeface="Calibri"/>
                <a:sym typeface="Calibri"/>
              </a:endParaRPr>
            </a:p>
          </p:txBody>
        </p:sp>
        <p:sp>
          <p:nvSpPr>
            <p:cNvPr id="1035" name="Google Shape;1035;p49"/>
            <p:cNvSpPr/>
            <p:nvPr/>
          </p:nvSpPr>
          <p:spPr>
            <a:xfrm>
              <a:off x="1301890" y="2983456"/>
              <a:ext cx="6639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600">
                  <a:solidFill>
                    <a:schemeClr val="lt1"/>
                  </a:solidFill>
                  <a:latin typeface="Calibri"/>
                  <a:ea typeface="Calibri"/>
                  <a:cs typeface="Calibri"/>
                  <a:sym typeface="Calibri"/>
                </a:rPr>
                <a:t>NSE 6</a:t>
              </a:r>
              <a:endParaRPr b="1" sz="1600">
                <a:solidFill>
                  <a:schemeClr val="lt1"/>
                </a:solidFill>
                <a:latin typeface="Calibri"/>
                <a:ea typeface="Calibri"/>
                <a:cs typeface="Calibri"/>
                <a:sym typeface="Calibri"/>
              </a:endParaRPr>
            </a:p>
          </p:txBody>
        </p:sp>
      </p:grpSp>
      <p:cxnSp>
        <p:nvCxnSpPr>
          <p:cNvPr id="1036" name="Google Shape;1036;p49"/>
          <p:cNvCxnSpPr/>
          <p:nvPr/>
        </p:nvCxnSpPr>
        <p:spPr>
          <a:xfrm flipH="1" rot="10800000">
            <a:off x="3125838" y="3219177"/>
            <a:ext cx="1273381" cy="10970"/>
          </a:xfrm>
          <a:prstGeom prst="straightConnector1">
            <a:avLst/>
          </a:prstGeom>
          <a:noFill/>
          <a:ln cap="flat" cmpd="sng" w="25400">
            <a:solidFill>
              <a:srgbClr val="D8D8D8"/>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037" name="Google Shape;1037;p49"/>
          <p:cNvCxnSpPr/>
          <p:nvPr/>
        </p:nvCxnSpPr>
        <p:spPr>
          <a:xfrm flipH="1">
            <a:off x="5293217" y="2265382"/>
            <a:ext cx="746177" cy="82554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38" name="Google Shape;1038;p49"/>
          <p:cNvCxnSpPr/>
          <p:nvPr/>
        </p:nvCxnSpPr>
        <p:spPr>
          <a:xfrm rot="10800000">
            <a:off x="5372001" y="3365850"/>
            <a:ext cx="185634"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39" name="Google Shape;1039;p49"/>
          <p:cNvCxnSpPr/>
          <p:nvPr/>
        </p:nvCxnSpPr>
        <p:spPr>
          <a:xfrm rot="10800000">
            <a:off x="5293217" y="3544169"/>
            <a:ext cx="746177" cy="72709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
          <p:cNvSpPr/>
          <p:nvPr/>
        </p:nvSpPr>
        <p:spPr>
          <a:xfrm>
            <a:off x="965488" y="6456346"/>
            <a:ext cx="6096000" cy="29104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s-CO" sz="1200">
                <a:solidFill>
                  <a:srgbClr val="000000"/>
                </a:solidFill>
                <a:latin typeface="Calibri"/>
                <a:ea typeface="Calibri"/>
                <a:cs typeface="Calibri"/>
                <a:sym typeface="Calibri"/>
              </a:rPr>
              <a:t>Nota</a:t>
            </a:r>
            <a:r>
              <a:rPr lang="es-CO" sz="1200">
                <a:solidFill>
                  <a:srgbClr val="000000"/>
                </a:solidFill>
                <a:latin typeface="Calibri"/>
                <a:ea typeface="Calibri"/>
                <a:cs typeface="Calibri"/>
                <a:sym typeface="Calibri"/>
              </a:rPr>
              <a:t>: </a:t>
            </a:r>
            <a:r>
              <a:rPr i="1" lang="es-CO" sz="1200">
                <a:solidFill>
                  <a:srgbClr val="000000"/>
                </a:solidFill>
                <a:latin typeface="Calibri"/>
                <a:ea typeface="Calibri"/>
                <a:cs typeface="Calibri"/>
                <a:sym typeface="Calibri"/>
              </a:rPr>
              <a:t>Este informe atiende los lineamientos de la norma ISO 20252:2012</a:t>
            </a:r>
            <a:endParaRPr sz="2000">
              <a:solidFill>
                <a:srgbClr val="000000"/>
              </a:solidFill>
              <a:latin typeface="Calibri"/>
              <a:ea typeface="Calibri"/>
              <a:cs typeface="Calibri"/>
              <a:sym typeface="Calibri"/>
            </a:endParaRPr>
          </a:p>
        </p:txBody>
      </p:sp>
      <p:graphicFrame>
        <p:nvGraphicFramePr>
          <p:cNvPr id="423" name="Google Shape;423;p5"/>
          <p:cNvGraphicFramePr/>
          <p:nvPr/>
        </p:nvGraphicFramePr>
        <p:xfrm>
          <a:off x="965488" y="908430"/>
          <a:ext cx="3000000" cy="3000000"/>
        </p:xfrm>
        <a:graphic>
          <a:graphicData uri="http://schemas.openxmlformats.org/drawingml/2006/table">
            <a:tbl>
              <a:tblPr>
                <a:noFill/>
                <a:tableStyleId>{2E437547-85B4-4841-BAF9-ED3D5CDD98AD}</a:tableStyleId>
              </a:tblPr>
              <a:tblGrid>
                <a:gridCol w="3160725"/>
                <a:gridCol w="6920400"/>
              </a:tblGrid>
              <a:tr h="3290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Calibri"/>
                          <a:ea typeface="Calibri"/>
                          <a:cs typeface="Calibri"/>
                          <a:sym typeface="Calibri"/>
                        </a:rPr>
                        <a:t>TAMAÑO DE MUESTRA:</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Calibri"/>
                          <a:ea typeface="Calibri"/>
                          <a:cs typeface="Calibri"/>
                          <a:sym typeface="Calibri"/>
                        </a:rPr>
                        <a:t>1000  Encuestas : 800 de  muestreo probabilístico y 200  de muestreo a conveniencia para servicio público</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287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Calibri"/>
                          <a:ea typeface="Calibri"/>
                          <a:cs typeface="Calibri"/>
                          <a:sym typeface="Calibri"/>
                        </a:rPr>
                        <a:t>MARGEN DE ERROR Y NIVEL DE CONFIANZA:</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Calibri"/>
                          <a:ea typeface="Calibri"/>
                          <a:cs typeface="Calibri"/>
                          <a:sym typeface="Calibri"/>
                        </a:rPr>
                        <a:t>Margen de error de muestreo de 3,5% y 95% de confianza</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7180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Calibri"/>
                          <a:ea typeface="Calibri"/>
                          <a:cs typeface="Calibri"/>
                          <a:sym typeface="Calibri"/>
                        </a:rPr>
                        <a:t>TEMAS A LOS QUE SE REFIERE:</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Calibri"/>
                          <a:ea typeface="Calibri"/>
                          <a:cs typeface="Calibri"/>
                          <a:sym typeface="Calibri"/>
                        </a:rPr>
                        <a:t>Monitoreo de percepciones, creencias, opiniones y actitudes ciudadanas sobre el escenario social y cultural derivado de las acciones y estrategias definidas por parte de la Administración Distrital, ante el COVID 19</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87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Calibri"/>
                          <a:ea typeface="Calibri"/>
                          <a:cs typeface="Calibri"/>
                          <a:sym typeface="Calibri"/>
                        </a:rPr>
                        <a:t>PREGUNTAS QUE SE FORMULARON:</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Calibri"/>
                          <a:ea typeface="Calibri"/>
                          <a:cs typeface="Calibri"/>
                          <a:sym typeface="Calibri"/>
                        </a:rPr>
                        <a:t>41 preguntas</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59275">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Calibri"/>
                          <a:ea typeface="Calibri"/>
                          <a:cs typeface="Calibri"/>
                          <a:sym typeface="Calibri"/>
                        </a:rPr>
                        <a:t>PERIODO TRABAJO DE CAMPO:</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Calibri"/>
                          <a:ea typeface="Calibri"/>
                          <a:cs typeface="Calibri"/>
                          <a:sym typeface="Calibri"/>
                        </a:rPr>
                        <a:t>12 al 19 de diciembre  2020</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90950">
                <a:tc>
                  <a:txBody>
                    <a:bodyPr/>
                    <a:lstStyle/>
                    <a:p>
                      <a:pPr indent="0" lvl="0" marL="0" marR="0" rtl="0" algn="r">
                        <a:lnSpc>
                          <a:spcPct val="115000"/>
                        </a:lnSpc>
                        <a:spcBef>
                          <a:spcPts val="0"/>
                        </a:spcBef>
                        <a:spcAft>
                          <a:spcPts val="0"/>
                        </a:spcAft>
                        <a:buNone/>
                      </a:pPr>
                      <a:r>
                        <a:rPr b="1" lang="es-CO" sz="1200" u="none" cap="none" strike="noStrike">
                          <a:solidFill>
                            <a:srgbClr val="3F3F3F"/>
                          </a:solidFill>
                          <a:latin typeface="Calibri"/>
                          <a:ea typeface="Calibri"/>
                          <a:cs typeface="Calibri"/>
                          <a:sym typeface="Calibri"/>
                        </a:rPr>
                        <a:t>TECNICA DE RECOLECCIÓN:</a:t>
                      </a:r>
                      <a:endParaRPr/>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s-CO" sz="1100" u="none" cap="none" strike="noStrike">
                          <a:solidFill>
                            <a:srgbClr val="3F3F3F"/>
                          </a:solidFill>
                          <a:latin typeface="Calibri"/>
                          <a:ea typeface="Calibri"/>
                          <a:cs typeface="Calibri"/>
                          <a:sym typeface="Calibri"/>
                        </a:rPr>
                        <a:t>Encuesta presencial   en hogares y predios comerciales</a:t>
                      </a:r>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pic>
        <p:nvPicPr>
          <p:cNvPr descr="C:\Users\fangulo\Documents\!!FelipeAngulo!!\Gobernación de Boyaca\2019\Junio\Gráficas\Recurso 83.png" id="1044" name="Google Shape;1044;p50"/>
          <p:cNvPicPr preferRelativeResize="0"/>
          <p:nvPr/>
        </p:nvPicPr>
        <p:blipFill rotWithShape="1">
          <a:blip r:embed="rId3">
            <a:alphaModFix/>
          </a:blip>
          <a:srcRect b="0" l="0" r="0" t="0"/>
          <a:stretch/>
        </p:blipFill>
        <p:spPr>
          <a:xfrm>
            <a:off x="317167" y="3307039"/>
            <a:ext cx="2630213" cy="1684784"/>
          </a:xfrm>
          <a:prstGeom prst="rect">
            <a:avLst/>
          </a:prstGeom>
          <a:noFill/>
          <a:ln>
            <a:noFill/>
          </a:ln>
        </p:spPr>
      </p:pic>
      <p:pic>
        <p:nvPicPr>
          <p:cNvPr descr="C:\Users\fangulo\Documents\!!FelipeAngulo!!\Gobernación de Boyaca\2019\Junio\Gráficas\Recurso 83.png" id="1045" name="Google Shape;1045;p50"/>
          <p:cNvPicPr preferRelativeResize="0"/>
          <p:nvPr/>
        </p:nvPicPr>
        <p:blipFill rotWithShape="1">
          <a:blip r:embed="rId4">
            <a:alphaModFix/>
          </a:blip>
          <a:srcRect b="0" l="0" r="0" t="0"/>
          <a:stretch/>
        </p:blipFill>
        <p:spPr>
          <a:xfrm>
            <a:off x="9175952" y="3327970"/>
            <a:ext cx="2630213" cy="1684784"/>
          </a:xfrm>
          <a:prstGeom prst="rect">
            <a:avLst/>
          </a:prstGeom>
          <a:noFill/>
          <a:ln>
            <a:noFill/>
          </a:ln>
        </p:spPr>
      </p:pic>
      <p:sp>
        <p:nvSpPr>
          <p:cNvPr id="1046" name="Google Shape;1046;p50"/>
          <p:cNvSpPr/>
          <p:nvPr/>
        </p:nvSpPr>
        <p:spPr>
          <a:xfrm>
            <a:off x="3705482" y="483080"/>
            <a:ext cx="4375267" cy="338550"/>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333333"/>
              </a:buClr>
              <a:buSzPts val="1400"/>
              <a:buFont typeface="Libre Franklin"/>
              <a:buNone/>
            </a:pPr>
            <a:r>
              <a:rPr b="1" i="0" lang="es-CO" sz="1400" u="none" cap="none" strike="noStrike">
                <a:solidFill>
                  <a:srgbClr val="333333"/>
                </a:solidFill>
                <a:latin typeface="Libre Franklin"/>
                <a:ea typeface="Libre Franklin"/>
                <a:cs typeface="Libre Franklin"/>
                <a:sym typeface="Libre Franklin"/>
              </a:rPr>
              <a:t> ¿En qué grupo de edad se encuentra usted? </a:t>
            </a:r>
            <a:endParaRPr b="1" i="0" sz="2000" u="none" cap="none" strike="noStrike">
              <a:solidFill>
                <a:srgbClr val="000000"/>
              </a:solidFill>
              <a:latin typeface="Calibri"/>
              <a:ea typeface="Calibri"/>
              <a:cs typeface="Calibri"/>
              <a:sym typeface="Calibri"/>
            </a:endParaRPr>
          </a:p>
        </p:txBody>
      </p:sp>
      <p:sp>
        <p:nvSpPr>
          <p:cNvPr id="1047" name="Google Shape;1047;p50"/>
          <p:cNvSpPr txBox="1"/>
          <p:nvPr/>
        </p:nvSpPr>
        <p:spPr>
          <a:xfrm>
            <a:off x="5128518" y="586699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a:t>
            </a:r>
            <a:endParaRPr/>
          </a:p>
        </p:txBody>
      </p:sp>
      <p:graphicFrame>
        <p:nvGraphicFramePr>
          <p:cNvPr id="1048" name="Google Shape;1048;p50"/>
          <p:cNvGraphicFramePr/>
          <p:nvPr/>
        </p:nvGraphicFramePr>
        <p:xfrm>
          <a:off x="2932632" y="1733265"/>
          <a:ext cx="6347725" cy="3721076"/>
        </p:xfrm>
        <a:graphic>
          <a:graphicData uri="http://schemas.openxmlformats.org/drawingml/2006/chart">
            <c:chart r:id="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51"/>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Tahoma"/>
                <a:ea typeface="Tahoma"/>
                <a:cs typeface="Tahoma"/>
                <a:sym typeface="Tahoma"/>
              </a:rPr>
              <a:t>#</a:t>
            </a:r>
            <a:r>
              <a:rPr b="1" lang="es-CO" sz="2400">
                <a:solidFill>
                  <a:srgbClr val="FFFFFF"/>
                </a:solidFill>
                <a:latin typeface="Tahoma"/>
                <a:ea typeface="Tahoma"/>
                <a:cs typeface="Tahoma"/>
                <a:sym typeface="Tahoma"/>
              </a:rPr>
              <a:t>YoMeQuedoEnCasa</a:t>
            </a:r>
            <a:endParaRPr/>
          </a:p>
        </p:txBody>
      </p:sp>
      <p:sp>
        <p:nvSpPr>
          <p:cNvPr id="1054" name="Google Shape;1054;p51"/>
          <p:cNvSpPr txBox="1"/>
          <p:nvPr/>
        </p:nvSpPr>
        <p:spPr>
          <a:xfrm>
            <a:off x="2097850" y="2754083"/>
            <a:ext cx="775244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6000">
                <a:solidFill>
                  <a:schemeClr val="lt1"/>
                </a:solidFill>
                <a:latin typeface="Tahoma"/>
                <a:ea typeface="Tahoma"/>
                <a:cs typeface="Tahoma"/>
                <a:sym typeface="Tahoma"/>
              </a:rPr>
              <a:t>Conducir en Bogotá</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pic>
        <p:nvPicPr>
          <p:cNvPr descr="Conjunto de iconos isométricos de transporte de la ciudad con diferentes taxis aislados, bicicletas, motos, trolebuses, camionetas, ilustración vectorial vector gratuito" id="1059" name="Google Shape;1059;p52"/>
          <p:cNvPicPr preferRelativeResize="0"/>
          <p:nvPr/>
        </p:nvPicPr>
        <p:blipFill rotWithShape="1">
          <a:blip r:embed="rId3">
            <a:alphaModFix/>
          </a:blip>
          <a:srcRect b="0" l="0" r="0" t="0"/>
          <a:stretch/>
        </p:blipFill>
        <p:spPr>
          <a:xfrm>
            <a:off x="0" y="1183162"/>
            <a:ext cx="4162180" cy="4162180"/>
          </a:xfrm>
          <a:prstGeom prst="rect">
            <a:avLst/>
          </a:prstGeom>
          <a:noFill/>
          <a:ln>
            <a:noFill/>
          </a:ln>
        </p:spPr>
      </p:pic>
      <p:sp>
        <p:nvSpPr>
          <p:cNvPr id="1060" name="Google Shape;1060;p52"/>
          <p:cNvSpPr/>
          <p:nvPr/>
        </p:nvSpPr>
        <p:spPr>
          <a:xfrm>
            <a:off x="3145178" y="247135"/>
            <a:ext cx="7195751" cy="64633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s-CO" sz="1800">
                <a:solidFill>
                  <a:schemeClr val="dk1"/>
                </a:solidFill>
                <a:latin typeface="Calibri"/>
                <a:ea typeface="Calibri"/>
                <a:cs typeface="Calibri"/>
                <a:sym typeface="Calibri"/>
              </a:rPr>
              <a:t>¿Hoy en día, usted cómo se moviliza </a:t>
            </a:r>
            <a:r>
              <a:rPr b="1" lang="es-CO" sz="1800" u="sng">
                <a:solidFill>
                  <a:schemeClr val="dk1"/>
                </a:solidFill>
                <a:latin typeface="Calibri"/>
                <a:ea typeface="Calibri"/>
                <a:cs typeface="Calibri"/>
                <a:sym typeface="Calibri"/>
              </a:rPr>
              <a:t>la mayor parte</a:t>
            </a:r>
            <a:r>
              <a:rPr lang="es-CO" sz="1800">
                <a:solidFill>
                  <a:schemeClr val="dk1"/>
                </a:solidFill>
                <a:latin typeface="Calibri"/>
                <a:ea typeface="Calibri"/>
                <a:cs typeface="Calibri"/>
                <a:sym typeface="Calibri"/>
              </a:rPr>
              <a:t> del tiempo?</a:t>
            </a:r>
            <a:endParaRPr/>
          </a:p>
          <a:p>
            <a:pPr indent="0" lvl="0" marL="0" marR="0" rtl="0" algn="ctr">
              <a:spcBef>
                <a:spcPts val="0"/>
              </a:spcBef>
              <a:spcAft>
                <a:spcPts val="0"/>
              </a:spcAft>
              <a:buNone/>
            </a:pPr>
            <a:r>
              <a:rPr b="1" i="1" lang="es-CO" sz="1800">
                <a:solidFill>
                  <a:schemeClr val="dk1"/>
                </a:solidFill>
                <a:latin typeface="Calibri"/>
                <a:ea typeface="Calibri"/>
                <a:cs typeface="Calibri"/>
                <a:sym typeface="Calibri"/>
              </a:rPr>
              <a:t>(Encuestados  que conducen)</a:t>
            </a:r>
            <a:endParaRPr b="1" i="1" sz="1800">
              <a:solidFill>
                <a:schemeClr val="dk1"/>
              </a:solidFill>
              <a:latin typeface="Calibri"/>
              <a:ea typeface="Calibri"/>
              <a:cs typeface="Calibri"/>
              <a:sym typeface="Calibri"/>
            </a:endParaRPr>
          </a:p>
        </p:txBody>
      </p:sp>
      <p:graphicFrame>
        <p:nvGraphicFramePr>
          <p:cNvPr id="1061" name="Google Shape;1061;p52"/>
          <p:cNvGraphicFramePr/>
          <p:nvPr/>
        </p:nvGraphicFramePr>
        <p:xfrm>
          <a:off x="4162180" y="1060138"/>
          <a:ext cx="4903106" cy="4408228"/>
        </p:xfrm>
        <a:graphic>
          <a:graphicData uri="http://schemas.openxmlformats.org/drawingml/2006/chart">
            <c:chart r:id="rId4"/>
          </a:graphicData>
        </a:graphic>
      </p:graphicFrame>
      <p:sp>
        <p:nvSpPr>
          <p:cNvPr id="1062" name="Google Shape;1062;p52"/>
          <p:cNvSpPr txBox="1"/>
          <p:nvPr/>
        </p:nvSpPr>
        <p:spPr>
          <a:xfrm>
            <a:off x="5553453" y="5682872"/>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53"/>
          <p:cNvSpPr/>
          <p:nvPr/>
        </p:nvSpPr>
        <p:spPr>
          <a:xfrm>
            <a:off x="3059365" y="229285"/>
            <a:ext cx="5778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a:t>
            </a:r>
            <a:r>
              <a:rPr lang="es-CO" sz="1800">
                <a:solidFill>
                  <a:schemeClr val="dk1"/>
                </a:solidFill>
                <a:latin typeface="Calibri"/>
                <a:ea typeface="Calibri"/>
                <a:cs typeface="Calibri"/>
                <a:sym typeface="Calibri"/>
              </a:rPr>
              <a:t> En general, diría usted que ¿se puede confiar en la gente?</a:t>
            </a:r>
            <a:endParaRPr sz="1800">
              <a:solidFill>
                <a:schemeClr val="dk1"/>
              </a:solidFill>
              <a:latin typeface="Calibri"/>
              <a:ea typeface="Calibri"/>
              <a:cs typeface="Calibri"/>
              <a:sym typeface="Calibri"/>
            </a:endParaRPr>
          </a:p>
        </p:txBody>
      </p:sp>
      <p:graphicFrame>
        <p:nvGraphicFramePr>
          <p:cNvPr id="1068" name="Google Shape;1068;p53"/>
          <p:cNvGraphicFramePr/>
          <p:nvPr/>
        </p:nvGraphicFramePr>
        <p:xfrm>
          <a:off x="2850271" y="1371600"/>
          <a:ext cx="5987535" cy="4124182"/>
        </p:xfrm>
        <a:graphic>
          <a:graphicData uri="http://schemas.openxmlformats.org/drawingml/2006/chart">
            <c:chart r:id="rId3"/>
          </a:graphicData>
        </a:graphic>
      </p:graphicFrame>
      <p:cxnSp>
        <p:nvCxnSpPr>
          <p:cNvPr id="1069" name="Google Shape;1069;p53"/>
          <p:cNvCxnSpPr/>
          <p:nvPr/>
        </p:nvCxnSpPr>
        <p:spPr>
          <a:xfrm>
            <a:off x="5449327" y="845757"/>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1070" name="Google Shape;1070;p53"/>
          <p:cNvCxnSpPr/>
          <p:nvPr/>
        </p:nvCxnSpPr>
        <p:spPr>
          <a:xfrm>
            <a:off x="5465800" y="1109370"/>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1071" name="Google Shape;1071;p53"/>
          <p:cNvSpPr txBox="1"/>
          <p:nvPr/>
        </p:nvSpPr>
        <p:spPr>
          <a:xfrm>
            <a:off x="6174252" y="939793"/>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No</a:t>
            </a:r>
            <a:endParaRPr sz="1800">
              <a:solidFill>
                <a:schemeClr val="dk1"/>
              </a:solidFill>
              <a:latin typeface="Calibri"/>
              <a:ea typeface="Calibri"/>
              <a:cs typeface="Calibri"/>
              <a:sym typeface="Calibri"/>
            </a:endParaRPr>
          </a:p>
        </p:txBody>
      </p:sp>
      <p:sp>
        <p:nvSpPr>
          <p:cNvPr id="1072" name="Google Shape;1072;p53"/>
          <p:cNvSpPr txBox="1"/>
          <p:nvPr/>
        </p:nvSpPr>
        <p:spPr>
          <a:xfrm>
            <a:off x="6157779" y="656977"/>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Si</a:t>
            </a:r>
            <a:endParaRPr sz="1800">
              <a:solidFill>
                <a:schemeClr val="dk1"/>
              </a:solidFill>
              <a:latin typeface="Calibri"/>
              <a:ea typeface="Calibri"/>
              <a:cs typeface="Calibri"/>
              <a:sym typeface="Calibri"/>
            </a:endParaRPr>
          </a:p>
        </p:txBody>
      </p:sp>
      <p:sp>
        <p:nvSpPr>
          <p:cNvPr id="1073" name="Google Shape;1073;p53"/>
          <p:cNvSpPr txBox="1"/>
          <p:nvPr/>
        </p:nvSpPr>
        <p:spPr>
          <a:xfrm>
            <a:off x="7117492" y="274046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Calibri"/>
                <a:ea typeface="Calibri"/>
                <a:cs typeface="Calibri"/>
                <a:sym typeface="Calibri"/>
              </a:rPr>
              <a:t>62%</a:t>
            </a:r>
            <a:endParaRPr b="1" sz="2800">
              <a:solidFill>
                <a:schemeClr val="lt1"/>
              </a:solidFill>
              <a:latin typeface="Calibri"/>
              <a:ea typeface="Calibri"/>
              <a:cs typeface="Calibri"/>
              <a:sym typeface="Calibri"/>
            </a:endParaRPr>
          </a:p>
        </p:txBody>
      </p:sp>
      <p:sp>
        <p:nvSpPr>
          <p:cNvPr id="1074" name="Google Shape;1074;p53"/>
          <p:cNvSpPr txBox="1"/>
          <p:nvPr/>
        </p:nvSpPr>
        <p:spPr>
          <a:xfrm>
            <a:off x="4037496" y="2178604"/>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Calibri"/>
                <a:ea typeface="Calibri"/>
                <a:cs typeface="Calibri"/>
                <a:sym typeface="Calibri"/>
              </a:rPr>
              <a:t>38%</a:t>
            </a:r>
            <a:endParaRPr b="1" sz="2800">
              <a:solidFill>
                <a:schemeClr val="lt1"/>
              </a:solidFill>
              <a:latin typeface="Calibri"/>
              <a:ea typeface="Calibri"/>
              <a:cs typeface="Calibri"/>
              <a:sym typeface="Calibri"/>
            </a:endParaRPr>
          </a:p>
        </p:txBody>
      </p:sp>
      <p:sp>
        <p:nvSpPr>
          <p:cNvPr id="1075" name="Google Shape;1075;p53"/>
          <p:cNvSpPr txBox="1"/>
          <p:nvPr/>
        </p:nvSpPr>
        <p:spPr>
          <a:xfrm>
            <a:off x="5139861" y="564342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076" name="Google Shape;1076;p53"/>
          <p:cNvSpPr/>
          <p:nvPr/>
        </p:nvSpPr>
        <p:spPr>
          <a:xfrm>
            <a:off x="4890513" y="2519291"/>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Empleados que dan las manos y ayudan a sus colegas a subir las escaleras vector gratuito" id="1077" name="Google Shape;1077;p53"/>
          <p:cNvPicPr preferRelativeResize="0"/>
          <p:nvPr/>
        </p:nvPicPr>
        <p:blipFill rotWithShape="1">
          <a:blip r:embed="rId4">
            <a:alphaModFix/>
          </a:blip>
          <a:srcRect b="0" l="0" r="0" t="0"/>
          <a:stretch/>
        </p:blipFill>
        <p:spPr>
          <a:xfrm>
            <a:off x="8736470" y="3870427"/>
            <a:ext cx="3455530" cy="197064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54"/>
          <p:cNvSpPr/>
          <p:nvPr/>
        </p:nvSpPr>
        <p:spPr>
          <a:xfrm>
            <a:off x="3642152" y="216928"/>
            <a:ext cx="46657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3.</a:t>
            </a:r>
            <a:r>
              <a:rPr lang="es-CO" sz="1800">
                <a:solidFill>
                  <a:schemeClr val="dk1"/>
                </a:solidFill>
                <a:latin typeface="Calibri"/>
                <a:ea typeface="Calibri"/>
                <a:cs typeface="Calibri"/>
                <a:sym typeface="Calibri"/>
              </a:rPr>
              <a:t> ¿Cuántas horas conduce en promedio al día? </a:t>
            </a:r>
            <a:endParaRPr sz="1800">
              <a:solidFill>
                <a:schemeClr val="dk1"/>
              </a:solidFill>
              <a:latin typeface="Calibri"/>
              <a:ea typeface="Calibri"/>
              <a:cs typeface="Calibri"/>
              <a:sym typeface="Calibri"/>
            </a:endParaRPr>
          </a:p>
        </p:txBody>
      </p:sp>
      <p:graphicFrame>
        <p:nvGraphicFramePr>
          <p:cNvPr id="1083" name="Google Shape;1083;p54"/>
          <p:cNvGraphicFramePr/>
          <p:nvPr/>
        </p:nvGraphicFramePr>
        <p:xfrm>
          <a:off x="108707" y="725287"/>
          <a:ext cx="11732653" cy="4987791"/>
        </p:xfrm>
        <a:graphic>
          <a:graphicData uri="http://schemas.openxmlformats.org/drawingml/2006/chart">
            <c:chart r:id="rId3"/>
          </a:graphicData>
        </a:graphic>
      </p:graphicFrame>
      <p:sp>
        <p:nvSpPr>
          <p:cNvPr id="1084" name="Google Shape;1084;p54"/>
          <p:cNvSpPr txBox="1"/>
          <p:nvPr/>
        </p:nvSpPr>
        <p:spPr>
          <a:xfrm>
            <a:off x="5023393" y="571307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descr="Reloj de 24 horas - Iconos gratis de" id="1085" name="Google Shape;1085;p5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Símbolo de reloj de forma circular - Iconos gratis de herramientas y  utensilios" id="1086" name="Google Shape;1086;p54"/>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cono Reloj, duración, horas, minutos, segundos, tiempo Gratis de General  Web Elements" id="1087" name="Google Shape;1087;p54"/>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cono Hora: Imágenes, fotos de stock y vectores | Shutterstock" id="1088" name="Google Shape;1088;p54"/>
          <p:cNvPicPr preferRelativeResize="0"/>
          <p:nvPr/>
        </p:nvPicPr>
        <p:blipFill rotWithShape="1">
          <a:blip r:embed="rId4">
            <a:alphaModFix/>
          </a:blip>
          <a:srcRect b="15841" l="0" r="0" t="9793"/>
          <a:stretch/>
        </p:blipFill>
        <p:spPr>
          <a:xfrm>
            <a:off x="1355573" y="1216578"/>
            <a:ext cx="1571472" cy="1258540"/>
          </a:xfrm>
          <a:prstGeom prst="rect">
            <a:avLst/>
          </a:prstGeom>
          <a:noFill/>
          <a:ln>
            <a:noFill/>
          </a:ln>
        </p:spPr>
      </p:pic>
      <p:cxnSp>
        <p:nvCxnSpPr>
          <p:cNvPr id="1089" name="Google Shape;1089;p54"/>
          <p:cNvCxnSpPr/>
          <p:nvPr/>
        </p:nvCxnSpPr>
        <p:spPr>
          <a:xfrm>
            <a:off x="4664311" y="1365161"/>
            <a:ext cx="23607" cy="3281964"/>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0" name="Google Shape;1090;p54"/>
          <p:cNvCxnSpPr/>
          <p:nvPr/>
        </p:nvCxnSpPr>
        <p:spPr>
          <a:xfrm>
            <a:off x="4043967" y="4365938"/>
            <a:ext cx="4284" cy="283335"/>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1" name="Google Shape;1091;p54"/>
          <p:cNvCxnSpPr/>
          <p:nvPr/>
        </p:nvCxnSpPr>
        <p:spPr>
          <a:xfrm>
            <a:off x="7109138" y="3006143"/>
            <a:ext cx="2137" cy="1615224"/>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2" name="Google Shape;1092;p54"/>
          <p:cNvCxnSpPr/>
          <p:nvPr/>
        </p:nvCxnSpPr>
        <p:spPr>
          <a:xfrm flipH="1">
            <a:off x="10721685" y="4499019"/>
            <a:ext cx="9" cy="14166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3" name="Google Shape;1093;p54"/>
          <p:cNvCxnSpPr/>
          <p:nvPr/>
        </p:nvCxnSpPr>
        <p:spPr>
          <a:xfrm>
            <a:off x="5265309" y="4338032"/>
            <a:ext cx="4284" cy="283335"/>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4" name="Google Shape;1094;p54"/>
          <p:cNvCxnSpPr/>
          <p:nvPr/>
        </p:nvCxnSpPr>
        <p:spPr>
          <a:xfrm>
            <a:off x="5869289" y="1983346"/>
            <a:ext cx="45322" cy="2663779"/>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5" name="Google Shape;1095;p54"/>
          <p:cNvCxnSpPr/>
          <p:nvPr/>
        </p:nvCxnSpPr>
        <p:spPr>
          <a:xfrm>
            <a:off x="3449395" y="4350911"/>
            <a:ext cx="4284" cy="283335"/>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6" name="Google Shape;1096;p54"/>
          <p:cNvCxnSpPr/>
          <p:nvPr/>
        </p:nvCxnSpPr>
        <p:spPr>
          <a:xfrm>
            <a:off x="8940096" y="4338032"/>
            <a:ext cx="4284" cy="283335"/>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7" name="Google Shape;1097;p54"/>
          <p:cNvCxnSpPr/>
          <p:nvPr/>
        </p:nvCxnSpPr>
        <p:spPr>
          <a:xfrm>
            <a:off x="9556124" y="3696237"/>
            <a:ext cx="7534" cy="925131"/>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8" name="Google Shape;1098;p54"/>
          <p:cNvCxnSpPr/>
          <p:nvPr/>
        </p:nvCxnSpPr>
        <p:spPr>
          <a:xfrm flipH="1">
            <a:off x="10178631" y="4458234"/>
            <a:ext cx="9" cy="14166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1099" name="Google Shape;1099;p54"/>
          <p:cNvCxnSpPr/>
          <p:nvPr/>
        </p:nvCxnSpPr>
        <p:spPr>
          <a:xfrm>
            <a:off x="8357315" y="4104830"/>
            <a:ext cx="5451" cy="495071"/>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1100" name="Google Shape;1100;p54"/>
          <p:cNvSpPr/>
          <p:nvPr/>
        </p:nvSpPr>
        <p:spPr>
          <a:xfrm>
            <a:off x="8824686" y="1582057"/>
            <a:ext cx="2336800" cy="1058112"/>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10,4 horas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55"/>
          <p:cNvSpPr/>
          <p:nvPr/>
        </p:nvSpPr>
        <p:spPr>
          <a:xfrm>
            <a:off x="858591" y="288529"/>
            <a:ext cx="107581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4.</a:t>
            </a:r>
            <a:r>
              <a:rPr lang="es-CO" sz="1800">
                <a:solidFill>
                  <a:schemeClr val="dk1"/>
                </a:solidFill>
                <a:latin typeface="Calibri"/>
                <a:ea typeface="Calibri"/>
                <a:cs typeface="Calibri"/>
                <a:sym typeface="Calibri"/>
              </a:rPr>
              <a:t> Utilizando una escala de 1 a 5, en donde 1 es Muy Difícil , 2 es Difícil, 3 Ni fácil Ni difícil, 4 Fácil y 5 Muy Fácil, ¿Qué tan fácil o difícil le parecen las siguientes acciones?</a:t>
            </a:r>
            <a:endParaRPr sz="1800">
              <a:solidFill>
                <a:schemeClr val="dk1"/>
              </a:solidFill>
              <a:latin typeface="Calibri"/>
              <a:ea typeface="Calibri"/>
              <a:cs typeface="Calibri"/>
              <a:sym typeface="Calibri"/>
            </a:endParaRPr>
          </a:p>
        </p:txBody>
      </p:sp>
      <p:graphicFrame>
        <p:nvGraphicFramePr>
          <p:cNvPr id="1106" name="Google Shape;1106;p55"/>
          <p:cNvGraphicFramePr/>
          <p:nvPr/>
        </p:nvGraphicFramePr>
        <p:xfrm>
          <a:off x="858591" y="1067396"/>
          <a:ext cx="9985420" cy="5418667"/>
        </p:xfrm>
        <a:graphic>
          <a:graphicData uri="http://schemas.openxmlformats.org/drawingml/2006/chart">
            <c:chart r:id="rId3"/>
          </a:graphicData>
        </a:graphic>
      </p:graphicFrame>
      <p:sp>
        <p:nvSpPr>
          <p:cNvPr id="1107" name="Google Shape;1107;p55"/>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56"/>
          <p:cNvSpPr/>
          <p:nvPr/>
        </p:nvSpPr>
        <p:spPr>
          <a:xfrm>
            <a:off x="1824507" y="259603"/>
            <a:ext cx="82725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5.</a:t>
            </a:r>
            <a:r>
              <a:rPr lang="es-CO" sz="1800">
                <a:solidFill>
                  <a:schemeClr val="dk1"/>
                </a:solidFill>
                <a:latin typeface="Calibri"/>
                <a:ea typeface="Calibri"/>
                <a:cs typeface="Calibri"/>
                <a:sym typeface="Calibri"/>
              </a:rPr>
              <a:t>Durante la última semana, ¿hizo alguno de los siguientes comportamientos en la vía?</a:t>
            </a:r>
            <a:endParaRPr sz="1800">
              <a:solidFill>
                <a:schemeClr val="dk1"/>
              </a:solidFill>
              <a:latin typeface="Calibri"/>
              <a:ea typeface="Calibri"/>
              <a:cs typeface="Calibri"/>
              <a:sym typeface="Calibri"/>
            </a:endParaRPr>
          </a:p>
        </p:txBody>
      </p:sp>
      <p:graphicFrame>
        <p:nvGraphicFramePr>
          <p:cNvPr id="1113" name="Google Shape;1113;p56"/>
          <p:cNvGraphicFramePr/>
          <p:nvPr/>
        </p:nvGraphicFramePr>
        <p:xfrm>
          <a:off x="1439571" y="978794"/>
          <a:ext cx="9378682" cy="3871652"/>
        </p:xfrm>
        <a:graphic>
          <a:graphicData uri="http://schemas.openxmlformats.org/drawingml/2006/chart">
            <c:chart r:id="rId3"/>
          </a:graphicData>
        </a:graphic>
      </p:graphicFrame>
      <p:sp>
        <p:nvSpPr>
          <p:cNvPr id="1114" name="Google Shape;1114;p56"/>
          <p:cNvSpPr txBox="1"/>
          <p:nvPr/>
        </p:nvSpPr>
        <p:spPr>
          <a:xfrm>
            <a:off x="3416491" y="4850446"/>
            <a:ext cx="90152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Pasar un semáforo en amarillo</a:t>
            </a:r>
            <a:endParaRPr/>
          </a:p>
        </p:txBody>
      </p:sp>
      <p:sp>
        <p:nvSpPr>
          <p:cNvPr id="1115" name="Google Shape;1115;p56"/>
          <p:cNvSpPr txBox="1"/>
          <p:nvPr/>
        </p:nvSpPr>
        <p:spPr>
          <a:xfrm>
            <a:off x="7960008" y="4854081"/>
            <a:ext cx="90152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Pasar un semáforo en rojo</a:t>
            </a:r>
            <a:endParaRPr/>
          </a:p>
        </p:txBody>
      </p:sp>
      <p:sp>
        <p:nvSpPr>
          <p:cNvPr id="1116" name="Google Shape;1116;p56"/>
          <p:cNvSpPr txBox="1"/>
          <p:nvPr/>
        </p:nvSpPr>
        <p:spPr>
          <a:xfrm>
            <a:off x="4325154" y="4830372"/>
            <a:ext cx="90152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Hacer "doble fila" con su vehículo</a:t>
            </a:r>
            <a:endParaRPr/>
          </a:p>
        </p:txBody>
      </p:sp>
      <p:sp>
        <p:nvSpPr>
          <p:cNvPr id="1117" name="Google Shape;1117;p56"/>
          <p:cNvSpPr txBox="1"/>
          <p:nvPr/>
        </p:nvSpPr>
        <p:spPr>
          <a:xfrm>
            <a:off x="6117501" y="4830372"/>
            <a:ext cx="951972"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Girar sin poner direccionales</a:t>
            </a:r>
            <a:endParaRPr/>
          </a:p>
        </p:txBody>
      </p:sp>
      <p:sp>
        <p:nvSpPr>
          <p:cNvPr id="1118" name="Google Shape;1118;p56"/>
          <p:cNvSpPr txBox="1"/>
          <p:nvPr/>
        </p:nvSpPr>
        <p:spPr>
          <a:xfrm>
            <a:off x="5238149" y="4832678"/>
            <a:ext cx="92727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Cerrar a otro vehículo</a:t>
            </a:r>
            <a:endParaRPr/>
          </a:p>
        </p:txBody>
      </p:sp>
      <p:sp>
        <p:nvSpPr>
          <p:cNvPr id="1119" name="Google Shape;1119;p56"/>
          <p:cNvSpPr txBox="1"/>
          <p:nvPr/>
        </p:nvSpPr>
        <p:spPr>
          <a:xfrm>
            <a:off x="1564081" y="4830372"/>
            <a:ext cx="92727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Quedar "atrapado" en una intersección</a:t>
            </a:r>
            <a:endParaRPr/>
          </a:p>
        </p:txBody>
      </p:sp>
      <p:sp>
        <p:nvSpPr>
          <p:cNvPr id="1120" name="Google Shape;1120;p56"/>
          <p:cNvSpPr txBox="1"/>
          <p:nvPr/>
        </p:nvSpPr>
        <p:spPr>
          <a:xfrm>
            <a:off x="9784501" y="4830371"/>
            <a:ext cx="927279"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Chocar a algún vehículo</a:t>
            </a:r>
            <a:endParaRPr/>
          </a:p>
        </p:txBody>
      </p:sp>
      <p:sp>
        <p:nvSpPr>
          <p:cNvPr id="1121" name="Google Shape;1121;p56"/>
          <p:cNvSpPr txBox="1"/>
          <p:nvPr/>
        </p:nvSpPr>
        <p:spPr>
          <a:xfrm>
            <a:off x="8914123" y="4832677"/>
            <a:ext cx="92727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Conducir en contravía</a:t>
            </a:r>
            <a:endParaRPr/>
          </a:p>
        </p:txBody>
      </p:sp>
      <p:sp>
        <p:nvSpPr>
          <p:cNvPr id="1122" name="Google Shape;1122;p56"/>
          <p:cNvSpPr txBox="1"/>
          <p:nvPr/>
        </p:nvSpPr>
        <p:spPr>
          <a:xfrm>
            <a:off x="7009994" y="4830371"/>
            <a:ext cx="92727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Seguir derecho en una señal de "Pare"</a:t>
            </a:r>
            <a:endParaRPr/>
          </a:p>
        </p:txBody>
      </p:sp>
      <p:sp>
        <p:nvSpPr>
          <p:cNvPr id="1123" name="Google Shape;1123;p56"/>
          <p:cNvSpPr txBox="1"/>
          <p:nvPr/>
        </p:nvSpPr>
        <p:spPr>
          <a:xfrm>
            <a:off x="2496354" y="4850446"/>
            <a:ext cx="927279"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Ninguno de los anteriores </a:t>
            </a:r>
            <a:endParaRPr/>
          </a:p>
        </p:txBody>
      </p:sp>
      <p:sp>
        <p:nvSpPr>
          <p:cNvPr id="1124" name="Google Shape;1124;p56"/>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57"/>
          <p:cNvSpPr/>
          <p:nvPr/>
        </p:nvSpPr>
        <p:spPr>
          <a:xfrm>
            <a:off x="884350" y="275651"/>
            <a:ext cx="102429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dk1"/>
                </a:solidFill>
                <a:latin typeface="Calibri"/>
                <a:ea typeface="Calibri"/>
                <a:cs typeface="Calibri"/>
                <a:sym typeface="Calibri"/>
              </a:rPr>
              <a:t>6. </a:t>
            </a:r>
            <a:r>
              <a:rPr lang="es-CO" sz="1800">
                <a:solidFill>
                  <a:schemeClr val="dk1"/>
                </a:solidFill>
                <a:latin typeface="Calibri"/>
                <a:ea typeface="Calibri"/>
                <a:cs typeface="Calibri"/>
                <a:sym typeface="Calibri"/>
              </a:rPr>
              <a:t>Según su opinión ¿ A partir de que velocidad le parece arriesgado conducir en Bogotá?     </a:t>
            </a:r>
            <a:endParaRPr/>
          </a:p>
          <a:p>
            <a:pPr indent="0" lvl="0" marL="0" marR="0" rtl="0" algn="ctr">
              <a:spcBef>
                <a:spcPts val="0"/>
              </a:spcBef>
              <a:spcAft>
                <a:spcPts val="0"/>
              </a:spcAft>
              <a:buNone/>
            </a:pPr>
            <a:r>
              <a:rPr b="1" lang="es-CO" sz="1800">
                <a:solidFill>
                  <a:schemeClr val="dk1"/>
                </a:solidFill>
                <a:latin typeface="Calibri"/>
                <a:ea typeface="Calibri"/>
                <a:cs typeface="Calibri"/>
                <a:sym typeface="Calibri"/>
              </a:rPr>
              <a:t>Conducir en Bogotá es arriesgado a partir de que velocidad en Kilómetros… </a:t>
            </a:r>
            <a:endParaRPr b="1" sz="1800">
              <a:solidFill>
                <a:schemeClr val="dk1"/>
              </a:solidFill>
              <a:latin typeface="Calibri"/>
              <a:ea typeface="Calibri"/>
              <a:cs typeface="Calibri"/>
              <a:sym typeface="Calibri"/>
            </a:endParaRPr>
          </a:p>
        </p:txBody>
      </p:sp>
      <p:graphicFrame>
        <p:nvGraphicFramePr>
          <p:cNvPr id="1130" name="Google Shape;1130;p57"/>
          <p:cNvGraphicFramePr/>
          <p:nvPr/>
        </p:nvGraphicFramePr>
        <p:xfrm>
          <a:off x="3812956" y="1330594"/>
          <a:ext cx="4903106" cy="4408228"/>
        </p:xfrm>
        <a:graphic>
          <a:graphicData uri="http://schemas.openxmlformats.org/drawingml/2006/chart">
            <c:chart r:id="rId3"/>
          </a:graphicData>
        </a:graphic>
      </p:graphicFrame>
      <p:sp>
        <p:nvSpPr>
          <p:cNvPr id="1131" name="Google Shape;1131;p57"/>
          <p:cNvSpPr txBox="1"/>
          <p:nvPr/>
        </p:nvSpPr>
        <p:spPr>
          <a:xfrm>
            <a:off x="5204986" y="61516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pic>
        <p:nvPicPr>
          <p:cNvPr id="1132" name="Google Shape;1132;p57"/>
          <p:cNvPicPr preferRelativeResize="0"/>
          <p:nvPr/>
        </p:nvPicPr>
        <p:blipFill rotWithShape="1">
          <a:blip r:embed="rId4">
            <a:alphaModFix/>
          </a:blip>
          <a:srcRect b="0" l="0" r="0" t="0"/>
          <a:stretch/>
        </p:blipFill>
        <p:spPr>
          <a:xfrm>
            <a:off x="2989576" y="2614411"/>
            <a:ext cx="1400824" cy="140082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58"/>
          <p:cNvSpPr/>
          <p:nvPr/>
        </p:nvSpPr>
        <p:spPr>
          <a:xfrm>
            <a:off x="1141927" y="311120"/>
            <a:ext cx="9908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7.</a:t>
            </a:r>
            <a:r>
              <a:rPr lang="es-CO" sz="1800">
                <a:solidFill>
                  <a:schemeClr val="dk1"/>
                </a:solidFill>
                <a:latin typeface="Calibri"/>
                <a:ea typeface="Calibri"/>
                <a:cs typeface="Calibri"/>
                <a:sym typeface="Calibri"/>
              </a:rPr>
              <a:t> ¿Cuántas veces le han puesto una multa por infracciones de tránsito durante los últimos tres años? </a:t>
            </a:r>
            <a:endParaRPr sz="1800">
              <a:solidFill>
                <a:schemeClr val="dk1"/>
              </a:solidFill>
              <a:latin typeface="Calibri"/>
              <a:ea typeface="Calibri"/>
              <a:cs typeface="Calibri"/>
              <a:sym typeface="Calibri"/>
            </a:endParaRPr>
          </a:p>
        </p:txBody>
      </p:sp>
      <p:sp>
        <p:nvSpPr>
          <p:cNvPr id="1138" name="Google Shape;1138;p58"/>
          <p:cNvSpPr txBox="1"/>
          <p:nvPr/>
        </p:nvSpPr>
        <p:spPr>
          <a:xfrm>
            <a:off x="5204986" y="61516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a:t>
            </a:r>
            <a:endParaRPr/>
          </a:p>
        </p:txBody>
      </p:sp>
      <p:graphicFrame>
        <p:nvGraphicFramePr>
          <p:cNvPr id="1139" name="Google Shape;1139;p58"/>
          <p:cNvGraphicFramePr/>
          <p:nvPr/>
        </p:nvGraphicFramePr>
        <p:xfrm>
          <a:off x="2032000" y="719666"/>
          <a:ext cx="8128000" cy="5418667"/>
        </p:xfrm>
        <a:graphic>
          <a:graphicData uri="http://schemas.openxmlformats.org/drawingml/2006/chart">
            <c:chart r:id="rId3"/>
          </a:graphicData>
        </a:graphic>
      </p:graphicFrame>
      <p:pic>
        <p:nvPicPr>
          <p:cNvPr descr="Concepto de infracción de tráfico colorido vector gratuito" id="1140" name="Google Shape;1140;p58"/>
          <p:cNvPicPr preferRelativeResize="0"/>
          <p:nvPr/>
        </p:nvPicPr>
        <p:blipFill rotWithShape="1">
          <a:blip r:embed="rId4">
            <a:alphaModFix/>
          </a:blip>
          <a:srcRect b="5550" l="0" r="0" t="14913"/>
          <a:stretch/>
        </p:blipFill>
        <p:spPr>
          <a:xfrm>
            <a:off x="7651832" y="847987"/>
            <a:ext cx="2641008" cy="210056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p59"/>
          <p:cNvSpPr/>
          <p:nvPr/>
        </p:nvSpPr>
        <p:spPr>
          <a:xfrm>
            <a:off x="1013137" y="0"/>
            <a:ext cx="107195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CO" sz="1800">
                <a:solidFill>
                  <a:schemeClr val="dk1"/>
                </a:solidFill>
                <a:latin typeface="Calibri"/>
                <a:ea typeface="Calibri"/>
                <a:cs typeface="Calibri"/>
                <a:sym typeface="Calibri"/>
              </a:rPr>
              <a:t>8.</a:t>
            </a:r>
            <a:r>
              <a:rPr lang="es-CO" sz="1800">
                <a:solidFill>
                  <a:schemeClr val="dk1"/>
                </a:solidFill>
                <a:latin typeface="Calibri"/>
                <a:ea typeface="Calibri"/>
                <a:cs typeface="Calibri"/>
                <a:sym typeface="Calibri"/>
              </a:rPr>
              <a:t> ¿En cuántos accidentes de tránsito, por simple que sea, se ha visto involucrado durante los últimos tres años? </a:t>
            </a:r>
            <a:endParaRPr sz="1800">
              <a:solidFill>
                <a:schemeClr val="dk1"/>
              </a:solidFill>
              <a:latin typeface="Calibri"/>
              <a:ea typeface="Calibri"/>
              <a:cs typeface="Calibri"/>
              <a:sym typeface="Calibri"/>
            </a:endParaRPr>
          </a:p>
        </p:txBody>
      </p:sp>
      <p:graphicFrame>
        <p:nvGraphicFramePr>
          <p:cNvPr id="1146" name="Google Shape;1146;p59"/>
          <p:cNvGraphicFramePr/>
          <p:nvPr/>
        </p:nvGraphicFramePr>
        <p:xfrm>
          <a:off x="2032000" y="719666"/>
          <a:ext cx="8128000" cy="5418667"/>
        </p:xfrm>
        <a:graphic>
          <a:graphicData uri="http://schemas.openxmlformats.org/drawingml/2006/chart">
            <c:chart r:id="rId3"/>
          </a:graphicData>
        </a:graphic>
      </p:graphicFrame>
      <p:sp>
        <p:nvSpPr>
          <p:cNvPr id="1147" name="Google Shape;1147;p59"/>
          <p:cNvSpPr txBox="1"/>
          <p:nvPr/>
        </p:nvSpPr>
        <p:spPr>
          <a:xfrm>
            <a:off x="5778095" y="602375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pic>
        <p:nvPicPr>
          <p:cNvPr descr="Un agente de seguros resolviendo un accidente automovilístico. vector gratuito" id="1148" name="Google Shape;1148;p59"/>
          <p:cNvPicPr preferRelativeResize="0"/>
          <p:nvPr/>
        </p:nvPicPr>
        <p:blipFill rotWithShape="1">
          <a:blip r:embed="rId4">
            <a:alphaModFix/>
          </a:blip>
          <a:srcRect b="0" l="0" r="0" t="0"/>
          <a:stretch/>
        </p:blipFill>
        <p:spPr>
          <a:xfrm>
            <a:off x="8364904" y="719666"/>
            <a:ext cx="2843218" cy="20665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
          <p:cNvSpPr txBox="1"/>
          <p:nvPr/>
        </p:nvSpPr>
        <p:spPr>
          <a:xfrm>
            <a:off x="748086" y="1038644"/>
            <a:ext cx="10701300" cy="1967700"/>
          </a:xfrm>
          <a:prstGeom prst="rect">
            <a:avLst/>
          </a:prstGeom>
          <a:solidFill>
            <a:srgbClr val="FFF2CC"/>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Poppins"/>
                <a:ea typeface="Poppins"/>
                <a:cs typeface="Poppins"/>
                <a:sym typeface="Poppins"/>
              </a:rPr>
              <a:t>La dirección de investigación y diseño de formularios ha sido liderado por la Secretaría de Cultura, Recreación y Deporte en cabeza de la Dirección de Cultura Ciudadana.</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Poppins"/>
                <a:ea typeface="Poppins"/>
                <a:cs typeface="Poppins"/>
                <a:sym typeface="Poppins"/>
              </a:rPr>
              <a:t>Los operativos de campo han contado con el apoyo de la Secretaría General, </a:t>
            </a:r>
            <a:r>
              <a:rPr b="0" i="0" lang="es-CO" sz="1400" u="none" cap="none" strike="noStrike">
                <a:solidFill>
                  <a:schemeClr val="dk1"/>
                </a:solidFill>
                <a:latin typeface="Poppins"/>
                <a:ea typeface="Poppins"/>
                <a:cs typeface="Poppins"/>
                <a:sym typeface="Poppins"/>
              </a:rPr>
              <a:t>Secretaría de Seguridad, Secretaría de Planeación y Secretaría de la Mujer,</a:t>
            </a:r>
            <a:r>
              <a:rPr b="0" i="0" lang="es-CO" sz="1400" u="none" cap="none" strike="noStrike">
                <a:solidFill>
                  <a:srgbClr val="000000"/>
                </a:solidFill>
                <a:latin typeface="Poppins"/>
                <a:ea typeface="Poppins"/>
                <a:cs typeface="Poppins"/>
                <a:sym typeface="Poppins"/>
              </a:rPr>
              <a:t> Empresa de Teléfonos de Bogotá - ETB y Open Society.</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Poppins"/>
                <a:ea typeface="Poppins"/>
                <a:cs typeface="Poppins"/>
                <a:sym typeface="Poppins"/>
              </a:rPr>
              <a:t>El levantamiento de la información telefónica se ha realizado por parte de la ETB y Línea 195, así como por DATEXCO y Centro Nacional de Consultoría – CNC</a:t>
            </a:r>
            <a:r>
              <a:rPr lang="es-CO" sz="1400">
                <a:solidFill>
                  <a:srgbClr val="000000"/>
                </a:solidFill>
                <a:latin typeface="Poppins"/>
                <a:ea typeface="Poppins"/>
                <a:cs typeface="Poppins"/>
                <a:sym typeface="Poppins"/>
              </a:rPr>
              <a:t> y Brandstrat</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429" name="Google Shape;429;p6"/>
          <p:cNvSpPr txBox="1"/>
          <p:nvPr/>
        </p:nvSpPr>
        <p:spPr>
          <a:xfrm>
            <a:off x="909036" y="526144"/>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1400" u="none" cap="none" strike="noStrike">
                <a:solidFill>
                  <a:srgbClr val="000000"/>
                </a:solidFill>
                <a:latin typeface="Poppins"/>
                <a:ea typeface="Poppins"/>
                <a:cs typeface="Poppins"/>
                <a:sym typeface="Poppins"/>
              </a:rPr>
              <a:t>Nota para el lector:</a:t>
            </a:r>
            <a:endParaRPr b="1" i="0" sz="1400" u="none" cap="none" strike="noStrike">
              <a:solidFill>
                <a:srgbClr val="000000"/>
              </a:solidFill>
              <a:latin typeface="Poppins"/>
              <a:ea typeface="Poppins"/>
              <a:cs typeface="Poppins"/>
              <a:sym typeface="Poppins"/>
            </a:endParaRPr>
          </a:p>
        </p:txBody>
      </p:sp>
      <p:sp>
        <p:nvSpPr>
          <p:cNvPr id="430" name="Google Shape;430;p6"/>
          <p:cNvSpPr txBox="1"/>
          <p:nvPr/>
        </p:nvSpPr>
        <p:spPr>
          <a:xfrm>
            <a:off x="748086" y="3584019"/>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1400" u="none" cap="none" strike="noStrike">
                <a:solidFill>
                  <a:srgbClr val="000000"/>
                </a:solidFill>
                <a:latin typeface="Poppins"/>
                <a:ea typeface="Poppins"/>
                <a:cs typeface="Poppins"/>
                <a:sym typeface="Poppins"/>
              </a:rPr>
              <a:t>Nota metodológica:</a:t>
            </a:r>
            <a:endParaRPr b="1" i="0" sz="1400" u="none" cap="none" strike="noStrike">
              <a:solidFill>
                <a:srgbClr val="000000"/>
              </a:solidFill>
              <a:latin typeface="Poppins"/>
              <a:ea typeface="Poppins"/>
              <a:cs typeface="Poppins"/>
              <a:sym typeface="Poppins"/>
            </a:endParaRPr>
          </a:p>
        </p:txBody>
      </p:sp>
      <p:sp>
        <p:nvSpPr>
          <p:cNvPr id="431" name="Google Shape;431;p6"/>
          <p:cNvSpPr txBox="1"/>
          <p:nvPr/>
        </p:nvSpPr>
        <p:spPr>
          <a:xfrm>
            <a:off x="748086" y="3995769"/>
            <a:ext cx="10701300" cy="1350900"/>
          </a:xfrm>
          <a:prstGeom prst="rect">
            <a:avLst/>
          </a:prstGeom>
          <a:solidFill>
            <a:srgbClr val="FFF2CC"/>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Poppins"/>
              <a:buAutoNum type="arabicPeriod"/>
            </a:pPr>
            <a:r>
              <a:rPr b="0" i="0" lang="es-CO" sz="1400" u="none" cap="none" strike="noStrike">
                <a:solidFill>
                  <a:srgbClr val="000000"/>
                </a:solidFill>
                <a:latin typeface="Poppins"/>
                <a:ea typeface="Poppins"/>
                <a:cs typeface="Poppins"/>
                <a:sym typeface="Poppins"/>
              </a:rPr>
              <a:t>Las desagregaciones realizadas (estrato, subred,  localidad u otros) solo se muestran en esta presentación si tienen datos relevantes, que complementen o permitan ilustrar situaciones de relevancia en el seguimiento.</a:t>
            </a:r>
            <a:endParaRPr b="0" i="0" sz="1400" u="none" cap="none" strike="noStrike">
              <a:solidFill>
                <a:srgbClr val="000000"/>
              </a:solidFill>
              <a:latin typeface="Poppins"/>
              <a:ea typeface="Poppins"/>
              <a:cs typeface="Poppins"/>
              <a:sym typeface="Poppins"/>
            </a:endParaRPr>
          </a:p>
          <a:p>
            <a:pPr indent="-317500" lvl="0" marL="457200" marR="0" rtl="0" algn="l">
              <a:lnSpc>
                <a:spcPct val="100000"/>
              </a:lnSpc>
              <a:spcBef>
                <a:spcPts val="0"/>
              </a:spcBef>
              <a:spcAft>
                <a:spcPts val="0"/>
              </a:spcAft>
              <a:buClr>
                <a:srgbClr val="000000"/>
              </a:buClr>
              <a:buSzPts val="1400"/>
              <a:buFont typeface="Poppins"/>
              <a:buAutoNum type="arabicPeriod"/>
            </a:pPr>
            <a:r>
              <a:rPr b="0" i="0" lang="es-CO" sz="1400" u="none" cap="none" strike="noStrike">
                <a:solidFill>
                  <a:srgbClr val="000000"/>
                </a:solidFill>
                <a:latin typeface="Poppins"/>
                <a:ea typeface="Poppins"/>
                <a:cs typeface="Poppins"/>
                <a:sym typeface="Poppins"/>
              </a:rPr>
              <a:t>En algunos casos, se mantienen datos y gráficas de una sola aplicación, que por su valor informativo vale la pena mantenerla.</a:t>
            </a:r>
            <a:endParaRPr b="0" i="0" sz="1400" u="none" cap="none" strike="noStrike">
              <a:solidFill>
                <a:srgbClr val="000000"/>
              </a:solidFill>
              <a:latin typeface="Poppins"/>
              <a:ea typeface="Poppins"/>
              <a:cs typeface="Poppins"/>
              <a:sym typeface="Poppins"/>
            </a:endParaRPr>
          </a:p>
          <a:p>
            <a:pPr indent="-317500" lvl="0" marL="457200" marR="0" rtl="0" algn="l">
              <a:lnSpc>
                <a:spcPct val="100000"/>
              </a:lnSpc>
              <a:spcBef>
                <a:spcPts val="0"/>
              </a:spcBef>
              <a:spcAft>
                <a:spcPts val="0"/>
              </a:spcAft>
              <a:buClr>
                <a:srgbClr val="000000"/>
              </a:buClr>
              <a:buSzPts val="1400"/>
              <a:buFont typeface="Poppins"/>
              <a:buAutoNum type="arabicPeriod"/>
            </a:pPr>
            <a:r>
              <a:rPr b="0" i="0" lang="es-CO" sz="1400" u="none" cap="none" strike="noStrike">
                <a:solidFill>
                  <a:srgbClr val="000000"/>
                </a:solidFill>
                <a:latin typeface="Poppins"/>
                <a:ea typeface="Poppins"/>
                <a:cs typeface="Poppins"/>
                <a:sym typeface="Poppins"/>
              </a:rPr>
              <a:t>En algunos casos la información de Ns/Nr es suprimida de las gráficas que se presentan.</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60"/>
          <p:cNvSpPr/>
          <p:nvPr/>
        </p:nvSpPr>
        <p:spPr>
          <a:xfrm>
            <a:off x="2273837" y="283811"/>
            <a:ext cx="78861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9.</a:t>
            </a:r>
            <a:r>
              <a:rPr lang="es-CO" sz="1800">
                <a:solidFill>
                  <a:schemeClr val="dk1"/>
                </a:solidFill>
                <a:latin typeface="Calibri"/>
                <a:ea typeface="Calibri"/>
                <a:cs typeface="Calibri"/>
                <a:sym typeface="Calibri"/>
              </a:rPr>
              <a:t> Cuál(es) de estas reacciones ha tenido ante la mala conducción de alguien? </a:t>
            </a:r>
            <a:endParaRPr sz="1800">
              <a:solidFill>
                <a:schemeClr val="dk1"/>
              </a:solidFill>
              <a:latin typeface="Calibri"/>
              <a:ea typeface="Calibri"/>
              <a:cs typeface="Calibri"/>
              <a:sym typeface="Calibri"/>
            </a:endParaRPr>
          </a:p>
        </p:txBody>
      </p:sp>
      <p:graphicFrame>
        <p:nvGraphicFramePr>
          <p:cNvPr id="1154" name="Google Shape;1154;p60"/>
          <p:cNvGraphicFramePr/>
          <p:nvPr/>
        </p:nvGraphicFramePr>
        <p:xfrm>
          <a:off x="2009104" y="468477"/>
          <a:ext cx="11641071" cy="5418667"/>
        </p:xfrm>
        <a:graphic>
          <a:graphicData uri="http://schemas.openxmlformats.org/drawingml/2006/chart">
            <c:chart r:id="rId3"/>
          </a:graphicData>
        </a:graphic>
      </p:graphicFrame>
      <p:sp>
        <p:nvSpPr>
          <p:cNvPr id="1155" name="Google Shape;1155;p60"/>
          <p:cNvSpPr txBox="1"/>
          <p:nvPr/>
        </p:nvSpPr>
        <p:spPr>
          <a:xfrm>
            <a:off x="5622118" y="607181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pic>
        <p:nvPicPr>
          <p:cNvPr descr="Colección flat de reacciones de emoticonos vector gratuito" id="1156" name="Google Shape;1156;p60"/>
          <p:cNvPicPr preferRelativeResize="0"/>
          <p:nvPr/>
        </p:nvPicPr>
        <p:blipFill rotWithShape="1">
          <a:blip r:embed="rId4">
            <a:alphaModFix/>
          </a:blip>
          <a:srcRect b="13867" l="11946" r="14755" t="14913"/>
          <a:stretch/>
        </p:blipFill>
        <p:spPr>
          <a:xfrm>
            <a:off x="1012567" y="1115568"/>
            <a:ext cx="1261270" cy="122549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61"/>
          <p:cNvSpPr/>
          <p:nvPr/>
        </p:nvSpPr>
        <p:spPr>
          <a:xfrm>
            <a:off x="3345565" y="333709"/>
            <a:ext cx="52273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10.</a:t>
            </a:r>
            <a:r>
              <a:rPr lang="es-CO" sz="1800">
                <a:solidFill>
                  <a:schemeClr val="dk1"/>
                </a:solidFill>
                <a:latin typeface="Calibri"/>
                <a:ea typeface="Calibri"/>
                <a:cs typeface="Calibri"/>
                <a:sym typeface="Calibri"/>
              </a:rPr>
              <a:t> ¿Qué tanto estrés le produce conducir en Bogotá?</a:t>
            </a:r>
            <a:endParaRPr sz="1800">
              <a:solidFill>
                <a:schemeClr val="dk1"/>
              </a:solidFill>
              <a:latin typeface="Calibri"/>
              <a:ea typeface="Calibri"/>
              <a:cs typeface="Calibri"/>
              <a:sym typeface="Calibri"/>
            </a:endParaRPr>
          </a:p>
        </p:txBody>
      </p:sp>
      <p:graphicFrame>
        <p:nvGraphicFramePr>
          <p:cNvPr id="1162" name="Google Shape;1162;p61"/>
          <p:cNvGraphicFramePr/>
          <p:nvPr/>
        </p:nvGraphicFramePr>
        <p:xfrm>
          <a:off x="2288145" y="1700012"/>
          <a:ext cx="7714302" cy="3781500"/>
        </p:xfrm>
        <a:graphic>
          <a:graphicData uri="http://schemas.openxmlformats.org/drawingml/2006/chart">
            <c:chart r:id="rId3"/>
          </a:graphicData>
        </a:graphic>
      </p:graphicFrame>
      <p:sp>
        <p:nvSpPr>
          <p:cNvPr id="1163" name="Google Shape;1163;p61"/>
          <p:cNvSpPr txBox="1"/>
          <p:nvPr/>
        </p:nvSpPr>
        <p:spPr>
          <a:xfrm>
            <a:off x="5364429" y="608656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164" name="Google Shape;1164;p61"/>
          <p:cNvSpPr/>
          <p:nvPr/>
        </p:nvSpPr>
        <p:spPr>
          <a:xfrm rot="-5400000">
            <a:off x="3334666" y="3719286"/>
            <a:ext cx="377371" cy="2227956"/>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65" name="Google Shape;1165;p61"/>
          <p:cNvSpPr txBox="1"/>
          <p:nvPr/>
        </p:nvSpPr>
        <p:spPr>
          <a:xfrm>
            <a:off x="2624711" y="4049493"/>
            <a:ext cx="2196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T2B </a:t>
            </a:r>
            <a:r>
              <a:rPr lang="es-CO" sz="1000">
                <a:solidFill>
                  <a:schemeClr val="dk1"/>
                </a:solidFill>
                <a:latin typeface="Calibri"/>
                <a:ea typeface="Calibri"/>
                <a:cs typeface="Calibri"/>
                <a:sym typeface="Calibri"/>
              </a:rPr>
              <a:t>( Nada de estrés + Poco estrés)</a:t>
            </a:r>
            <a:endParaRPr/>
          </a:p>
        </p:txBody>
      </p:sp>
      <p:sp>
        <p:nvSpPr>
          <p:cNvPr id="1166" name="Google Shape;1166;p61"/>
          <p:cNvSpPr/>
          <p:nvPr/>
        </p:nvSpPr>
        <p:spPr>
          <a:xfrm>
            <a:off x="3120569" y="5210631"/>
            <a:ext cx="682172" cy="348343"/>
          </a:xfrm>
          <a:prstGeom prst="roundRect">
            <a:avLst>
              <a:gd fmla="val 16667" name="adj"/>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rgbClr val="262626"/>
                </a:solidFill>
                <a:latin typeface="Calibri"/>
                <a:ea typeface="Calibri"/>
                <a:cs typeface="Calibri"/>
                <a:sym typeface="Calibri"/>
              </a:rPr>
              <a:t>32%</a:t>
            </a:r>
            <a:endParaRPr/>
          </a:p>
        </p:txBody>
      </p:sp>
      <p:sp>
        <p:nvSpPr>
          <p:cNvPr id="1167" name="Google Shape;1167;p61"/>
          <p:cNvSpPr/>
          <p:nvPr/>
        </p:nvSpPr>
        <p:spPr>
          <a:xfrm rot="-5400000">
            <a:off x="7179064" y="2345811"/>
            <a:ext cx="377371" cy="4974906"/>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68" name="Google Shape;1168;p61"/>
          <p:cNvSpPr txBox="1"/>
          <p:nvPr/>
        </p:nvSpPr>
        <p:spPr>
          <a:xfrm>
            <a:off x="6152775" y="4114810"/>
            <a:ext cx="2196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B2B </a:t>
            </a:r>
            <a:r>
              <a:rPr lang="es-CO" sz="1000">
                <a:solidFill>
                  <a:schemeClr val="dk1"/>
                </a:solidFill>
                <a:latin typeface="Calibri"/>
                <a:ea typeface="Calibri"/>
                <a:cs typeface="Calibri"/>
                <a:sym typeface="Calibri"/>
              </a:rPr>
              <a:t>( Nada de estrés + Poco estrés)</a:t>
            </a:r>
            <a:endParaRPr/>
          </a:p>
        </p:txBody>
      </p:sp>
      <p:sp>
        <p:nvSpPr>
          <p:cNvPr id="1169" name="Google Shape;1169;p61"/>
          <p:cNvSpPr/>
          <p:nvPr/>
        </p:nvSpPr>
        <p:spPr>
          <a:xfrm>
            <a:off x="7048434" y="5225151"/>
            <a:ext cx="682172" cy="348343"/>
          </a:xfrm>
          <a:prstGeom prst="roundRect">
            <a:avLst>
              <a:gd fmla="val 16667" name="adj"/>
            </a:avLst>
          </a:prstGeom>
          <a:solidFill>
            <a:srgbClr val="C00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68%</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graphicFrame>
        <p:nvGraphicFramePr>
          <p:cNvPr id="1174" name="Google Shape;1174;p62"/>
          <p:cNvGraphicFramePr/>
          <p:nvPr/>
        </p:nvGraphicFramePr>
        <p:xfrm>
          <a:off x="1439571" y="978794"/>
          <a:ext cx="9378682" cy="3871652"/>
        </p:xfrm>
        <a:graphic>
          <a:graphicData uri="http://schemas.openxmlformats.org/drawingml/2006/chart">
            <c:chart r:id="rId3"/>
          </a:graphicData>
        </a:graphic>
      </p:graphicFrame>
      <p:sp>
        <p:nvSpPr>
          <p:cNvPr id="1175" name="Google Shape;1175;p62"/>
          <p:cNvSpPr txBox="1"/>
          <p:nvPr/>
        </p:nvSpPr>
        <p:spPr>
          <a:xfrm>
            <a:off x="1499653" y="4835420"/>
            <a:ext cx="901521"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Pegarse al pito</a:t>
            </a:r>
            <a:endParaRPr/>
          </a:p>
        </p:txBody>
      </p:sp>
      <p:sp>
        <p:nvSpPr>
          <p:cNvPr id="1176" name="Google Shape;1176;p62"/>
          <p:cNvSpPr txBox="1"/>
          <p:nvPr/>
        </p:nvSpPr>
        <p:spPr>
          <a:xfrm>
            <a:off x="7313101" y="4835420"/>
            <a:ext cx="927279"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Ninguno de los anteriores </a:t>
            </a:r>
            <a:endParaRPr/>
          </a:p>
        </p:txBody>
      </p:sp>
      <p:sp>
        <p:nvSpPr>
          <p:cNvPr id="1177" name="Google Shape;1177;p62"/>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178" name="Google Shape;1178;p62"/>
          <p:cNvSpPr/>
          <p:nvPr/>
        </p:nvSpPr>
        <p:spPr>
          <a:xfrm>
            <a:off x="1584102" y="193601"/>
            <a:ext cx="90143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11.</a:t>
            </a:r>
            <a:r>
              <a:rPr lang="es-CO" sz="1800">
                <a:solidFill>
                  <a:schemeClr val="dk1"/>
                </a:solidFill>
                <a:latin typeface="Calibri"/>
                <a:ea typeface="Calibri"/>
                <a:cs typeface="Calibri"/>
                <a:sym typeface="Calibri"/>
              </a:rPr>
              <a:t> ¿Durante la última semana alguien le ha hecho alguna de las siguientes acciones en la vía? </a:t>
            </a:r>
            <a:endParaRPr sz="1800">
              <a:solidFill>
                <a:schemeClr val="dk1"/>
              </a:solidFill>
              <a:latin typeface="Times New Roman"/>
              <a:ea typeface="Times New Roman"/>
              <a:cs typeface="Times New Roman"/>
              <a:sym typeface="Times New Roman"/>
            </a:endParaRPr>
          </a:p>
        </p:txBody>
      </p:sp>
      <p:sp>
        <p:nvSpPr>
          <p:cNvPr id="1179" name="Google Shape;1179;p62"/>
          <p:cNvSpPr txBox="1"/>
          <p:nvPr/>
        </p:nvSpPr>
        <p:spPr>
          <a:xfrm>
            <a:off x="2334119" y="4850441"/>
            <a:ext cx="90152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Hacer luces</a:t>
            </a:r>
            <a:endParaRPr/>
          </a:p>
        </p:txBody>
      </p:sp>
      <p:sp>
        <p:nvSpPr>
          <p:cNvPr id="1180" name="Google Shape;1180;p62"/>
          <p:cNvSpPr txBox="1"/>
          <p:nvPr/>
        </p:nvSpPr>
        <p:spPr>
          <a:xfrm>
            <a:off x="3997871" y="4850441"/>
            <a:ext cx="901521"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Adelantarse y cerrarlo</a:t>
            </a:r>
            <a:endParaRPr/>
          </a:p>
        </p:txBody>
      </p:sp>
      <p:sp>
        <p:nvSpPr>
          <p:cNvPr id="1181" name="Google Shape;1181;p62"/>
          <p:cNvSpPr txBox="1"/>
          <p:nvPr/>
        </p:nvSpPr>
        <p:spPr>
          <a:xfrm>
            <a:off x="4798219" y="4862090"/>
            <a:ext cx="90152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Insultar</a:t>
            </a:r>
            <a:endParaRPr/>
          </a:p>
        </p:txBody>
      </p:sp>
      <p:sp>
        <p:nvSpPr>
          <p:cNvPr id="1182" name="Google Shape;1182;p62"/>
          <p:cNvSpPr txBox="1"/>
          <p:nvPr/>
        </p:nvSpPr>
        <p:spPr>
          <a:xfrm>
            <a:off x="5640499" y="4850442"/>
            <a:ext cx="90152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100">
                <a:solidFill>
                  <a:schemeClr val="dk1"/>
                </a:solidFill>
                <a:latin typeface="Calibri"/>
                <a:ea typeface="Calibri"/>
                <a:cs typeface="Calibri"/>
                <a:sym typeface="Calibri"/>
              </a:rPr>
              <a:t>Gritar</a:t>
            </a:r>
            <a:endParaRPr/>
          </a:p>
        </p:txBody>
      </p:sp>
      <p:sp>
        <p:nvSpPr>
          <p:cNvPr id="1183" name="Google Shape;1183;p62"/>
          <p:cNvSpPr txBox="1"/>
          <p:nvPr/>
        </p:nvSpPr>
        <p:spPr>
          <a:xfrm>
            <a:off x="3155433" y="4850441"/>
            <a:ext cx="93461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100">
                <a:solidFill>
                  <a:schemeClr val="dk1"/>
                </a:solidFill>
                <a:latin typeface="Calibri"/>
                <a:ea typeface="Calibri"/>
                <a:cs typeface="Calibri"/>
                <a:sym typeface="Calibri"/>
              </a:rPr>
              <a:t>Hacer gestos obscenos con las manos</a:t>
            </a:r>
            <a:r>
              <a:rPr lang="es-CO" sz="1100">
                <a:solidFill>
                  <a:schemeClr val="dk1"/>
                </a:solidFill>
                <a:latin typeface="Calibri"/>
                <a:ea typeface="Calibri"/>
                <a:cs typeface="Calibri"/>
                <a:sym typeface="Calibri"/>
              </a:rPr>
              <a:t> </a:t>
            </a:r>
            <a:endParaRPr b="1" i="1" sz="1100">
              <a:solidFill>
                <a:schemeClr val="dk1"/>
              </a:solidFill>
              <a:latin typeface="Calibri"/>
              <a:ea typeface="Calibri"/>
              <a:cs typeface="Calibri"/>
              <a:sym typeface="Calibri"/>
            </a:endParaRPr>
          </a:p>
        </p:txBody>
      </p:sp>
      <p:sp>
        <p:nvSpPr>
          <p:cNvPr id="1184" name="Google Shape;1184;p62"/>
          <p:cNvSpPr txBox="1"/>
          <p:nvPr/>
        </p:nvSpPr>
        <p:spPr>
          <a:xfrm>
            <a:off x="8122443" y="4842931"/>
            <a:ext cx="934617"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100">
                <a:solidFill>
                  <a:schemeClr val="dk1"/>
                </a:solidFill>
                <a:latin typeface="Calibri"/>
                <a:ea typeface="Calibri"/>
                <a:cs typeface="Calibri"/>
                <a:sym typeface="Calibri"/>
              </a:rPr>
              <a:t>Pegarse al carro de adelante</a:t>
            </a:r>
            <a:r>
              <a:rPr lang="es-CO" sz="1100">
                <a:solidFill>
                  <a:schemeClr val="dk1"/>
                </a:solidFill>
                <a:latin typeface="Calibri"/>
                <a:ea typeface="Calibri"/>
                <a:cs typeface="Calibri"/>
                <a:sym typeface="Calibri"/>
              </a:rPr>
              <a:t> </a:t>
            </a:r>
            <a:endParaRPr b="1" i="1" sz="1100">
              <a:solidFill>
                <a:schemeClr val="dk1"/>
              </a:solidFill>
              <a:latin typeface="Calibri"/>
              <a:ea typeface="Calibri"/>
              <a:cs typeface="Calibri"/>
              <a:sym typeface="Calibri"/>
            </a:endParaRPr>
          </a:p>
        </p:txBody>
      </p:sp>
      <p:sp>
        <p:nvSpPr>
          <p:cNvPr id="1185" name="Google Shape;1185;p62"/>
          <p:cNvSpPr txBox="1"/>
          <p:nvPr/>
        </p:nvSpPr>
        <p:spPr>
          <a:xfrm>
            <a:off x="6437285" y="4850442"/>
            <a:ext cx="934617"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100">
                <a:solidFill>
                  <a:schemeClr val="dk1"/>
                </a:solidFill>
                <a:latin typeface="Calibri"/>
                <a:ea typeface="Calibri"/>
                <a:cs typeface="Calibri"/>
                <a:sym typeface="Calibri"/>
              </a:rPr>
              <a:t>Hacer el gesto del pulgar abajo</a:t>
            </a:r>
            <a:r>
              <a:rPr lang="es-CO" sz="1100">
                <a:solidFill>
                  <a:schemeClr val="dk1"/>
                </a:solidFill>
                <a:latin typeface="Calibri"/>
                <a:ea typeface="Calibri"/>
                <a:cs typeface="Calibri"/>
                <a:sym typeface="Calibri"/>
              </a:rPr>
              <a:t> </a:t>
            </a:r>
            <a:endParaRPr b="1" i="1" sz="1100">
              <a:solidFill>
                <a:schemeClr val="dk1"/>
              </a:solidFill>
              <a:latin typeface="Calibri"/>
              <a:ea typeface="Calibri"/>
              <a:cs typeface="Calibri"/>
              <a:sym typeface="Calibri"/>
            </a:endParaRPr>
          </a:p>
        </p:txBody>
      </p:sp>
      <p:sp>
        <p:nvSpPr>
          <p:cNvPr id="1186" name="Google Shape;1186;p62"/>
          <p:cNvSpPr txBox="1"/>
          <p:nvPr/>
        </p:nvSpPr>
        <p:spPr>
          <a:xfrm>
            <a:off x="8969253" y="4850442"/>
            <a:ext cx="934617"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100">
                <a:solidFill>
                  <a:schemeClr val="dk1"/>
                </a:solidFill>
                <a:latin typeface="Calibri"/>
                <a:ea typeface="Calibri"/>
                <a:cs typeface="Calibri"/>
                <a:sym typeface="Calibri"/>
              </a:rPr>
              <a:t>Bajarse del carro y salir a discutir</a:t>
            </a:r>
            <a:r>
              <a:rPr lang="es-CO" sz="1100">
                <a:solidFill>
                  <a:schemeClr val="dk1"/>
                </a:solidFill>
                <a:latin typeface="Calibri"/>
                <a:ea typeface="Calibri"/>
                <a:cs typeface="Calibri"/>
                <a:sym typeface="Calibri"/>
              </a:rPr>
              <a:t> </a:t>
            </a:r>
            <a:endParaRPr b="1" i="1" sz="1100">
              <a:solidFill>
                <a:schemeClr val="dk1"/>
              </a:solidFill>
              <a:latin typeface="Calibri"/>
              <a:ea typeface="Calibri"/>
              <a:cs typeface="Calibri"/>
              <a:sym typeface="Calibri"/>
            </a:endParaRPr>
          </a:p>
        </p:txBody>
      </p:sp>
      <p:sp>
        <p:nvSpPr>
          <p:cNvPr id="1187" name="Google Shape;1187;p62"/>
          <p:cNvSpPr txBox="1"/>
          <p:nvPr/>
        </p:nvSpPr>
        <p:spPr>
          <a:xfrm>
            <a:off x="9778930" y="4850442"/>
            <a:ext cx="93461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100">
                <a:solidFill>
                  <a:schemeClr val="dk1"/>
                </a:solidFill>
                <a:latin typeface="Calibri"/>
                <a:ea typeface="Calibri"/>
                <a:cs typeface="Calibri"/>
                <a:sym typeface="Calibri"/>
              </a:rPr>
              <a:t>Violencia física</a:t>
            </a:r>
            <a:r>
              <a:rPr lang="es-CO" sz="1100">
                <a:solidFill>
                  <a:schemeClr val="dk1"/>
                </a:solidFill>
                <a:latin typeface="Calibri"/>
                <a:ea typeface="Calibri"/>
                <a:cs typeface="Calibri"/>
                <a:sym typeface="Calibri"/>
              </a:rPr>
              <a:t> </a:t>
            </a:r>
            <a:endParaRPr b="1" i="1" sz="11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63"/>
          <p:cNvSpPr/>
          <p:nvPr/>
        </p:nvSpPr>
        <p:spPr>
          <a:xfrm>
            <a:off x="927100" y="299135"/>
            <a:ext cx="10668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12.</a:t>
            </a:r>
            <a:r>
              <a:rPr lang="es-CO" sz="1800">
                <a:solidFill>
                  <a:schemeClr val="dk1"/>
                </a:solidFill>
                <a:latin typeface="Calibri"/>
                <a:ea typeface="Calibri"/>
                <a:cs typeface="Calibri"/>
                <a:sym typeface="Calibri"/>
              </a:rPr>
              <a:t> Imagine que está haciendo fila en su vehículo y llega otro y hace "doble fila". Esto ¿Cómo le hace sentir?</a:t>
            </a:r>
            <a:endParaRPr sz="1800">
              <a:solidFill>
                <a:schemeClr val="dk1"/>
              </a:solidFill>
              <a:latin typeface="Calibri"/>
              <a:ea typeface="Calibri"/>
              <a:cs typeface="Calibri"/>
              <a:sym typeface="Calibri"/>
            </a:endParaRPr>
          </a:p>
        </p:txBody>
      </p:sp>
      <p:graphicFrame>
        <p:nvGraphicFramePr>
          <p:cNvPr id="1193" name="Google Shape;1193;p63"/>
          <p:cNvGraphicFramePr/>
          <p:nvPr/>
        </p:nvGraphicFramePr>
        <p:xfrm>
          <a:off x="2725996" y="984376"/>
          <a:ext cx="6289215" cy="3871652"/>
        </p:xfrm>
        <a:graphic>
          <a:graphicData uri="http://schemas.openxmlformats.org/drawingml/2006/chart">
            <c:chart r:id="rId3"/>
          </a:graphicData>
        </a:graphic>
      </p:graphicFrame>
      <p:sp>
        <p:nvSpPr>
          <p:cNvPr id="1194" name="Google Shape;1194;p63"/>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pic>
        <p:nvPicPr>
          <p:cNvPr descr="W:\2-3-4.5 Proyectos\UEN_3\ACTIVOS\2718-PLUTO3-Cultura Ciud.-IRA CONDUCCION- SDRCD\2.Pro-Plan proy  Elab Ins\2.2 Elab de Instr\Sondeo ira en la conducción.png" id="1195" name="Google Shape;1195;p63"/>
          <p:cNvPicPr preferRelativeResize="0"/>
          <p:nvPr/>
        </p:nvPicPr>
        <p:blipFill rotWithShape="1">
          <a:blip r:embed="rId4">
            <a:alphaModFix/>
          </a:blip>
          <a:srcRect b="69360" l="0" r="0" t="0"/>
          <a:stretch/>
        </p:blipFill>
        <p:spPr>
          <a:xfrm>
            <a:off x="2952751" y="4749800"/>
            <a:ext cx="6191250" cy="1160272"/>
          </a:xfrm>
          <a:prstGeom prst="rect">
            <a:avLst/>
          </a:prstGeom>
          <a:noFill/>
          <a:ln>
            <a:noFill/>
          </a:ln>
        </p:spPr>
      </p:pic>
      <p:sp>
        <p:nvSpPr>
          <p:cNvPr id="1196" name="Google Shape;1196;p63"/>
          <p:cNvSpPr/>
          <p:nvPr/>
        </p:nvSpPr>
        <p:spPr>
          <a:xfrm>
            <a:off x="2815771" y="1117600"/>
            <a:ext cx="1059543" cy="4792472"/>
          </a:xfrm>
          <a:prstGeom prst="rect">
            <a:avLst/>
          </a:prstGeom>
          <a:noFill/>
          <a:ln cap="flat" cmpd="sng" w="19050">
            <a:solidFill>
              <a:srgbClr val="C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64"/>
          <p:cNvSpPr/>
          <p:nvPr/>
        </p:nvSpPr>
        <p:spPr>
          <a:xfrm>
            <a:off x="2418555" y="197535"/>
            <a:ext cx="10668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13.</a:t>
            </a:r>
            <a:r>
              <a:rPr lang="es-CO" sz="1800">
                <a:solidFill>
                  <a:schemeClr val="dk1"/>
                </a:solidFill>
                <a:latin typeface="Calibri"/>
                <a:ea typeface="Calibri"/>
                <a:cs typeface="Calibri"/>
                <a:sym typeface="Calibri"/>
              </a:rPr>
              <a:t> Cuando ve un vehículo pisando la cebra peatonal. ¿Cómo lo hace sentir?</a:t>
            </a:r>
            <a:endParaRPr/>
          </a:p>
        </p:txBody>
      </p:sp>
      <p:graphicFrame>
        <p:nvGraphicFramePr>
          <p:cNvPr id="1202" name="Google Shape;1202;p64"/>
          <p:cNvGraphicFramePr/>
          <p:nvPr/>
        </p:nvGraphicFramePr>
        <p:xfrm>
          <a:off x="3236578" y="1609860"/>
          <a:ext cx="6061742" cy="3062786"/>
        </p:xfrm>
        <a:graphic>
          <a:graphicData uri="http://schemas.openxmlformats.org/drawingml/2006/chart">
            <c:chart r:id="rId3"/>
          </a:graphicData>
        </a:graphic>
      </p:graphicFrame>
      <p:sp>
        <p:nvSpPr>
          <p:cNvPr id="1203" name="Google Shape;1203;p64"/>
          <p:cNvSpPr txBox="1"/>
          <p:nvPr/>
        </p:nvSpPr>
        <p:spPr>
          <a:xfrm>
            <a:off x="5525669"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pic>
        <p:nvPicPr>
          <p:cNvPr descr="W:\2-3-4.5 Proyectos\UEN_3\ACTIVOS\2718-PLUTO3-Cultura Ciud.-IRA CONDUCCION- SDRCD\2.Pro-Plan proy  Elab Ins\2.2 Elab de Instr\Sondeo ira en la conducción.png" id="1204" name="Google Shape;1204;p64"/>
          <p:cNvPicPr preferRelativeResize="0"/>
          <p:nvPr/>
        </p:nvPicPr>
        <p:blipFill rotWithShape="1">
          <a:blip r:embed="rId4">
            <a:alphaModFix/>
          </a:blip>
          <a:srcRect b="69360" l="0" r="0" t="0"/>
          <a:stretch/>
        </p:blipFill>
        <p:spPr>
          <a:xfrm>
            <a:off x="3423586" y="4672646"/>
            <a:ext cx="6177614" cy="116027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65"/>
          <p:cNvSpPr/>
          <p:nvPr/>
        </p:nvSpPr>
        <p:spPr>
          <a:xfrm>
            <a:off x="889000" y="235635"/>
            <a:ext cx="10718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14.</a:t>
            </a:r>
            <a:r>
              <a:rPr lang="es-CO" sz="1800">
                <a:solidFill>
                  <a:schemeClr val="dk1"/>
                </a:solidFill>
                <a:latin typeface="Calibri"/>
                <a:ea typeface="Calibri"/>
                <a:cs typeface="Calibri"/>
                <a:sym typeface="Calibri"/>
              </a:rPr>
              <a:t> Imagine que está conduciendo y se encuentra con estas situaciones. ¿Cómo le hace sentir cada una de ellas? </a:t>
            </a:r>
            <a:endParaRPr sz="1800">
              <a:solidFill>
                <a:schemeClr val="dk1"/>
              </a:solidFill>
              <a:latin typeface="Calibri"/>
              <a:ea typeface="Calibri"/>
              <a:cs typeface="Calibri"/>
              <a:sym typeface="Calibri"/>
            </a:endParaRPr>
          </a:p>
        </p:txBody>
      </p:sp>
      <p:graphicFrame>
        <p:nvGraphicFramePr>
          <p:cNvPr id="1210" name="Google Shape;1210;p65"/>
          <p:cNvGraphicFramePr/>
          <p:nvPr/>
        </p:nvGraphicFramePr>
        <p:xfrm>
          <a:off x="889000" y="1106033"/>
          <a:ext cx="9985420" cy="5418667"/>
        </p:xfrm>
        <a:graphic>
          <a:graphicData uri="http://schemas.openxmlformats.org/drawingml/2006/chart">
            <c:chart r:id="rId3"/>
          </a:graphicData>
        </a:graphic>
      </p:graphicFrame>
      <p:sp>
        <p:nvSpPr>
          <p:cNvPr id="1211" name="Google Shape;1211;p65"/>
          <p:cNvSpPr txBox="1"/>
          <p:nvPr/>
        </p:nvSpPr>
        <p:spPr>
          <a:xfrm>
            <a:off x="5653600" y="609944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graphicFrame>
        <p:nvGraphicFramePr>
          <p:cNvPr id="1216" name="Google Shape;1216;p66"/>
          <p:cNvGraphicFramePr/>
          <p:nvPr/>
        </p:nvGraphicFramePr>
        <p:xfrm>
          <a:off x="724759" y="1578384"/>
          <a:ext cx="10412282" cy="4125730"/>
        </p:xfrm>
        <a:graphic>
          <a:graphicData uri="http://schemas.openxmlformats.org/drawingml/2006/chart">
            <c:chart r:id="rId3"/>
          </a:graphicData>
        </a:graphic>
      </p:graphicFrame>
      <p:sp>
        <p:nvSpPr>
          <p:cNvPr id="1217" name="Google Shape;1217;p66"/>
          <p:cNvSpPr/>
          <p:nvPr/>
        </p:nvSpPr>
        <p:spPr>
          <a:xfrm>
            <a:off x="387457" y="361678"/>
            <a:ext cx="1157723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 </a:t>
            </a:r>
            <a:r>
              <a:rPr b="1" lang="es-CO" sz="1800">
                <a:solidFill>
                  <a:schemeClr val="dk1"/>
                </a:solidFill>
                <a:latin typeface="Calibri"/>
                <a:ea typeface="Calibri"/>
                <a:cs typeface="Calibri"/>
                <a:sym typeface="Calibri"/>
              </a:rPr>
              <a:t>15</a:t>
            </a:r>
            <a:r>
              <a:rPr lang="es-CO" sz="1800">
                <a:solidFill>
                  <a:schemeClr val="dk1"/>
                </a:solidFill>
                <a:latin typeface="Calibri"/>
                <a:ea typeface="Calibri"/>
                <a:cs typeface="Calibri"/>
                <a:sym typeface="Calibri"/>
              </a:rPr>
              <a:t>. En una escala de 1 a 4 en donde  1 es Muy Irritado, 2 es resignado , 3 es indiferente y 4 Nada Irritado, Cuando transita en la vía, en general ¿qué  siente con el comportamiento de…? </a:t>
            </a:r>
            <a:endParaRPr sz="1800">
              <a:solidFill>
                <a:schemeClr val="dk1"/>
              </a:solidFill>
              <a:latin typeface="Calibri"/>
              <a:ea typeface="Calibri"/>
              <a:cs typeface="Calibri"/>
              <a:sym typeface="Calibri"/>
            </a:endParaRPr>
          </a:p>
        </p:txBody>
      </p:sp>
      <p:sp>
        <p:nvSpPr>
          <p:cNvPr id="1218" name="Google Shape;1218;p66"/>
          <p:cNvSpPr txBox="1"/>
          <p:nvPr/>
        </p:nvSpPr>
        <p:spPr>
          <a:xfrm>
            <a:off x="4986473" y="6020411"/>
            <a:ext cx="1189600" cy="605294"/>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a:t>
            </a:r>
            <a:endParaRPr/>
          </a:p>
          <a:p>
            <a:pPr indent="0" lvl="0" marL="0" marR="0" rtl="0" algn="r">
              <a:lnSpc>
                <a:spcPct val="83333"/>
              </a:lnSpc>
              <a:spcBef>
                <a:spcPts val="0"/>
              </a:spcBef>
              <a:spcAft>
                <a:spcPts val="0"/>
              </a:spcAft>
              <a:buNone/>
            </a:pPr>
            <a:r>
              <a:t/>
            </a:r>
            <a:endParaRPr b="1" sz="1200">
              <a:solidFill>
                <a:srgbClr val="3F3F3F"/>
              </a:solidFill>
              <a:latin typeface="Calibri"/>
              <a:ea typeface="Calibri"/>
              <a:cs typeface="Calibri"/>
              <a:sym typeface="Calibri"/>
            </a:endParaRPr>
          </a:p>
          <a:p>
            <a:pPr indent="0" lvl="0" marL="0" marR="0" rtl="0" algn="r">
              <a:lnSpc>
                <a:spcPct val="83333"/>
              </a:lnSpc>
              <a:spcBef>
                <a:spcPts val="0"/>
              </a:spcBef>
              <a:spcAft>
                <a:spcPts val="0"/>
              </a:spcAft>
              <a:buNone/>
            </a:pPr>
            <a:r>
              <a:t/>
            </a:r>
            <a:endParaRPr b="1" sz="1200">
              <a:solidFill>
                <a:srgbClr val="3F3F3F"/>
              </a:solidFill>
              <a:latin typeface="Calibri"/>
              <a:ea typeface="Calibri"/>
              <a:cs typeface="Calibri"/>
              <a:sym typeface="Calibri"/>
            </a:endParaRPr>
          </a:p>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67"/>
          <p:cNvSpPr/>
          <p:nvPr/>
        </p:nvSpPr>
        <p:spPr>
          <a:xfrm>
            <a:off x="3735038" y="377148"/>
            <a:ext cx="46326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16. </a:t>
            </a:r>
            <a:r>
              <a:rPr lang="es-CO" sz="1800">
                <a:solidFill>
                  <a:schemeClr val="dk1"/>
                </a:solidFill>
                <a:latin typeface="Calibri"/>
                <a:ea typeface="Calibri"/>
                <a:cs typeface="Calibri"/>
                <a:sym typeface="Calibri"/>
              </a:rPr>
              <a:t>Le parece que son mejores conductores….? </a:t>
            </a:r>
            <a:endParaRPr sz="1800">
              <a:solidFill>
                <a:schemeClr val="dk1"/>
              </a:solidFill>
              <a:latin typeface="Calibri"/>
              <a:ea typeface="Calibri"/>
              <a:cs typeface="Calibri"/>
              <a:sym typeface="Calibri"/>
            </a:endParaRPr>
          </a:p>
        </p:txBody>
      </p:sp>
      <p:graphicFrame>
        <p:nvGraphicFramePr>
          <p:cNvPr id="1224" name="Google Shape;1224;p67"/>
          <p:cNvGraphicFramePr/>
          <p:nvPr/>
        </p:nvGraphicFramePr>
        <p:xfrm>
          <a:off x="1987345" y="1045130"/>
          <a:ext cx="8128000" cy="5418667"/>
        </p:xfrm>
        <a:graphic>
          <a:graphicData uri="http://schemas.openxmlformats.org/drawingml/2006/chart">
            <c:chart r:id="rId3"/>
          </a:graphicData>
        </a:graphic>
      </p:graphicFrame>
      <p:sp>
        <p:nvSpPr>
          <p:cNvPr id="1225" name="Google Shape;1225;p67"/>
          <p:cNvSpPr txBox="1"/>
          <p:nvPr/>
        </p:nvSpPr>
        <p:spPr>
          <a:xfrm>
            <a:off x="5274107" y="64637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cxnSp>
        <p:nvCxnSpPr>
          <p:cNvPr id="1226" name="Google Shape;1226;p67"/>
          <p:cNvCxnSpPr/>
          <p:nvPr/>
        </p:nvCxnSpPr>
        <p:spPr>
          <a:xfrm flipH="1" rot="10800000">
            <a:off x="7933386" y="3039414"/>
            <a:ext cx="1275008" cy="12878"/>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68"/>
          <p:cNvSpPr/>
          <p:nvPr/>
        </p:nvSpPr>
        <p:spPr>
          <a:xfrm>
            <a:off x="3735038" y="377148"/>
            <a:ext cx="4918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17.</a:t>
            </a:r>
            <a:r>
              <a:rPr lang="es-CO" sz="1800">
                <a:solidFill>
                  <a:schemeClr val="dk1"/>
                </a:solidFill>
                <a:latin typeface="Calibri"/>
                <a:ea typeface="Calibri"/>
                <a:cs typeface="Calibri"/>
                <a:sym typeface="Calibri"/>
              </a:rPr>
              <a:t> Le parece que son más cuidadosos en la vía…? </a:t>
            </a:r>
            <a:endParaRPr/>
          </a:p>
        </p:txBody>
      </p:sp>
      <p:graphicFrame>
        <p:nvGraphicFramePr>
          <p:cNvPr id="1232" name="Google Shape;1232;p68"/>
          <p:cNvGraphicFramePr/>
          <p:nvPr/>
        </p:nvGraphicFramePr>
        <p:xfrm>
          <a:off x="1987345" y="1045130"/>
          <a:ext cx="8128000" cy="5418667"/>
        </p:xfrm>
        <a:graphic>
          <a:graphicData uri="http://schemas.openxmlformats.org/drawingml/2006/chart">
            <c:chart r:id="rId3"/>
          </a:graphicData>
        </a:graphic>
      </p:graphicFrame>
      <p:sp>
        <p:nvSpPr>
          <p:cNvPr id="1233" name="Google Shape;1233;p68"/>
          <p:cNvSpPr txBox="1"/>
          <p:nvPr/>
        </p:nvSpPr>
        <p:spPr>
          <a:xfrm>
            <a:off x="5227612" y="64637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234" name="Google Shape;1234;p68"/>
          <p:cNvSpPr txBox="1"/>
          <p:nvPr/>
        </p:nvSpPr>
        <p:spPr>
          <a:xfrm>
            <a:off x="2794880" y="3238900"/>
            <a:ext cx="940158" cy="7408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CO" sz="3200">
                <a:solidFill>
                  <a:schemeClr val="dk1"/>
                </a:solidFill>
                <a:latin typeface="Calibri"/>
                <a:ea typeface="Calibri"/>
                <a:cs typeface="Calibri"/>
                <a:sym typeface="Calibri"/>
              </a:rPr>
              <a:t>53%</a:t>
            </a:r>
            <a:endParaRPr sz="3200">
              <a:solidFill>
                <a:schemeClr val="dk1"/>
              </a:solidFill>
              <a:latin typeface="Calibri"/>
              <a:ea typeface="Calibri"/>
              <a:cs typeface="Calibri"/>
              <a:sym typeface="Calibri"/>
            </a:endParaRPr>
          </a:p>
        </p:txBody>
      </p:sp>
      <p:sp>
        <p:nvSpPr>
          <p:cNvPr id="1235" name="Google Shape;1235;p68"/>
          <p:cNvSpPr txBox="1"/>
          <p:nvPr/>
        </p:nvSpPr>
        <p:spPr>
          <a:xfrm>
            <a:off x="8395043" y="3384059"/>
            <a:ext cx="940158" cy="7408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CO" sz="3200">
                <a:solidFill>
                  <a:schemeClr val="dk1"/>
                </a:solidFill>
                <a:latin typeface="Calibri"/>
                <a:ea typeface="Calibri"/>
                <a:cs typeface="Calibri"/>
                <a:sym typeface="Calibri"/>
              </a:rPr>
              <a:t>31%</a:t>
            </a:r>
            <a:endParaRPr sz="3200">
              <a:solidFill>
                <a:schemeClr val="dk1"/>
              </a:solidFill>
              <a:latin typeface="Calibri"/>
              <a:ea typeface="Calibri"/>
              <a:cs typeface="Calibri"/>
              <a:sym typeface="Calibri"/>
            </a:endParaRPr>
          </a:p>
        </p:txBody>
      </p:sp>
      <p:sp>
        <p:nvSpPr>
          <p:cNvPr id="1236" name="Google Shape;1236;p68"/>
          <p:cNvSpPr txBox="1"/>
          <p:nvPr/>
        </p:nvSpPr>
        <p:spPr>
          <a:xfrm>
            <a:off x="7910103" y="1720538"/>
            <a:ext cx="940158" cy="7408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CO" sz="3200">
                <a:solidFill>
                  <a:schemeClr val="dk1"/>
                </a:solidFill>
                <a:latin typeface="Calibri"/>
                <a:ea typeface="Calibri"/>
                <a:cs typeface="Calibri"/>
                <a:sym typeface="Calibri"/>
              </a:rPr>
              <a:t>16%</a:t>
            </a:r>
            <a:endParaRPr sz="32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69"/>
          <p:cNvSpPr/>
          <p:nvPr/>
        </p:nvSpPr>
        <p:spPr>
          <a:xfrm>
            <a:off x="6215520" y="1364343"/>
            <a:ext cx="1070628" cy="638628"/>
          </a:xfrm>
          <a:prstGeom prst="ellipse">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1242" name="Google Shape;1242;p69"/>
          <p:cNvGraphicFramePr/>
          <p:nvPr/>
        </p:nvGraphicFramePr>
        <p:xfrm>
          <a:off x="275771" y="1060138"/>
          <a:ext cx="11582400" cy="4408228"/>
        </p:xfrm>
        <a:graphic>
          <a:graphicData uri="http://schemas.openxmlformats.org/drawingml/2006/chart">
            <c:chart r:id="rId3"/>
          </a:graphicData>
        </a:graphic>
      </p:graphicFrame>
      <p:sp>
        <p:nvSpPr>
          <p:cNvPr id="1243" name="Google Shape;1243;p69"/>
          <p:cNvSpPr/>
          <p:nvPr/>
        </p:nvSpPr>
        <p:spPr>
          <a:xfrm>
            <a:off x="2056108" y="331638"/>
            <a:ext cx="86377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18.</a:t>
            </a:r>
            <a:r>
              <a:rPr lang="es-CO" sz="1800">
                <a:solidFill>
                  <a:schemeClr val="dk1"/>
                </a:solidFill>
                <a:latin typeface="Calibri"/>
                <a:ea typeface="Calibri"/>
                <a:cs typeface="Calibri"/>
                <a:sym typeface="Calibri"/>
              </a:rPr>
              <a:t> ¿De cien conductores cuántos cree que respetan las normas de tránsito en Bogotá?</a:t>
            </a:r>
            <a:endParaRPr sz="1800">
              <a:solidFill>
                <a:schemeClr val="dk1"/>
              </a:solidFill>
              <a:latin typeface="Calibri"/>
              <a:ea typeface="Calibri"/>
              <a:cs typeface="Calibri"/>
              <a:sym typeface="Calibri"/>
            </a:endParaRPr>
          </a:p>
        </p:txBody>
      </p:sp>
      <p:sp>
        <p:nvSpPr>
          <p:cNvPr id="1244" name="Google Shape;1244;p69"/>
          <p:cNvSpPr txBox="1"/>
          <p:nvPr/>
        </p:nvSpPr>
        <p:spPr>
          <a:xfrm>
            <a:off x="5039886" y="591869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245" name="Google Shape;1245;p69"/>
          <p:cNvSpPr/>
          <p:nvPr/>
        </p:nvSpPr>
        <p:spPr>
          <a:xfrm>
            <a:off x="420914" y="1233714"/>
            <a:ext cx="2743200" cy="885371"/>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38,4 PERSONAS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
          <p:cNvSpPr txBox="1"/>
          <p:nvPr/>
        </p:nvSpPr>
        <p:spPr>
          <a:xfrm>
            <a:off x="604685" y="2351613"/>
            <a:ext cx="9763431" cy="286232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O" sz="6000">
                <a:solidFill>
                  <a:schemeClr val="lt1"/>
                </a:solidFill>
                <a:latin typeface="Tahoma"/>
                <a:ea typeface="Tahoma"/>
                <a:cs typeface="Tahoma"/>
                <a:sym typeface="Tahoma"/>
              </a:rPr>
              <a:t>Resultados encuesta a conductores de Vehículos particulares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70"/>
          <p:cNvSpPr/>
          <p:nvPr/>
        </p:nvSpPr>
        <p:spPr>
          <a:xfrm>
            <a:off x="6825108" y="1146633"/>
            <a:ext cx="1070628" cy="638628"/>
          </a:xfrm>
          <a:prstGeom prst="ellipse">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1" name="Google Shape;1251;p70"/>
          <p:cNvSpPr/>
          <p:nvPr/>
        </p:nvSpPr>
        <p:spPr>
          <a:xfrm>
            <a:off x="2753532" y="268096"/>
            <a:ext cx="86377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19.</a:t>
            </a:r>
            <a:r>
              <a:rPr lang="es-CO" sz="1800">
                <a:solidFill>
                  <a:schemeClr val="dk1"/>
                </a:solidFill>
                <a:latin typeface="Calibri"/>
                <a:ea typeface="Calibri"/>
                <a:cs typeface="Calibri"/>
                <a:sym typeface="Calibri"/>
              </a:rPr>
              <a:t> ¿De cien conductores, en cuántos cree que podría confiar en la vía?</a:t>
            </a:r>
            <a:endParaRPr/>
          </a:p>
        </p:txBody>
      </p:sp>
      <p:graphicFrame>
        <p:nvGraphicFramePr>
          <p:cNvPr id="1252" name="Google Shape;1252;p70"/>
          <p:cNvGraphicFramePr/>
          <p:nvPr/>
        </p:nvGraphicFramePr>
        <p:xfrm>
          <a:off x="159657" y="637428"/>
          <a:ext cx="11829143" cy="5253648"/>
        </p:xfrm>
        <a:graphic>
          <a:graphicData uri="http://schemas.openxmlformats.org/drawingml/2006/chart">
            <c:chart r:id="rId3"/>
          </a:graphicData>
        </a:graphic>
      </p:graphicFrame>
      <p:sp>
        <p:nvSpPr>
          <p:cNvPr id="1253" name="Google Shape;1253;p70"/>
          <p:cNvSpPr txBox="1"/>
          <p:nvPr/>
        </p:nvSpPr>
        <p:spPr>
          <a:xfrm>
            <a:off x="5052765" y="626040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254" name="Google Shape;1254;p70"/>
          <p:cNvSpPr/>
          <p:nvPr/>
        </p:nvSpPr>
        <p:spPr>
          <a:xfrm>
            <a:off x="420914" y="1233714"/>
            <a:ext cx="2743200" cy="885371"/>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38 PERSONAS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71"/>
          <p:cNvSpPr/>
          <p:nvPr/>
        </p:nvSpPr>
        <p:spPr>
          <a:xfrm>
            <a:off x="10871437" y="1233714"/>
            <a:ext cx="1070628" cy="638628"/>
          </a:xfrm>
          <a:prstGeom prst="ellipse">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0" name="Google Shape;1260;p71"/>
          <p:cNvSpPr/>
          <p:nvPr/>
        </p:nvSpPr>
        <p:spPr>
          <a:xfrm>
            <a:off x="986724" y="268096"/>
            <a:ext cx="104200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20. </a:t>
            </a:r>
            <a:r>
              <a:rPr lang="es-CO" sz="1800">
                <a:solidFill>
                  <a:schemeClr val="dk1"/>
                </a:solidFill>
                <a:latin typeface="Calibri"/>
                <a:ea typeface="Calibri"/>
                <a:cs typeface="Calibri"/>
                <a:sym typeface="Calibri"/>
              </a:rPr>
              <a:t>¿De cien conductores, para cuántos cree que es importante respetar las normas de tránsito en Bogotá ?</a:t>
            </a:r>
            <a:endParaRPr/>
          </a:p>
        </p:txBody>
      </p:sp>
      <p:graphicFrame>
        <p:nvGraphicFramePr>
          <p:cNvPr id="1261" name="Google Shape;1261;p71"/>
          <p:cNvGraphicFramePr/>
          <p:nvPr/>
        </p:nvGraphicFramePr>
        <p:xfrm>
          <a:off x="478971" y="837127"/>
          <a:ext cx="11263086" cy="4906849"/>
        </p:xfrm>
        <a:graphic>
          <a:graphicData uri="http://schemas.openxmlformats.org/drawingml/2006/chart">
            <c:chart r:id="rId3"/>
          </a:graphicData>
        </a:graphic>
      </p:graphicFrame>
      <p:sp>
        <p:nvSpPr>
          <p:cNvPr id="1262" name="Google Shape;1262;p71"/>
          <p:cNvSpPr txBox="1"/>
          <p:nvPr/>
        </p:nvSpPr>
        <p:spPr>
          <a:xfrm>
            <a:off x="5336100" y="594445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263" name="Google Shape;1263;p71"/>
          <p:cNvSpPr/>
          <p:nvPr/>
        </p:nvSpPr>
        <p:spPr>
          <a:xfrm>
            <a:off x="420914" y="1233714"/>
            <a:ext cx="2743200" cy="885371"/>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64,4 PERSONAS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graphicFrame>
        <p:nvGraphicFramePr>
          <p:cNvPr id="1268" name="Google Shape;1268;p72"/>
          <p:cNvGraphicFramePr/>
          <p:nvPr/>
        </p:nvGraphicFramePr>
        <p:xfrm>
          <a:off x="3606894" y="1060138"/>
          <a:ext cx="4903106" cy="4408228"/>
        </p:xfrm>
        <a:graphic>
          <a:graphicData uri="http://schemas.openxmlformats.org/drawingml/2006/chart">
            <c:chart r:id="rId3"/>
          </a:graphicData>
        </a:graphic>
      </p:graphicFrame>
      <p:sp>
        <p:nvSpPr>
          <p:cNvPr id="1269" name="Google Shape;1269;p72"/>
          <p:cNvSpPr txBox="1"/>
          <p:nvPr/>
        </p:nvSpPr>
        <p:spPr>
          <a:xfrm>
            <a:off x="5336100" y="594445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270" name="Google Shape;1270;p72"/>
          <p:cNvSpPr/>
          <p:nvPr/>
        </p:nvSpPr>
        <p:spPr>
          <a:xfrm>
            <a:off x="3606894" y="399383"/>
            <a:ext cx="51023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21.</a:t>
            </a:r>
            <a:r>
              <a:rPr lang="es-CO" sz="1800">
                <a:solidFill>
                  <a:schemeClr val="dk1"/>
                </a:solidFill>
                <a:latin typeface="Calibri"/>
                <a:ea typeface="Calibri"/>
                <a:cs typeface="Calibri"/>
                <a:sym typeface="Calibri"/>
              </a:rPr>
              <a:t> De las 24 horas del día , ¿cuántas duerme usted?</a:t>
            </a:r>
            <a:endParaRPr sz="1800">
              <a:solidFill>
                <a:schemeClr val="dk1"/>
              </a:solidFill>
              <a:latin typeface="Calibri"/>
              <a:ea typeface="Calibri"/>
              <a:cs typeface="Calibri"/>
              <a:sym typeface="Calibri"/>
            </a:endParaRPr>
          </a:p>
        </p:txBody>
      </p:sp>
      <p:sp>
        <p:nvSpPr>
          <p:cNvPr id="1271" name="Google Shape;1271;p72"/>
          <p:cNvSpPr/>
          <p:nvPr/>
        </p:nvSpPr>
        <p:spPr>
          <a:xfrm>
            <a:off x="420914" y="1233714"/>
            <a:ext cx="2743200" cy="885371"/>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7,5 HORAS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73"/>
          <p:cNvSpPr/>
          <p:nvPr/>
        </p:nvSpPr>
        <p:spPr>
          <a:xfrm>
            <a:off x="3853911" y="399383"/>
            <a:ext cx="86377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22.</a:t>
            </a:r>
            <a:r>
              <a:rPr lang="es-CO" sz="1800">
                <a:solidFill>
                  <a:schemeClr val="dk1"/>
                </a:solidFill>
                <a:latin typeface="Calibri"/>
                <a:ea typeface="Calibri"/>
                <a:cs typeface="Calibri"/>
                <a:sym typeface="Calibri"/>
              </a:rPr>
              <a:t> ¿Cuántas horas en promedio trabaja al día? </a:t>
            </a:r>
            <a:endParaRPr/>
          </a:p>
        </p:txBody>
      </p:sp>
      <p:graphicFrame>
        <p:nvGraphicFramePr>
          <p:cNvPr id="1277" name="Google Shape;1277;p73"/>
          <p:cNvGraphicFramePr/>
          <p:nvPr/>
        </p:nvGraphicFramePr>
        <p:xfrm>
          <a:off x="3606894" y="1060137"/>
          <a:ext cx="4903106" cy="4884317"/>
        </p:xfrm>
        <a:graphic>
          <a:graphicData uri="http://schemas.openxmlformats.org/drawingml/2006/chart">
            <c:chart r:id="rId3"/>
          </a:graphicData>
        </a:graphic>
      </p:graphicFrame>
      <p:sp>
        <p:nvSpPr>
          <p:cNvPr id="1278" name="Google Shape;1278;p73"/>
          <p:cNvSpPr txBox="1"/>
          <p:nvPr/>
        </p:nvSpPr>
        <p:spPr>
          <a:xfrm>
            <a:off x="5336100" y="594445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a:t>
            </a:r>
            <a:endParaRPr/>
          </a:p>
        </p:txBody>
      </p:sp>
      <p:sp>
        <p:nvSpPr>
          <p:cNvPr id="1279" name="Google Shape;1279;p73"/>
          <p:cNvSpPr/>
          <p:nvPr/>
        </p:nvSpPr>
        <p:spPr>
          <a:xfrm>
            <a:off x="420914" y="1233714"/>
            <a:ext cx="2743200" cy="885371"/>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PROMEDIO</a:t>
            </a:r>
            <a:endParaRPr/>
          </a:p>
          <a:p>
            <a:pPr indent="0" lvl="0" marL="0" marR="0" rtl="0" algn="ctr">
              <a:spcBef>
                <a:spcPts val="0"/>
              </a:spcBef>
              <a:spcAft>
                <a:spcPts val="0"/>
              </a:spcAft>
              <a:buNone/>
            </a:pPr>
            <a:r>
              <a:rPr b="1" lang="es-CO" sz="1800">
                <a:solidFill>
                  <a:schemeClr val="lt1"/>
                </a:solidFill>
                <a:latin typeface="Calibri"/>
                <a:ea typeface="Calibri"/>
                <a:cs typeface="Calibri"/>
                <a:sym typeface="Calibri"/>
              </a:rPr>
              <a:t>10,6 HORAS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graphicFrame>
        <p:nvGraphicFramePr>
          <p:cNvPr id="1284" name="Google Shape;1284;p74"/>
          <p:cNvGraphicFramePr/>
          <p:nvPr/>
        </p:nvGraphicFramePr>
        <p:xfrm>
          <a:off x="2725994" y="1433826"/>
          <a:ext cx="6788945" cy="3871652"/>
        </p:xfrm>
        <a:graphic>
          <a:graphicData uri="http://schemas.openxmlformats.org/drawingml/2006/chart">
            <c:chart r:id="rId3"/>
          </a:graphicData>
        </a:graphic>
      </p:graphicFrame>
      <p:sp>
        <p:nvSpPr>
          <p:cNvPr id="1285" name="Google Shape;1285;p74"/>
          <p:cNvSpPr/>
          <p:nvPr/>
        </p:nvSpPr>
        <p:spPr>
          <a:xfrm>
            <a:off x="922688" y="245056"/>
            <a:ext cx="103955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23.</a:t>
            </a:r>
            <a:r>
              <a:rPr lang="es-CO" sz="1800">
                <a:solidFill>
                  <a:schemeClr val="dk1"/>
                </a:solidFill>
                <a:latin typeface="Calibri"/>
                <a:ea typeface="Calibri"/>
                <a:cs typeface="Calibri"/>
                <a:sym typeface="Calibri"/>
              </a:rPr>
              <a:t> ¿Con qué frecuencia diría que esta frase es su caso?: "Me parece difícil controlarme cuando me enojo"</a:t>
            </a:r>
            <a:endParaRPr sz="1800">
              <a:solidFill>
                <a:schemeClr val="dk1"/>
              </a:solidFill>
              <a:latin typeface="Calibri"/>
              <a:ea typeface="Calibri"/>
              <a:cs typeface="Calibri"/>
              <a:sym typeface="Calibri"/>
            </a:endParaRPr>
          </a:p>
        </p:txBody>
      </p:sp>
      <p:sp>
        <p:nvSpPr>
          <p:cNvPr id="1286" name="Google Shape;1286;p74"/>
          <p:cNvSpPr txBox="1"/>
          <p:nvPr/>
        </p:nvSpPr>
        <p:spPr>
          <a:xfrm>
            <a:off x="3040943" y="5175910"/>
            <a:ext cx="90152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Nunca es mi caso</a:t>
            </a:r>
            <a:endParaRPr/>
          </a:p>
        </p:txBody>
      </p:sp>
      <p:sp>
        <p:nvSpPr>
          <p:cNvPr id="1287" name="Google Shape;1287;p74"/>
          <p:cNvSpPr txBox="1"/>
          <p:nvPr/>
        </p:nvSpPr>
        <p:spPr>
          <a:xfrm>
            <a:off x="4352532" y="5175910"/>
            <a:ext cx="901521"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Pocas veces es mi caso</a:t>
            </a:r>
            <a:endParaRPr/>
          </a:p>
        </p:txBody>
      </p:sp>
      <p:sp>
        <p:nvSpPr>
          <p:cNvPr id="1288" name="Google Shape;1288;p74"/>
          <p:cNvSpPr txBox="1"/>
          <p:nvPr/>
        </p:nvSpPr>
        <p:spPr>
          <a:xfrm>
            <a:off x="5664121" y="5172070"/>
            <a:ext cx="901521"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Algunas veces es mi caso</a:t>
            </a:r>
            <a:endParaRPr/>
          </a:p>
        </p:txBody>
      </p:sp>
      <p:sp>
        <p:nvSpPr>
          <p:cNvPr id="1289" name="Google Shape;1289;p74"/>
          <p:cNvSpPr txBox="1"/>
          <p:nvPr/>
        </p:nvSpPr>
        <p:spPr>
          <a:xfrm>
            <a:off x="6888780" y="5175910"/>
            <a:ext cx="96162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Muchas veces es mi caso</a:t>
            </a:r>
            <a:endParaRPr/>
          </a:p>
        </p:txBody>
      </p:sp>
      <p:sp>
        <p:nvSpPr>
          <p:cNvPr id="1290" name="Google Shape;1290;p74"/>
          <p:cNvSpPr txBox="1"/>
          <p:nvPr/>
        </p:nvSpPr>
        <p:spPr>
          <a:xfrm>
            <a:off x="8287300" y="5172070"/>
            <a:ext cx="927279"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400">
                <a:solidFill>
                  <a:schemeClr val="dk1"/>
                </a:solidFill>
                <a:latin typeface="Calibri"/>
                <a:ea typeface="Calibri"/>
                <a:cs typeface="Calibri"/>
                <a:sym typeface="Calibri"/>
              </a:rPr>
              <a:t>Siempre es mi caso</a:t>
            </a:r>
            <a:endParaRPr/>
          </a:p>
        </p:txBody>
      </p:sp>
      <p:sp>
        <p:nvSpPr>
          <p:cNvPr id="1291" name="Google Shape;1291;p74"/>
          <p:cNvSpPr txBox="1"/>
          <p:nvPr/>
        </p:nvSpPr>
        <p:spPr>
          <a:xfrm>
            <a:off x="5376042" y="612491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graphicFrame>
        <p:nvGraphicFramePr>
          <p:cNvPr id="1296" name="Google Shape;1296;p75"/>
          <p:cNvGraphicFramePr/>
          <p:nvPr/>
        </p:nvGraphicFramePr>
        <p:xfrm>
          <a:off x="2850271" y="1371600"/>
          <a:ext cx="5987535" cy="4124182"/>
        </p:xfrm>
        <a:graphic>
          <a:graphicData uri="http://schemas.openxmlformats.org/drawingml/2006/chart">
            <c:chart r:id="rId3"/>
          </a:graphicData>
        </a:graphic>
      </p:graphicFrame>
      <p:cxnSp>
        <p:nvCxnSpPr>
          <p:cNvPr id="1297" name="Google Shape;1297;p75"/>
          <p:cNvCxnSpPr/>
          <p:nvPr/>
        </p:nvCxnSpPr>
        <p:spPr>
          <a:xfrm>
            <a:off x="5449327" y="845757"/>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647"/>
              </a:srgbClr>
            </a:outerShdw>
          </a:effectLst>
        </p:spPr>
      </p:cxnSp>
      <p:cxnSp>
        <p:nvCxnSpPr>
          <p:cNvPr id="1298" name="Google Shape;1298;p75"/>
          <p:cNvCxnSpPr/>
          <p:nvPr/>
        </p:nvCxnSpPr>
        <p:spPr>
          <a:xfrm>
            <a:off x="5465800" y="1109370"/>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647"/>
              </a:srgbClr>
            </a:outerShdw>
          </a:effectLst>
        </p:spPr>
      </p:cxnSp>
      <p:sp>
        <p:nvSpPr>
          <p:cNvPr id="1299" name="Google Shape;1299;p75"/>
          <p:cNvSpPr txBox="1"/>
          <p:nvPr/>
        </p:nvSpPr>
        <p:spPr>
          <a:xfrm>
            <a:off x="6174252" y="939793"/>
            <a:ext cx="4555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No</a:t>
            </a:r>
            <a:endParaRPr sz="1800">
              <a:solidFill>
                <a:schemeClr val="dk1"/>
              </a:solidFill>
              <a:latin typeface="Calibri"/>
              <a:ea typeface="Calibri"/>
              <a:cs typeface="Calibri"/>
              <a:sym typeface="Calibri"/>
            </a:endParaRPr>
          </a:p>
        </p:txBody>
      </p:sp>
      <p:sp>
        <p:nvSpPr>
          <p:cNvPr id="1300" name="Google Shape;1300;p75"/>
          <p:cNvSpPr txBox="1"/>
          <p:nvPr/>
        </p:nvSpPr>
        <p:spPr>
          <a:xfrm>
            <a:off x="6157779" y="656977"/>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Si</a:t>
            </a:r>
            <a:endParaRPr sz="1800">
              <a:solidFill>
                <a:schemeClr val="dk1"/>
              </a:solidFill>
              <a:latin typeface="Calibri"/>
              <a:ea typeface="Calibri"/>
              <a:cs typeface="Calibri"/>
              <a:sym typeface="Calibri"/>
            </a:endParaRPr>
          </a:p>
        </p:txBody>
      </p:sp>
      <p:sp>
        <p:nvSpPr>
          <p:cNvPr id="1301" name="Google Shape;1301;p75"/>
          <p:cNvSpPr txBox="1"/>
          <p:nvPr/>
        </p:nvSpPr>
        <p:spPr>
          <a:xfrm>
            <a:off x="7117492" y="274046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Calibri"/>
                <a:ea typeface="Calibri"/>
                <a:cs typeface="Calibri"/>
                <a:sym typeface="Calibri"/>
              </a:rPr>
              <a:t>76%</a:t>
            </a:r>
            <a:endParaRPr b="1" sz="2800">
              <a:solidFill>
                <a:schemeClr val="lt1"/>
              </a:solidFill>
              <a:latin typeface="Calibri"/>
              <a:ea typeface="Calibri"/>
              <a:cs typeface="Calibri"/>
              <a:sym typeface="Calibri"/>
            </a:endParaRPr>
          </a:p>
        </p:txBody>
      </p:sp>
      <p:sp>
        <p:nvSpPr>
          <p:cNvPr id="1302" name="Google Shape;1302;p75"/>
          <p:cNvSpPr txBox="1"/>
          <p:nvPr/>
        </p:nvSpPr>
        <p:spPr>
          <a:xfrm>
            <a:off x="4062611" y="1996071"/>
            <a:ext cx="8279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lt1"/>
                </a:solidFill>
                <a:latin typeface="Calibri"/>
                <a:ea typeface="Calibri"/>
                <a:cs typeface="Calibri"/>
                <a:sym typeface="Calibri"/>
              </a:rPr>
              <a:t>24%</a:t>
            </a:r>
            <a:endParaRPr b="1" sz="2800">
              <a:solidFill>
                <a:schemeClr val="lt1"/>
              </a:solidFill>
              <a:latin typeface="Calibri"/>
              <a:ea typeface="Calibri"/>
              <a:cs typeface="Calibri"/>
              <a:sym typeface="Calibri"/>
            </a:endParaRPr>
          </a:p>
        </p:txBody>
      </p:sp>
      <p:sp>
        <p:nvSpPr>
          <p:cNvPr id="1303" name="Google Shape;1303;p75"/>
          <p:cNvSpPr txBox="1"/>
          <p:nvPr/>
        </p:nvSpPr>
        <p:spPr>
          <a:xfrm>
            <a:off x="5139861" y="564342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304" name="Google Shape;1304;p75"/>
          <p:cNvSpPr/>
          <p:nvPr/>
        </p:nvSpPr>
        <p:spPr>
          <a:xfrm>
            <a:off x="4890513" y="2519291"/>
            <a:ext cx="1878227" cy="1828800"/>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5" name="Google Shape;1305;p75"/>
          <p:cNvSpPr/>
          <p:nvPr/>
        </p:nvSpPr>
        <p:spPr>
          <a:xfrm>
            <a:off x="3279613" y="206046"/>
            <a:ext cx="57892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24.</a:t>
            </a:r>
            <a:r>
              <a:rPr lang="es-CO" sz="1800">
                <a:solidFill>
                  <a:schemeClr val="dk1"/>
                </a:solidFill>
                <a:latin typeface="Calibri"/>
                <a:ea typeface="Calibri"/>
                <a:cs typeface="Calibri"/>
                <a:sym typeface="Calibri"/>
              </a:rPr>
              <a:t> ¿Le han dicho sus familiares que se enoja con facilidad? </a:t>
            </a:r>
            <a:endParaRPr sz="1800">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76"/>
          <p:cNvSpPr txBox="1"/>
          <p:nvPr/>
        </p:nvSpPr>
        <p:spPr>
          <a:xfrm>
            <a:off x="4819655" y="631573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 </a:t>
            </a:r>
            <a:endParaRPr/>
          </a:p>
        </p:txBody>
      </p:sp>
      <p:sp>
        <p:nvSpPr>
          <p:cNvPr id="1311" name="Google Shape;1311;p76"/>
          <p:cNvSpPr/>
          <p:nvPr/>
        </p:nvSpPr>
        <p:spPr>
          <a:xfrm>
            <a:off x="3362835" y="330653"/>
            <a:ext cx="58566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25.</a:t>
            </a:r>
            <a:r>
              <a:rPr lang="es-CO" sz="1800">
                <a:solidFill>
                  <a:schemeClr val="dk1"/>
                </a:solidFill>
                <a:latin typeface="Calibri"/>
                <a:ea typeface="Calibri"/>
                <a:cs typeface="Calibri"/>
                <a:sym typeface="Calibri"/>
              </a:rPr>
              <a:t> ¿En general qué tan satisfecho se encuentra con su vida? </a:t>
            </a:r>
            <a:endParaRPr sz="1800">
              <a:solidFill>
                <a:schemeClr val="dk1"/>
              </a:solidFill>
              <a:latin typeface="Calibri"/>
              <a:ea typeface="Calibri"/>
              <a:cs typeface="Calibri"/>
              <a:sym typeface="Calibri"/>
            </a:endParaRPr>
          </a:p>
        </p:txBody>
      </p:sp>
      <p:graphicFrame>
        <p:nvGraphicFramePr>
          <p:cNvPr id="1312" name="Google Shape;1312;p76"/>
          <p:cNvGraphicFramePr/>
          <p:nvPr/>
        </p:nvGraphicFramePr>
        <p:xfrm>
          <a:off x="2725994" y="1433826"/>
          <a:ext cx="6788945" cy="3871652"/>
        </p:xfrm>
        <a:graphic>
          <a:graphicData uri="http://schemas.openxmlformats.org/drawingml/2006/chart">
            <c:chart r:id="rId3"/>
          </a:graphicData>
        </a:graphic>
      </p:graphicFrame>
      <p:sp>
        <p:nvSpPr>
          <p:cNvPr id="1313" name="Google Shape;1313;p76"/>
          <p:cNvSpPr/>
          <p:nvPr/>
        </p:nvSpPr>
        <p:spPr>
          <a:xfrm rot="-5400000">
            <a:off x="4085771" y="4276472"/>
            <a:ext cx="377374" cy="3004457"/>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14" name="Google Shape;1314;p76"/>
          <p:cNvSpPr txBox="1"/>
          <p:nvPr/>
        </p:nvSpPr>
        <p:spPr>
          <a:xfrm>
            <a:off x="3167994" y="5253409"/>
            <a:ext cx="2196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T2B </a:t>
            </a:r>
            <a:r>
              <a:rPr lang="es-CO" sz="1000">
                <a:solidFill>
                  <a:schemeClr val="dk1"/>
                </a:solidFill>
                <a:latin typeface="Calibri"/>
                <a:ea typeface="Calibri"/>
                <a:cs typeface="Calibri"/>
                <a:sym typeface="Calibri"/>
              </a:rPr>
              <a:t>( Nada de estrés + Poco estrés)</a:t>
            </a:r>
            <a:endParaRPr/>
          </a:p>
        </p:txBody>
      </p:sp>
      <p:sp>
        <p:nvSpPr>
          <p:cNvPr id="1315" name="Google Shape;1315;p76"/>
          <p:cNvSpPr/>
          <p:nvPr/>
        </p:nvSpPr>
        <p:spPr>
          <a:xfrm>
            <a:off x="3345521" y="6156068"/>
            <a:ext cx="682172" cy="348343"/>
          </a:xfrm>
          <a:prstGeom prst="roundRect">
            <a:avLst>
              <a:gd fmla="val 16667" name="adj"/>
            </a:avLst>
          </a:prstGeom>
          <a:solidFill>
            <a:srgbClr val="DA0F2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99%</a:t>
            </a:r>
            <a:endParaRPr/>
          </a:p>
        </p:txBody>
      </p:sp>
      <p:sp>
        <p:nvSpPr>
          <p:cNvPr id="1316" name="Google Shape;1316;p76"/>
          <p:cNvSpPr/>
          <p:nvPr/>
        </p:nvSpPr>
        <p:spPr>
          <a:xfrm rot="-5400000">
            <a:off x="7479304" y="4227188"/>
            <a:ext cx="377373" cy="3103028"/>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17" name="Google Shape;1317;p76"/>
          <p:cNvSpPr txBox="1"/>
          <p:nvPr/>
        </p:nvSpPr>
        <p:spPr>
          <a:xfrm>
            <a:off x="6453521" y="5283679"/>
            <a:ext cx="2196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B2B </a:t>
            </a:r>
            <a:r>
              <a:rPr lang="es-CO" sz="1000">
                <a:solidFill>
                  <a:schemeClr val="dk1"/>
                </a:solidFill>
                <a:latin typeface="Calibri"/>
                <a:ea typeface="Calibri"/>
                <a:cs typeface="Calibri"/>
                <a:sym typeface="Calibri"/>
              </a:rPr>
              <a:t>( Nada de estrés + Poco estrés)</a:t>
            </a:r>
            <a:endParaRPr/>
          </a:p>
        </p:txBody>
      </p:sp>
      <p:sp>
        <p:nvSpPr>
          <p:cNvPr id="1318" name="Google Shape;1318;p76"/>
          <p:cNvSpPr/>
          <p:nvPr/>
        </p:nvSpPr>
        <p:spPr>
          <a:xfrm>
            <a:off x="7171788" y="6228644"/>
            <a:ext cx="682172" cy="348343"/>
          </a:xfrm>
          <a:prstGeom prst="roundRect">
            <a:avLst>
              <a:gd fmla="val 16667" name="adj"/>
            </a:avLst>
          </a:prstGeom>
          <a:solidFill>
            <a:srgbClr val="A5A5A5"/>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1%</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77"/>
          <p:cNvSpPr txBox="1"/>
          <p:nvPr/>
        </p:nvSpPr>
        <p:spPr>
          <a:xfrm>
            <a:off x="3207444" y="724895"/>
            <a:ext cx="768786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6000">
                <a:solidFill>
                  <a:srgbClr val="FFFFFF"/>
                </a:solidFill>
                <a:latin typeface="Tahoma"/>
                <a:ea typeface="Tahoma"/>
                <a:cs typeface="Tahoma"/>
                <a:sym typeface="Tahoma"/>
              </a:rPr>
              <a:t>Características sociodemográficas</a:t>
            </a:r>
            <a:endParaRPr b="1" sz="6000">
              <a:solidFill>
                <a:srgbClr val="FFFFFF"/>
              </a:solidFill>
              <a:latin typeface="Tahoma"/>
              <a:ea typeface="Tahoma"/>
              <a:cs typeface="Tahoma"/>
              <a:sym typeface="Tahoma"/>
            </a:endParaRPr>
          </a:p>
        </p:txBody>
      </p:sp>
      <p:sp>
        <p:nvSpPr>
          <p:cNvPr id="1324" name="Google Shape;1324;p77"/>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Tahoma"/>
                <a:ea typeface="Tahoma"/>
                <a:cs typeface="Tahoma"/>
                <a:sym typeface="Tahoma"/>
              </a:rPr>
              <a:t>#</a:t>
            </a:r>
            <a:r>
              <a:rPr b="1" lang="es-CO" sz="2400">
                <a:solidFill>
                  <a:srgbClr val="FFFFFF"/>
                </a:solidFill>
                <a:latin typeface="Tahoma"/>
                <a:ea typeface="Tahoma"/>
                <a:cs typeface="Tahoma"/>
                <a:sym typeface="Tahoma"/>
              </a:rPr>
              <a:t>YoMeQuedoEnCasa</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78"/>
          <p:cNvSpPr/>
          <p:nvPr/>
        </p:nvSpPr>
        <p:spPr>
          <a:xfrm>
            <a:off x="4764812" y="292667"/>
            <a:ext cx="27823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Calibri"/>
                <a:ea typeface="Calibri"/>
                <a:cs typeface="Calibri"/>
                <a:sym typeface="Calibri"/>
              </a:rPr>
              <a:t>26.</a:t>
            </a:r>
            <a:r>
              <a:rPr lang="es-CO" sz="1800">
                <a:solidFill>
                  <a:schemeClr val="dk1"/>
                </a:solidFill>
                <a:latin typeface="Calibri"/>
                <a:ea typeface="Calibri"/>
                <a:cs typeface="Calibri"/>
                <a:sym typeface="Calibri"/>
              </a:rPr>
              <a:t> ¿Cuál es su estado civil?  </a:t>
            </a:r>
            <a:br>
              <a:rPr lang="es-CO"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330" name="Google Shape;1330;p78"/>
          <p:cNvSpPr txBox="1"/>
          <p:nvPr/>
        </p:nvSpPr>
        <p:spPr>
          <a:xfrm>
            <a:off x="5779144" y="5773445"/>
            <a:ext cx="797014"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a:t>
            </a:r>
            <a:endParaRPr/>
          </a:p>
        </p:txBody>
      </p:sp>
      <p:graphicFrame>
        <p:nvGraphicFramePr>
          <p:cNvPr id="1331" name="Google Shape;1331;p78"/>
          <p:cNvGraphicFramePr/>
          <p:nvPr/>
        </p:nvGraphicFramePr>
        <p:xfrm>
          <a:off x="2701701" y="876962"/>
          <a:ext cx="7112000" cy="4541353"/>
        </p:xfrm>
        <a:graphic>
          <a:graphicData uri="http://schemas.openxmlformats.org/drawingml/2006/chart">
            <c:chart r:id="rId3"/>
          </a:graphicData>
        </a:graphic>
      </p:graphicFrame>
      <p:pic>
        <p:nvPicPr>
          <p:cNvPr descr="Policía civil del estado civil de santa catarina examen de ingreso al  servicio, preso prisao, emblema, etiqueta png | PNGEgg" id="1332" name="Google Shape;1332;p78"/>
          <p:cNvPicPr preferRelativeResize="0"/>
          <p:nvPr/>
        </p:nvPicPr>
        <p:blipFill rotWithShape="1">
          <a:blip r:embed="rId4">
            <a:alphaModFix/>
          </a:blip>
          <a:srcRect b="0" l="0" r="0" t="0"/>
          <a:stretch/>
        </p:blipFill>
        <p:spPr>
          <a:xfrm>
            <a:off x="3541834" y="3804018"/>
            <a:ext cx="1595952" cy="1614297"/>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79"/>
          <p:cNvSpPr/>
          <p:nvPr/>
        </p:nvSpPr>
        <p:spPr>
          <a:xfrm>
            <a:off x="3641682" y="150126"/>
            <a:ext cx="65082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s-CO" sz="1800">
                <a:solidFill>
                  <a:schemeClr val="dk1"/>
                </a:solidFill>
                <a:latin typeface="Calibri"/>
                <a:ea typeface="Calibri"/>
                <a:cs typeface="Calibri"/>
                <a:sym typeface="Calibri"/>
              </a:rPr>
              <a:t>27.</a:t>
            </a:r>
            <a:r>
              <a:rPr lang="es-CO" sz="1800">
                <a:solidFill>
                  <a:schemeClr val="dk1"/>
                </a:solidFill>
                <a:latin typeface="Calibri"/>
                <a:ea typeface="Calibri"/>
                <a:cs typeface="Calibri"/>
                <a:sym typeface="Calibri"/>
              </a:rPr>
              <a:t> ¿Cuál es el nivel educativo más alto alcanzado por usted? </a:t>
            </a:r>
            <a:br>
              <a:rPr lang="es-CO"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338" name="Google Shape;1338;p79"/>
          <p:cNvSpPr txBox="1"/>
          <p:nvPr/>
        </p:nvSpPr>
        <p:spPr>
          <a:xfrm>
            <a:off x="6098787" y="5677470"/>
            <a:ext cx="797014"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a:t>
            </a:r>
            <a:endParaRPr/>
          </a:p>
        </p:txBody>
      </p:sp>
      <p:graphicFrame>
        <p:nvGraphicFramePr>
          <p:cNvPr id="1339" name="Google Shape;1339;p79"/>
          <p:cNvGraphicFramePr/>
          <p:nvPr/>
        </p:nvGraphicFramePr>
        <p:xfrm>
          <a:off x="4175305" y="1171349"/>
          <a:ext cx="4903106" cy="4408228"/>
        </p:xfrm>
        <a:graphic>
          <a:graphicData uri="http://schemas.openxmlformats.org/drawingml/2006/chart">
            <c:chart r:id="rId3"/>
          </a:graphicData>
        </a:graphic>
      </p:graphicFrame>
      <p:sp>
        <p:nvSpPr>
          <p:cNvPr descr="LA EDUCACIÓN EN QUERÉTARO -" id="1340" name="Google Shape;1340;p7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41" name="Google Shape;1341;p79"/>
          <p:cNvPicPr preferRelativeResize="0"/>
          <p:nvPr/>
        </p:nvPicPr>
        <p:blipFill rotWithShape="1">
          <a:blip r:embed="rId4">
            <a:alphaModFix/>
          </a:blip>
          <a:srcRect b="0" l="0" r="0" t="0"/>
          <a:stretch/>
        </p:blipFill>
        <p:spPr>
          <a:xfrm>
            <a:off x="1922470" y="2341799"/>
            <a:ext cx="1719212" cy="1719212"/>
          </a:xfrm>
          <a:prstGeom prst="rect">
            <a:avLst/>
          </a:prstGeom>
          <a:noFill/>
          <a:ln>
            <a:noFill/>
          </a:ln>
        </p:spPr>
      </p:pic>
      <p:sp>
        <p:nvSpPr>
          <p:cNvPr id="1342" name="Google Shape;1342;p79"/>
          <p:cNvSpPr/>
          <p:nvPr/>
        </p:nvSpPr>
        <p:spPr>
          <a:xfrm>
            <a:off x="1544946" y="1836529"/>
            <a:ext cx="2474259" cy="2595282"/>
          </a:xfrm>
          <a:prstGeom prst="ellipse">
            <a:avLst/>
          </a:prstGeom>
          <a:noFill/>
          <a:ln cap="flat" cmpd="sng" w="28575">
            <a:solidFill>
              <a:srgbClr val="F5B02B"/>
            </a:solidFill>
            <a:prstDash val="dot"/>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8"/>
          <p:cNvPicPr preferRelativeResize="0"/>
          <p:nvPr/>
        </p:nvPicPr>
        <p:blipFill rotWithShape="1">
          <a:blip r:embed="rId3">
            <a:alphaModFix/>
          </a:blip>
          <a:srcRect b="0" l="0" r="0" t="0"/>
          <a:stretch/>
        </p:blipFill>
        <p:spPr>
          <a:xfrm>
            <a:off x="1343600" y="803150"/>
            <a:ext cx="9309825" cy="5776875"/>
          </a:xfrm>
          <a:prstGeom prst="rect">
            <a:avLst/>
          </a:prstGeom>
          <a:noFill/>
          <a:ln>
            <a:noFill/>
          </a:ln>
        </p:spPr>
      </p:pic>
      <p:sp>
        <p:nvSpPr>
          <p:cNvPr id="442" name="Google Shape;442;p8"/>
          <p:cNvSpPr/>
          <p:nvPr/>
        </p:nvSpPr>
        <p:spPr>
          <a:xfrm>
            <a:off x="1654350" y="212116"/>
            <a:ext cx="888330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rgbClr val="000000"/>
                </a:solidFill>
                <a:latin typeface="Poppins"/>
                <a:ea typeface="Poppins"/>
                <a:cs typeface="Poppins"/>
                <a:sym typeface="Poppins"/>
              </a:rPr>
              <a:t>Distribución de la muestra por Subred</a:t>
            </a:r>
            <a:endParaRPr b="1" i="0" sz="2800" u="none" cap="none" strike="noStrike">
              <a:solidFill>
                <a:srgbClr val="000000"/>
              </a:solidFill>
              <a:latin typeface="Poppins"/>
              <a:ea typeface="Poppins"/>
              <a:cs typeface="Poppins"/>
              <a:sym typeface="Poppins"/>
            </a:endParaRPr>
          </a:p>
        </p:txBody>
      </p:sp>
      <p:sp>
        <p:nvSpPr>
          <p:cNvPr id="443" name="Google Shape;443;p8"/>
          <p:cNvSpPr txBox="1"/>
          <p:nvPr/>
        </p:nvSpPr>
        <p:spPr>
          <a:xfrm>
            <a:off x="559750" y="2441350"/>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Red Norte</a:t>
            </a:r>
            <a:endParaRPr b="0"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lang="es-CO" sz="1600">
                <a:solidFill>
                  <a:srgbClr val="000000"/>
                </a:solidFill>
                <a:latin typeface="Poppins"/>
                <a:ea typeface="Poppins"/>
                <a:cs typeface="Poppins"/>
                <a:sym typeface="Poppins"/>
              </a:rPr>
              <a:t>336</a:t>
            </a:r>
            <a:endParaRPr b="0" i="0" sz="1600" u="none" cap="none" strike="noStrike">
              <a:solidFill>
                <a:srgbClr val="000000"/>
              </a:solidFill>
              <a:latin typeface="Poppins"/>
              <a:ea typeface="Poppins"/>
              <a:cs typeface="Poppins"/>
              <a:sym typeface="Poppins"/>
            </a:endParaRPr>
          </a:p>
        </p:txBody>
      </p:sp>
      <p:sp>
        <p:nvSpPr>
          <p:cNvPr id="444" name="Google Shape;444;p8"/>
          <p:cNvSpPr txBox="1"/>
          <p:nvPr/>
        </p:nvSpPr>
        <p:spPr>
          <a:xfrm>
            <a:off x="3673100" y="5666625"/>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Red Sur Occidente</a:t>
            </a:r>
            <a:endParaRPr b="0"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lang="es-CO" sz="1600">
                <a:solidFill>
                  <a:srgbClr val="000000"/>
                </a:solidFill>
                <a:latin typeface="Poppins"/>
                <a:ea typeface="Poppins"/>
                <a:cs typeface="Poppins"/>
                <a:sym typeface="Poppins"/>
              </a:rPr>
              <a:t>251</a:t>
            </a:r>
            <a:endParaRPr b="0" i="0" sz="1600" u="none" cap="none" strike="noStrike">
              <a:solidFill>
                <a:srgbClr val="000000"/>
              </a:solidFill>
              <a:latin typeface="Poppins"/>
              <a:ea typeface="Poppins"/>
              <a:cs typeface="Poppins"/>
              <a:sym typeface="Poppins"/>
            </a:endParaRPr>
          </a:p>
        </p:txBody>
      </p:sp>
      <p:sp>
        <p:nvSpPr>
          <p:cNvPr id="445" name="Google Shape;445;p8"/>
          <p:cNvSpPr txBox="1"/>
          <p:nvPr/>
        </p:nvSpPr>
        <p:spPr>
          <a:xfrm>
            <a:off x="6878025" y="1811912"/>
            <a:ext cx="2096100" cy="42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Red Centro Oriente</a:t>
            </a:r>
            <a:endParaRPr b="0"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lang="es-CO" sz="1600">
                <a:solidFill>
                  <a:srgbClr val="000000"/>
                </a:solidFill>
                <a:latin typeface="Poppins"/>
                <a:ea typeface="Poppins"/>
                <a:cs typeface="Poppins"/>
                <a:sym typeface="Poppins"/>
              </a:rPr>
              <a:t>49</a:t>
            </a:r>
            <a:endParaRPr b="0" i="0" sz="1600" u="none" cap="none" strike="noStrike">
              <a:solidFill>
                <a:srgbClr val="000000"/>
              </a:solidFill>
              <a:latin typeface="Poppins"/>
              <a:ea typeface="Poppins"/>
              <a:cs typeface="Poppins"/>
              <a:sym typeface="Poppins"/>
            </a:endParaRPr>
          </a:p>
        </p:txBody>
      </p:sp>
      <p:sp>
        <p:nvSpPr>
          <p:cNvPr id="446" name="Google Shape;446;p8"/>
          <p:cNvSpPr txBox="1"/>
          <p:nvPr/>
        </p:nvSpPr>
        <p:spPr>
          <a:xfrm>
            <a:off x="9150743" y="4432586"/>
            <a:ext cx="2096100" cy="76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Red Sur</a:t>
            </a:r>
            <a:endParaRPr b="0"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lang="es-CO" sz="1600">
                <a:solidFill>
                  <a:srgbClr val="000000"/>
                </a:solidFill>
                <a:latin typeface="Poppins"/>
                <a:ea typeface="Poppins"/>
                <a:cs typeface="Poppins"/>
                <a:sym typeface="Poppins"/>
              </a:rPr>
              <a:t>180</a:t>
            </a:r>
            <a:endParaRPr b="0" i="0" sz="1600" u="none" cap="none" strike="noStrike">
              <a:solidFill>
                <a:srgbClr val="000000"/>
              </a:solidFill>
              <a:latin typeface="Poppins"/>
              <a:ea typeface="Poppins"/>
              <a:cs typeface="Poppins"/>
              <a:sym typeface="Poppins"/>
            </a:endParaRPr>
          </a:p>
        </p:txBody>
      </p:sp>
      <p:sp>
        <p:nvSpPr>
          <p:cNvPr id="447" name="Google Shape;447;p8"/>
          <p:cNvSpPr txBox="1"/>
          <p:nvPr/>
        </p:nvSpPr>
        <p:spPr>
          <a:xfrm>
            <a:off x="697149" y="6467391"/>
            <a:ext cx="3252001" cy="413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s-CO" sz="1800">
                <a:solidFill>
                  <a:schemeClr val="dk1"/>
                </a:solidFill>
                <a:latin typeface="Calibri"/>
                <a:ea typeface="Calibri"/>
                <a:cs typeface="Calibri"/>
                <a:sym typeface="Calibri"/>
              </a:rPr>
              <a:t>Datos de Diciembre 21 de 2020</a:t>
            </a:r>
            <a:endParaRPr sz="180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80"/>
          <p:cNvSpPr/>
          <p:nvPr/>
        </p:nvSpPr>
        <p:spPr>
          <a:xfrm>
            <a:off x="2844669" y="150126"/>
            <a:ext cx="650823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800">
                <a:solidFill>
                  <a:srgbClr val="000000"/>
                </a:solidFill>
                <a:latin typeface="Calibri"/>
                <a:ea typeface="Calibri"/>
                <a:cs typeface="Calibri"/>
                <a:sym typeface="Calibri"/>
              </a:rPr>
              <a:t> </a:t>
            </a:r>
            <a:endParaRPr/>
          </a:p>
          <a:p>
            <a:pPr indent="0" lvl="0" marL="0" marR="0" rtl="0" algn="ctr">
              <a:spcBef>
                <a:spcPts val="0"/>
              </a:spcBef>
              <a:spcAft>
                <a:spcPts val="0"/>
              </a:spcAft>
              <a:buNone/>
            </a:pPr>
            <a:r>
              <a:rPr b="1" lang="es-CO" sz="1800">
                <a:solidFill>
                  <a:srgbClr val="000000"/>
                </a:solidFill>
                <a:latin typeface="Calibri"/>
                <a:ea typeface="Calibri"/>
                <a:cs typeface="Calibri"/>
                <a:sym typeface="Calibri"/>
              </a:rPr>
              <a:t>Tipo de vivienda /predio</a:t>
            </a:r>
            <a:endParaRPr sz="1800">
              <a:solidFill>
                <a:srgbClr val="000000"/>
              </a:solidFill>
              <a:latin typeface="Calibri"/>
              <a:ea typeface="Calibri"/>
              <a:cs typeface="Calibri"/>
              <a:sym typeface="Calibri"/>
            </a:endParaRPr>
          </a:p>
        </p:txBody>
      </p:sp>
      <p:sp>
        <p:nvSpPr>
          <p:cNvPr id="1348" name="Google Shape;1348;p80"/>
          <p:cNvSpPr txBox="1"/>
          <p:nvPr/>
        </p:nvSpPr>
        <p:spPr>
          <a:xfrm>
            <a:off x="6098788" y="5677470"/>
            <a:ext cx="797013"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205</a:t>
            </a:r>
            <a:endParaRPr/>
          </a:p>
        </p:txBody>
      </p:sp>
      <p:graphicFrame>
        <p:nvGraphicFramePr>
          <p:cNvPr id="1349" name="Google Shape;1349;p80"/>
          <p:cNvGraphicFramePr/>
          <p:nvPr/>
        </p:nvGraphicFramePr>
        <p:xfrm>
          <a:off x="3287869" y="1269242"/>
          <a:ext cx="5621838" cy="4408228"/>
        </p:xfrm>
        <a:graphic>
          <a:graphicData uri="http://schemas.openxmlformats.org/drawingml/2006/chart">
            <c:chart r:id="rId3"/>
          </a:graphicData>
        </a:graphic>
      </p:graphicFrame>
      <p:sp>
        <p:nvSpPr>
          <p:cNvPr descr="LA EDUCACIÓN EN QUERÉTARO -" id="1350" name="Google Shape;1350;p8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81"/>
          <p:cNvSpPr txBox="1"/>
          <p:nvPr/>
        </p:nvSpPr>
        <p:spPr>
          <a:xfrm>
            <a:off x="4136593" y="2524198"/>
            <a:ext cx="7687865"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6000">
                <a:solidFill>
                  <a:srgbClr val="FFFFFF"/>
                </a:solidFill>
                <a:latin typeface="Tahoma"/>
                <a:ea typeface="Tahoma"/>
                <a:cs typeface="Tahoma"/>
                <a:sym typeface="Tahoma"/>
              </a:rPr>
              <a:t>Análisis multivariados y cruces</a:t>
            </a:r>
            <a:endParaRPr b="1" sz="6000">
              <a:solidFill>
                <a:srgbClr val="FFFFFF"/>
              </a:solidFill>
              <a:latin typeface="Tahoma"/>
              <a:ea typeface="Tahoma"/>
              <a:cs typeface="Tahoma"/>
              <a:sym typeface="Tahoma"/>
            </a:endParaRPr>
          </a:p>
        </p:txBody>
      </p:sp>
      <p:sp>
        <p:nvSpPr>
          <p:cNvPr id="1356" name="Google Shape;1356;p81"/>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rgbClr val="F5B02B"/>
                </a:solidFill>
                <a:latin typeface="Tahoma"/>
                <a:ea typeface="Tahoma"/>
                <a:cs typeface="Tahoma"/>
                <a:sym typeface="Tahoma"/>
              </a:rPr>
              <a:t>#</a:t>
            </a:r>
            <a:r>
              <a:rPr b="1" lang="es-CO" sz="2400">
                <a:solidFill>
                  <a:srgbClr val="FFFFFF"/>
                </a:solidFill>
                <a:latin typeface="Tahoma"/>
                <a:ea typeface="Tahoma"/>
                <a:cs typeface="Tahoma"/>
                <a:sym typeface="Tahoma"/>
              </a:rPr>
              <a:t>YoMeQuedoEnCasa</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descr="LA EDUCACIÓN EN QUERÉTARO -" id="1361" name="Google Shape;1361;p8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aphicFrame>
        <p:nvGraphicFramePr>
          <p:cNvPr id="1362" name="Google Shape;1362;p82"/>
          <p:cNvGraphicFramePr/>
          <p:nvPr/>
        </p:nvGraphicFramePr>
        <p:xfrm>
          <a:off x="0" y="959957"/>
          <a:ext cx="12191999" cy="4408456"/>
        </p:xfrm>
        <a:graphic>
          <a:graphicData uri="http://schemas.openxmlformats.org/drawingml/2006/chart">
            <c:chart r:id="rId3"/>
          </a:graphicData>
        </a:graphic>
      </p:graphicFrame>
      <p:sp>
        <p:nvSpPr>
          <p:cNvPr id="1363" name="Google Shape;1363;p82"/>
          <p:cNvSpPr txBox="1"/>
          <p:nvPr/>
        </p:nvSpPr>
        <p:spPr>
          <a:xfrm>
            <a:off x="5658218" y="5668878"/>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1005</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descr="LA EDUCACIÓN EN QUERÉTARO -" id="1368" name="Google Shape;1368;p8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aphicFrame>
        <p:nvGraphicFramePr>
          <p:cNvPr id="1369" name="Google Shape;1369;p83"/>
          <p:cNvGraphicFramePr/>
          <p:nvPr/>
        </p:nvGraphicFramePr>
        <p:xfrm>
          <a:off x="460375" y="959370"/>
          <a:ext cx="11097041" cy="4706912"/>
        </p:xfrm>
        <a:graphic>
          <a:graphicData uri="http://schemas.openxmlformats.org/drawingml/2006/chart">
            <c:chart r:id="rId3"/>
          </a:graphicData>
        </a:graphic>
      </p:graphicFrame>
      <p:sp>
        <p:nvSpPr>
          <p:cNvPr id="1370" name="Google Shape;1370;p83"/>
          <p:cNvSpPr txBox="1"/>
          <p:nvPr/>
        </p:nvSpPr>
        <p:spPr>
          <a:xfrm>
            <a:off x="5658218" y="5668878"/>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1000</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descr="LA EDUCACIÓN EN QUERÉTARO -" id="1375" name="Google Shape;1375;p8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84"/>
          <p:cNvSpPr txBox="1"/>
          <p:nvPr/>
        </p:nvSpPr>
        <p:spPr>
          <a:xfrm>
            <a:off x="2955140" y="246185"/>
            <a:ext cx="62817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400">
                <a:solidFill>
                  <a:schemeClr val="dk1"/>
                </a:solidFill>
                <a:latin typeface="Calibri"/>
                <a:ea typeface="Calibri"/>
                <a:cs typeface="Calibri"/>
                <a:sym typeface="Calibri"/>
              </a:rPr>
              <a:t>Confianza en conductores según actores viales</a:t>
            </a:r>
            <a:endParaRPr/>
          </a:p>
        </p:txBody>
      </p:sp>
      <p:graphicFrame>
        <p:nvGraphicFramePr>
          <p:cNvPr id="1377" name="Google Shape;1377;p84"/>
          <p:cNvGraphicFramePr/>
          <p:nvPr/>
        </p:nvGraphicFramePr>
        <p:xfrm>
          <a:off x="460375" y="1255362"/>
          <a:ext cx="11426825" cy="5439905"/>
        </p:xfrm>
        <a:graphic>
          <a:graphicData uri="http://schemas.openxmlformats.org/drawingml/2006/chart">
            <c:chart r:id="rId3"/>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descr="LA EDUCACIÓN EN QUERÉTARO -" id="1382" name="Google Shape;1382;p8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85"/>
          <p:cNvSpPr txBox="1"/>
          <p:nvPr/>
        </p:nvSpPr>
        <p:spPr>
          <a:xfrm>
            <a:off x="1471272" y="192380"/>
            <a:ext cx="924945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Preguntas sobre estrés según actor vial: Reacciones violentas</a:t>
            </a:r>
            <a:endParaRPr/>
          </a:p>
        </p:txBody>
      </p:sp>
      <p:graphicFrame>
        <p:nvGraphicFramePr>
          <p:cNvPr id="1384" name="Google Shape;1384;p85"/>
          <p:cNvGraphicFramePr/>
          <p:nvPr/>
        </p:nvGraphicFramePr>
        <p:xfrm>
          <a:off x="0" y="1270861"/>
          <a:ext cx="12192000" cy="5273944"/>
        </p:xfrm>
        <a:graphic>
          <a:graphicData uri="http://schemas.openxmlformats.org/drawingml/2006/chart">
            <c:chart r:id="rId3"/>
          </a:graphicData>
        </a:graphic>
      </p:graphicFrame>
      <p:sp>
        <p:nvSpPr>
          <p:cNvPr id="1385" name="Google Shape;1385;p85"/>
          <p:cNvSpPr txBox="1"/>
          <p:nvPr/>
        </p:nvSpPr>
        <p:spPr>
          <a:xfrm>
            <a:off x="5658218" y="6254147"/>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1000</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descr="LA EDUCACIÓN EN QUERÉTARO -" id="1390" name="Google Shape;1390;p8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86"/>
          <p:cNvSpPr txBox="1"/>
          <p:nvPr/>
        </p:nvSpPr>
        <p:spPr>
          <a:xfrm>
            <a:off x="1471272" y="192380"/>
            <a:ext cx="926785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Preguntas sobre estrés según actor vial: Reacciones agresivas</a:t>
            </a:r>
            <a:endParaRPr/>
          </a:p>
        </p:txBody>
      </p:sp>
      <p:graphicFrame>
        <p:nvGraphicFramePr>
          <p:cNvPr id="1392" name="Google Shape;1392;p86"/>
          <p:cNvGraphicFramePr/>
          <p:nvPr/>
        </p:nvGraphicFramePr>
        <p:xfrm>
          <a:off x="0" y="1131376"/>
          <a:ext cx="12192000" cy="4959458"/>
        </p:xfrm>
        <a:graphic>
          <a:graphicData uri="http://schemas.openxmlformats.org/drawingml/2006/chart">
            <c:chart r:id="rId3"/>
          </a:graphicData>
        </a:graphic>
      </p:graphicFrame>
      <p:sp>
        <p:nvSpPr>
          <p:cNvPr id="1393" name="Google Shape;1393;p86"/>
          <p:cNvSpPr txBox="1"/>
          <p:nvPr/>
        </p:nvSpPr>
        <p:spPr>
          <a:xfrm>
            <a:off x="5658219" y="6277445"/>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1000</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descr="LA EDUCACIÓN EN QUERÉTARO -" id="1398" name="Google Shape;1398;p8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9" name="Google Shape;1399;p87"/>
          <p:cNvSpPr txBox="1"/>
          <p:nvPr/>
        </p:nvSpPr>
        <p:spPr>
          <a:xfrm>
            <a:off x="1471272" y="192380"/>
            <a:ext cx="926785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Preguntas sobre estrés según actor vial: Reacciones agresivas</a:t>
            </a:r>
            <a:endParaRPr/>
          </a:p>
        </p:txBody>
      </p:sp>
      <p:graphicFrame>
        <p:nvGraphicFramePr>
          <p:cNvPr id="1400" name="Google Shape;1400;p87"/>
          <p:cNvGraphicFramePr/>
          <p:nvPr/>
        </p:nvGraphicFramePr>
        <p:xfrm>
          <a:off x="0" y="1208868"/>
          <a:ext cx="12192000" cy="4912963"/>
        </p:xfrm>
        <a:graphic>
          <a:graphicData uri="http://schemas.openxmlformats.org/drawingml/2006/chart">
            <c:chart r:id="rId3"/>
          </a:graphicData>
        </a:graphic>
      </p:graphicFrame>
      <p:sp>
        <p:nvSpPr>
          <p:cNvPr id="1401" name="Google Shape;1401;p87"/>
          <p:cNvSpPr txBox="1"/>
          <p:nvPr/>
        </p:nvSpPr>
        <p:spPr>
          <a:xfrm>
            <a:off x="5658219" y="6121831"/>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1005</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descr="LA EDUCACIÓN EN QUERÉTARO -" id="1406" name="Google Shape;1406;p8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88"/>
          <p:cNvSpPr txBox="1"/>
          <p:nvPr/>
        </p:nvSpPr>
        <p:spPr>
          <a:xfrm>
            <a:off x="1471272" y="192380"/>
            <a:ext cx="926785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Preguntas sobre estrés según actor vial: Reacciones agresivas</a:t>
            </a:r>
            <a:endParaRPr/>
          </a:p>
        </p:txBody>
      </p:sp>
      <p:graphicFrame>
        <p:nvGraphicFramePr>
          <p:cNvPr id="1408" name="Google Shape;1408;p88"/>
          <p:cNvGraphicFramePr/>
          <p:nvPr/>
        </p:nvGraphicFramePr>
        <p:xfrm>
          <a:off x="278969" y="937647"/>
          <a:ext cx="11639228" cy="5920353"/>
        </p:xfrm>
        <a:graphic>
          <a:graphicData uri="http://schemas.openxmlformats.org/drawingml/2006/chart">
            <c:chart r:id="rId3"/>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descr="LA EDUCACIÓN EN QUERÉTARO -" id="1413" name="Google Shape;1413;p8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4" name="Google Shape;1414;p89"/>
          <p:cNvSpPr txBox="1"/>
          <p:nvPr/>
        </p:nvSpPr>
        <p:spPr>
          <a:xfrm>
            <a:off x="1001047" y="269871"/>
            <a:ext cx="1018990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Preguntas sobre estrés según grupos de edad: Reacciones agresivas</a:t>
            </a:r>
            <a:endParaRPr/>
          </a:p>
        </p:txBody>
      </p:sp>
      <p:graphicFrame>
        <p:nvGraphicFramePr>
          <p:cNvPr id="1415" name="Google Shape;1415;p89"/>
          <p:cNvGraphicFramePr/>
          <p:nvPr/>
        </p:nvGraphicFramePr>
        <p:xfrm>
          <a:off x="0" y="1158497"/>
          <a:ext cx="6095999" cy="5429631"/>
        </p:xfrm>
        <a:graphic>
          <a:graphicData uri="http://schemas.openxmlformats.org/drawingml/2006/chart">
            <c:chart r:id="rId3"/>
          </a:graphicData>
        </a:graphic>
      </p:graphicFrame>
      <p:graphicFrame>
        <p:nvGraphicFramePr>
          <p:cNvPr id="1416" name="Google Shape;1416;p89"/>
          <p:cNvGraphicFramePr/>
          <p:nvPr/>
        </p:nvGraphicFramePr>
        <p:xfrm>
          <a:off x="6095999" y="1158497"/>
          <a:ext cx="6095998" cy="5429632"/>
        </p:xfrm>
        <a:graphic>
          <a:graphicData uri="http://schemas.openxmlformats.org/drawingml/2006/chart">
            <c:chart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9"/>
          <p:cNvSpPr/>
          <p:nvPr/>
        </p:nvSpPr>
        <p:spPr>
          <a:xfrm>
            <a:off x="2586178" y="116246"/>
            <a:ext cx="761345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s-CO" sz="2400" u="none" cap="none" strike="noStrike">
                <a:solidFill>
                  <a:srgbClr val="000000"/>
                </a:solidFill>
                <a:latin typeface="Poppins"/>
                <a:ea typeface="Poppins"/>
                <a:cs typeface="Poppins"/>
                <a:sym typeface="Poppins"/>
              </a:rPr>
              <a:t>Encuestas aplicadas por localidad </a:t>
            </a:r>
            <a:endParaRPr b="0" i="0" sz="2400" u="none" cap="none" strike="noStrike">
              <a:solidFill>
                <a:srgbClr val="000000"/>
              </a:solidFill>
              <a:latin typeface="Poppins"/>
              <a:ea typeface="Poppins"/>
              <a:cs typeface="Poppins"/>
              <a:sym typeface="Poppins"/>
            </a:endParaRPr>
          </a:p>
        </p:txBody>
      </p:sp>
      <p:sp>
        <p:nvSpPr>
          <p:cNvPr id="453" name="Google Shape;453;p9"/>
          <p:cNvSpPr txBox="1"/>
          <p:nvPr/>
        </p:nvSpPr>
        <p:spPr>
          <a:xfrm>
            <a:off x="799766" y="5802837"/>
            <a:ext cx="5876527" cy="776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Poppins"/>
                <a:ea typeface="Poppins"/>
                <a:cs typeface="Poppins"/>
                <a:sym typeface="Poppins"/>
              </a:rPr>
              <a:t>En total se han realizado 816 encuestas distribuidas en las </a:t>
            </a:r>
            <a:r>
              <a:rPr lang="es-CO" sz="1600">
                <a:solidFill>
                  <a:srgbClr val="000000"/>
                </a:solidFill>
                <a:latin typeface="Poppins"/>
                <a:ea typeface="Poppins"/>
                <a:cs typeface="Poppins"/>
                <a:sym typeface="Poppins"/>
              </a:rPr>
              <a:t>19</a:t>
            </a:r>
            <a:r>
              <a:rPr b="0" i="0" lang="es-CO" sz="1600" u="none" cap="none" strike="noStrike">
                <a:solidFill>
                  <a:srgbClr val="000000"/>
                </a:solidFill>
                <a:latin typeface="Poppins"/>
                <a:ea typeface="Poppins"/>
                <a:cs typeface="Poppins"/>
                <a:sym typeface="Poppins"/>
              </a:rPr>
              <a:t> localidades de Bogotá</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Poppins"/>
              <a:ea typeface="Poppins"/>
              <a:cs typeface="Poppins"/>
              <a:sym typeface="Poppins"/>
            </a:endParaRPr>
          </a:p>
        </p:txBody>
      </p:sp>
      <p:pic>
        <p:nvPicPr>
          <p:cNvPr id="454" name="Google Shape;454;p9"/>
          <p:cNvPicPr preferRelativeResize="0"/>
          <p:nvPr/>
        </p:nvPicPr>
        <p:blipFill rotWithShape="1">
          <a:blip r:embed="rId3">
            <a:alphaModFix/>
          </a:blip>
          <a:srcRect b="1499" l="-5140" r="13407" t="-1500"/>
          <a:stretch/>
        </p:blipFill>
        <p:spPr>
          <a:xfrm>
            <a:off x="3924102" y="558569"/>
            <a:ext cx="7687354" cy="5181872"/>
          </a:xfrm>
          <a:prstGeom prst="rect">
            <a:avLst/>
          </a:prstGeom>
          <a:noFill/>
          <a:ln>
            <a:noFill/>
          </a:ln>
        </p:spPr>
      </p:pic>
      <p:grpSp>
        <p:nvGrpSpPr>
          <p:cNvPr id="455" name="Google Shape;455;p9"/>
          <p:cNvGrpSpPr/>
          <p:nvPr/>
        </p:nvGrpSpPr>
        <p:grpSpPr>
          <a:xfrm>
            <a:off x="5107113" y="529945"/>
            <a:ext cx="538998" cy="762400"/>
            <a:chOff x="5951312" y="906811"/>
            <a:chExt cx="435027" cy="696510"/>
          </a:xfrm>
        </p:grpSpPr>
        <p:sp>
          <p:nvSpPr>
            <p:cNvPr id="456" name="Google Shape;456;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57" name="Google Shape;457;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67</a:t>
              </a:r>
              <a:endParaRPr b="1" i="0" sz="900" u="none" cap="none" strike="noStrike">
                <a:solidFill>
                  <a:srgbClr val="000000"/>
                </a:solidFill>
                <a:latin typeface="Arial"/>
                <a:ea typeface="Arial"/>
                <a:cs typeface="Arial"/>
                <a:sym typeface="Arial"/>
              </a:endParaRPr>
            </a:p>
          </p:txBody>
        </p:sp>
      </p:grpSp>
      <p:grpSp>
        <p:nvGrpSpPr>
          <p:cNvPr id="458" name="Google Shape;458;p9"/>
          <p:cNvGrpSpPr/>
          <p:nvPr/>
        </p:nvGrpSpPr>
        <p:grpSpPr>
          <a:xfrm>
            <a:off x="7114372" y="1166262"/>
            <a:ext cx="538998" cy="762400"/>
            <a:chOff x="5951312" y="906811"/>
            <a:chExt cx="435027" cy="696510"/>
          </a:xfrm>
        </p:grpSpPr>
        <p:sp>
          <p:nvSpPr>
            <p:cNvPr id="459" name="Google Shape;459;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60" name="Google Shape;460;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12</a:t>
              </a:r>
              <a:endParaRPr b="1" i="0" sz="900" u="none" cap="none" strike="noStrike">
                <a:solidFill>
                  <a:srgbClr val="000000"/>
                </a:solidFill>
                <a:latin typeface="Arial"/>
                <a:ea typeface="Arial"/>
                <a:cs typeface="Arial"/>
                <a:sym typeface="Arial"/>
              </a:endParaRPr>
            </a:p>
          </p:txBody>
        </p:sp>
      </p:grpSp>
      <p:graphicFrame>
        <p:nvGraphicFramePr>
          <p:cNvPr id="461" name="Google Shape;461;p9"/>
          <p:cNvGraphicFramePr/>
          <p:nvPr/>
        </p:nvGraphicFramePr>
        <p:xfrm>
          <a:off x="1048332" y="844180"/>
          <a:ext cx="3000000" cy="3000000"/>
        </p:xfrm>
        <a:graphic>
          <a:graphicData uri="http://schemas.openxmlformats.org/drawingml/2006/table">
            <a:tbl>
              <a:tblPr>
                <a:noFill/>
                <a:tableStyleId>{6EB87E77-0326-411C-9D6E-4CE7BE60C895}</a:tableStyleId>
              </a:tblPr>
              <a:tblGrid>
                <a:gridCol w="1925950"/>
                <a:gridCol w="613000"/>
              </a:tblGrid>
              <a:tr h="135775">
                <a:tc>
                  <a:txBody>
                    <a:bodyPr/>
                    <a:lstStyle/>
                    <a:p>
                      <a:pPr indent="0" lvl="0" marL="0" marR="0" rtl="0" algn="ctr">
                        <a:spcBef>
                          <a:spcPts val="0"/>
                        </a:spcBef>
                        <a:spcAft>
                          <a:spcPts val="0"/>
                        </a:spcAft>
                        <a:buNone/>
                      </a:pPr>
                      <a:r>
                        <a:rPr b="1" lang="es-CO" sz="1400" u="none" cap="none" strike="noStrike">
                          <a:solidFill>
                            <a:srgbClr val="FFFFFF"/>
                          </a:solidFill>
                        </a:rPr>
                        <a:t>Localidad</a:t>
                      </a:r>
                      <a:endParaRPr b="1" i="0" sz="1400" u="none" cap="none" strike="noStrike">
                        <a:solidFill>
                          <a:srgbClr val="FFFFFF"/>
                        </a:solidFill>
                        <a:latin typeface="Calibri"/>
                        <a:ea typeface="Calibri"/>
                        <a:cs typeface="Calibri"/>
                        <a:sym typeface="Calibri"/>
                      </a:endParaRPr>
                    </a:p>
                  </a:txBody>
                  <a:tcPr marT="7800" marB="0" marR="7800" marL="7800" anchor="b">
                    <a:solidFill>
                      <a:srgbClr val="A5A5A5"/>
                    </a:solidFill>
                  </a:tcPr>
                </a:tc>
                <a:tc>
                  <a:txBody>
                    <a:bodyPr/>
                    <a:lstStyle/>
                    <a:p>
                      <a:pPr indent="0" lvl="0" marL="0" marR="0" rtl="0" algn="ctr">
                        <a:spcBef>
                          <a:spcPts val="0"/>
                        </a:spcBef>
                        <a:spcAft>
                          <a:spcPts val="0"/>
                        </a:spcAft>
                        <a:buNone/>
                      </a:pPr>
                      <a:r>
                        <a:rPr b="1" lang="es-CO" sz="1400" u="none" cap="none" strike="noStrike">
                          <a:solidFill>
                            <a:srgbClr val="FFFFFF"/>
                          </a:solidFill>
                        </a:rPr>
                        <a:t>%</a:t>
                      </a:r>
                      <a:endParaRPr b="1" i="0" sz="1400" u="none" cap="none" strike="noStrike">
                        <a:solidFill>
                          <a:srgbClr val="FFFFFF"/>
                        </a:solidFill>
                        <a:latin typeface="Calibri"/>
                        <a:ea typeface="Calibri"/>
                        <a:cs typeface="Calibri"/>
                        <a:sym typeface="Calibri"/>
                      </a:endParaRPr>
                    </a:p>
                  </a:txBody>
                  <a:tcPr marT="7800" marB="0" marR="7800" marL="7800" anchor="b">
                    <a:solidFill>
                      <a:srgbClr val="A5A5A5"/>
                    </a:solidFill>
                  </a:tcPr>
                </a:tc>
              </a:tr>
              <a:tr h="135775">
                <a:tc>
                  <a:txBody>
                    <a:bodyPr/>
                    <a:lstStyle/>
                    <a:p>
                      <a:pPr indent="0" lvl="0" marL="0" marR="0" rtl="0" algn="l">
                        <a:spcBef>
                          <a:spcPts val="0"/>
                        </a:spcBef>
                        <a:spcAft>
                          <a:spcPts val="0"/>
                        </a:spcAft>
                        <a:buNone/>
                      </a:pPr>
                      <a:r>
                        <a:rPr lang="es-CO" sz="1400" u="none" cap="none" strike="noStrike"/>
                        <a:t>Usaquén</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8%</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Chapinero</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2%</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Santa Fe</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San Cristóbal</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4%</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Usme</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4%</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Tunjuelito</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2%</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Bosa</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8%</a:t>
                      </a:r>
                      <a:endParaRPr/>
                    </a:p>
                  </a:txBody>
                  <a:tcPr marT="9525" marB="0" marR="9525" marL="9525" anchor="b"/>
                </a:tc>
              </a:tr>
              <a:tr h="195450">
                <a:tc>
                  <a:txBody>
                    <a:bodyPr/>
                    <a:lstStyle/>
                    <a:p>
                      <a:pPr indent="0" lvl="0" marL="0" marR="0" rtl="0" algn="l">
                        <a:spcBef>
                          <a:spcPts val="0"/>
                        </a:spcBef>
                        <a:spcAft>
                          <a:spcPts val="0"/>
                        </a:spcAft>
                        <a:buNone/>
                      </a:pPr>
                      <a:r>
                        <a:rPr lang="es-CO" sz="1400" u="none" cap="none" strike="noStrike"/>
                        <a:t>Kennedy</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16%</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Fontibón</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7%</a:t>
                      </a:r>
                      <a:endParaRPr/>
                    </a:p>
                  </a:txBody>
                  <a:tcPr marT="9525" marB="0" marR="9525" marL="9525" anchor="b"/>
                </a:tc>
              </a:tr>
              <a:tr h="195450">
                <a:tc>
                  <a:txBody>
                    <a:bodyPr/>
                    <a:lstStyle/>
                    <a:p>
                      <a:pPr indent="0" lvl="0" marL="0" marR="0" rtl="0" algn="l">
                        <a:spcBef>
                          <a:spcPts val="0"/>
                        </a:spcBef>
                        <a:spcAft>
                          <a:spcPts val="0"/>
                        </a:spcAft>
                        <a:buNone/>
                      </a:pPr>
                      <a:r>
                        <a:rPr lang="es-CO" sz="1400" u="none" cap="none" strike="noStrike"/>
                        <a:t>Engativá</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10%</a:t>
                      </a:r>
                      <a:endParaRPr/>
                    </a:p>
                  </a:txBody>
                  <a:tcPr marT="9525" marB="0" marR="9525" marL="9525" anchor="b"/>
                </a:tc>
              </a:tr>
              <a:tr h="195450">
                <a:tc>
                  <a:txBody>
                    <a:bodyPr/>
                    <a:lstStyle/>
                    <a:p>
                      <a:pPr indent="0" lvl="0" marL="0" marR="0" rtl="0" algn="l">
                        <a:spcBef>
                          <a:spcPts val="0"/>
                        </a:spcBef>
                        <a:spcAft>
                          <a:spcPts val="0"/>
                        </a:spcAft>
                        <a:buNone/>
                      </a:pPr>
                      <a:r>
                        <a:rPr lang="es-CO" sz="1400" u="none" cap="none" strike="noStrike"/>
                        <a:t>Suba</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17%</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Barrios Unidos</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3%</a:t>
                      </a:r>
                      <a:endParaRPr/>
                    </a:p>
                  </a:txBody>
                  <a:tcPr marT="9525" marB="0" marR="9525" marL="9525" anchor="b"/>
                </a:tc>
              </a:tr>
              <a:tr h="135775">
                <a:tc>
                  <a:txBody>
                    <a:bodyPr/>
                    <a:lstStyle/>
                    <a:p>
                      <a:pPr indent="0" lvl="0" marL="0" marR="0" rtl="0" algn="l">
                        <a:spcBef>
                          <a:spcPts val="0"/>
                        </a:spcBef>
                        <a:spcAft>
                          <a:spcPts val="0"/>
                        </a:spcAft>
                        <a:buNone/>
                      </a:pPr>
                      <a:r>
                        <a:rPr lang="es-CO" sz="1400" u="none" cap="none" strike="noStrike"/>
                        <a:t>Teusaquillo</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2%</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Los Mártires</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Antonio Nariño</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1%</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Puente Aranda</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2%</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La Candelaria</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0%</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Rafael Uribe Uribe</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3%</a:t>
                      </a:r>
                      <a:endParaRPr/>
                    </a:p>
                  </a:txBody>
                  <a:tcPr marT="9525" marB="0" marR="9525" marL="9525" anchor="b"/>
                </a:tc>
              </a:tr>
              <a:tr h="216250">
                <a:tc>
                  <a:txBody>
                    <a:bodyPr/>
                    <a:lstStyle/>
                    <a:p>
                      <a:pPr indent="0" lvl="0" marL="0" marR="0" rtl="0" algn="l">
                        <a:spcBef>
                          <a:spcPts val="0"/>
                        </a:spcBef>
                        <a:spcAft>
                          <a:spcPts val="0"/>
                        </a:spcAft>
                        <a:buNone/>
                      </a:pPr>
                      <a:r>
                        <a:rPr lang="es-CO" sz="1400" u="none" cap="none" strike="noStrike"/>
                        <a:t>Ciudad Bolívar</a:t>
                      </a:r>
                      <a:endParaRPr b="1" i="0" sz="1400" u="none" cap="none" strike="noStrike">
                        <a:solidFill>
                          <a:srgbClr val="000000"/>
                        </a:solidFill>
                        <a:latin typeface="Calibri"/>
                        <a:ea typeface="Calibri"/>
                        <a:cs typeface="Calibri"/>
                        <a:sym typeface="Calibri"/>
                      </a:endParaRPr>
                    </a:p>
                  </a:txBody>
                  <a:tcPr marT="7800" marB="0" marR="7800" marL="7800" anchor="b"/>
                </a:tc>
                <a:tc>
                  <a:txBody>
                    <a:bodyPr/>
                    <a:lstStyle/>
                    <a:p>
                      <a:pPr indent="0" lvl="0" marL="0" marR="0" rtl="0" algn="ctr">
                        <a:spcBef>
                          <a:spcPts val="0"/>
                        </a:spcBef>
                        <a:spcAft>
                          <a:spcPts val="0"/>
                        </a:spcAft>
                        <a:buNone/>
                      </a:pPr>
                      <a:r>
                        <a:rPr b="0" i="0" lang="es-CO" sz="1200" u="none" cap="none" strike="noStrike">
                          <a:solidFill>
                            <a:srgbClr val="000000"/>
                          </a:solidFill>
                          <a:latin typeface="Calibri"/>
                          <a:ea typeface="Calibri"/>
                          <a:cs typeface="Calibri"/>
                          <a:sym typeface="Calibri"/>
                        </a:rPr>
                        <a:t>9%</a:t>
                      </a:r>
                      <a:endParaRPr/>
                    </a:p>
                  </a:txBody>
                  <a:tcPr marT="9525" marB="0" marR="9525" marL="9525" anchor="b"/>
                </a:tc>
              </a:tr>
            </a:tbl>
          </a:graphicData>
        </a:graphic>
      </p:graphicFrame>
      <p:grpSp>
        <p:nvGrpSpPr>
          <p:cNvPr id="462" name="Google Shape;462;p9"/>
          <p:cNvGrpSpPr/>
          <p:nvPr/>
        </p:nvGrpSpPr>
        <p:grpSpPr>
          <a:xfrm>
            <a:off x="8155414" y="1713442"/>
            <a:ext cx="538998" cy="762400"/>
            <a:chOff x="5951312" y="906811"/>
            <a:chExt cx="435027" cy="696510"/>
          </a:xfrm>
        </p:grpSpPr>
        <p:sp>
          <p:nvSpPr>
            <p:cNvPr id="463" name="Google Shape;463;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64" name="Google Shape;464;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9</a:t>
              </a:r>
              <a:endParaRPr b="1" i="0" sz="900" u="none" cap="none" strike="noStrike">
                <a:solidFill>
                  <a:srgbClr val="000000"/>
                </a:solidFill>
                <a:latin typeface="Arial"/>
                <a:ea typeface="Arial"/>
                <a:cs typeface="Arial"/>
                <a:sym typeface="Arial"/>
              </a:endParaRPr>
            </a:p>
          </p:txBody>
        </p:sp>
      </p:grpSp>
      <p:grpSp>
        <p:nvGrpSpPr>
          <p:cNvPr id="465" name="Google Shape;465;p9"/>
          <p:cNvGrpSpPr/>
          <p:nvPr/>
        </p:nvGrpSpPr>
        <p:grpSpPr>
          <a:xfrm>
            <a:off x="9831509" y="2210303"/>
            <a:ext cx="538998" cy="762400"/>
            <a:chOff x="5951312" y="906811"/>
            <a:chExt cx="435027" cy="696510"/>
          </a:xfrm>
        </p:grpSpPr>
        <p:sp>
          <p:nvSpPr>
            <p:cNvPr id="466" name="Google Shape;466;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67" name="Google Shape;467;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35</a:t>
              </a:r>
              <a:endParaRPr b="1" i="0" sz="900" u="none" cap="none" strike="noStrike">
                <a:solidFill>
                  <a:srgbClr val="000000"/>
                </a:solidFill>
                <a:latin typeface="Arial"/>
                <a:ea typeface="Arial"/>
                <a:cs typeface="Arial"/>
                <a:sym typeface="Arial"/>
              </a:endParaRPr>
            </a:p>
          </p:txBody>
        </p:sp>
      </p:grpSp>
      <p:grpSp>
        <p:nvGrpSpPr>
          <p:cNvPr id="468" name="Google Shape;468;p9"/>
          <p:cNvGrpSpPr/>
          <p:nvPr/>
        </p:nvGrpSpPr>
        <p:grpSpPr>
          <a:xfrm>
            <a:off x="10548005" y="3215047"/>
            <a:ext cx="538998" cy="762400"/>
            <a:chOff x="5951312" y="906811"/>
            <a:chExt cx="435027" cy="696510"/>
          </a:xfrm>
        </p:grpSpPr>
        <p:sp>
          <p:nvSpPr>
            <p:cNvPr id="469" name="Google Shape;469;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70" name="Google Shape;470;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28</a:t>
              </a:r>
              <a:endParaRPr b="1" i="0" sz="900" u="none" cap="none" strike="noStrike">
                <a:solidFill>
                  <a:srgbClr val="000000"/>
                </a:solidFill>
                <a:latin typeface="Arial"/>
                <a:ea typeface="Arial"/>
                <a:cs typeface="Arial"/>
                <a:sym typeface="Arial"/>
              </a:endParaRPr>
            </a:p>
          </p:txBody>
        </p:sp>
      </p:grpSp>
      <p:grpSp>
        <p:nvGrpSpPr>
          <p:cNvPr id="471" name="Google Shape;471;p9"/>
          <p:cNvGrpSpPr/>
          <p:nvPr/>
        </p:nvGrpSpPr>
        <p:grpSpPr>
          <a:xfrm>
            <a:off x="9466390" y="3366151"/>
            <a:ext cx="538998" cy="762400"/>
            <a:chOff x="5951312" y="906811"/>
            <a:chExt cx="435027" cy="696510"/>
          </a:xfrm>
        </p:grpSpPr>
        <p:sp>
          <p:nvSpPr>
            <p:cNvPr id="472" name="Google Shape;472;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73" name="Google Shape;473;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19</a:t>
              </a:r>
              <a:endParaRPr b="1" i="0" sz="900" u="none" cap="none" strike="noStrike">
                <a:solidFill>
                  <a:srgbClr val="000000"/>
                </a:solidFill>
                <a:latin typeface="Arial"/>
                <a:ea typeface="Arial"/>
                <a:cs typeface="Arial"/>
                <a:sym typeface="Arial"/>
              </a:endParaRPr>
            </a:p>
          </p:txBody>
        </p:sp>
      </p:grpSp>
      <p:grpSp>
        <p:nvGrpSpPr>
          <p:cNvPr id="474" name="Google Shape;474;p9"/>
          <p:cNvGrpSpPr/>
          <p:nvPr/>
        </p:nvGrpSpPr>
        <p:grpSpPr>
          <a:xfrm>
            <a:off x="8037295" y="4730106"/>
            <a:ext cx="538998" cy="762400"/>
            <a:chOff x="5951312" y="906811"/>
            <a:chExt cx="435027" cy="696510"/>
          </a:xfrm>
        </p:grpSpPr>
        <p:sp>
          <p:nvSpPr>
            <p:cNvPr id="475" name="Google Shape;475;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76" name="Google Shape;476;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65</a:t>
              </a:r>
              <a:endParaRPr b="1" i="0" sz="900" u="none" cap="none" strike="noStrike">
                <a:solidFill>
                  <a:srgbClr val="000000"/>
                </a:solidFill>
                <a:latin typeface="Arial"/>
                <a:ea typeface="Arial"/>
                <a:cs typeface="Arial"/>
                <a:sym typeface="Arial"/>
              </a:endParaRPr>
            </a:p>
          </p:txBody>
        </p:sp>
      </p:grpSp>
      <p:grpSp>
        <p:nvGrpSpPr>
          <p:cNvPr id="477" name="Google Shape;477;p9"/>
          <p:cNvGrpSpPr/>
          <p:nvPr/>
        </p:nvGrpSpPr>
        <p:grpSpPr>
          <a:xfrm>
            <a:off x="7767779" y="3596247"/>
            <a:ext cx="538998" cy="762400"/>
            <a:chOff x="5951312" y="906811"/>
            <a:chExt cx="435027" cy="696510"/>
          </a:xfrm>
        </p:grpSpPr>
        <p:sp>
          <p:nvSpPr>
            <p:cNvPr id="478" name="Google Shape;478;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79" name="Google Shape;479;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128</a:t>
              </a:r>
              <a:endParaRPr b="1" i="0" sz="900" u="none" cap="none" strike="noStrike">
                <a:solidFill>
                  <a:srgbClr val="000000"/>
                </a:solidFill>
                <a:latin typeface="Arial"/>
                <a:ea typeface="Arial"/>
                <a:cs typeface="Arial"/>
                <a:sym typeface="Arial"/>
              </a:endParaRPr>
            </a:p>
          </p:txBody>
        </p:sp>
      </p:grpSp>
      <p:grpSp>
        <p:nvGrpSpPr>
          <p:cNvPr id="480" name="Google Shape;480;p9"/>
          <p:cNvGrpSpPr/>
          <p:nvPr/>
        </p:nvGrpSpPr>
        <p:grpSpPr>
          <a:xfrm>
            <a:off x="6676293" y="3215047"/>
            <a:ext cx="538998" cy="762400"/>
            <a:chOff x="5951312" y="906811"/>
            <a:chExt cx="435027" cy="696510"/>
          </a:xfrm>
        </p:grpSpPr>
        <p:sp>
          <p:nvSpPr>
            <p:cNvPr id="481" name="Google Shape;481;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82" name="Google Shape;482;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59</a:t>
              </a:r>
              <a:endParaRPr b="1" i="0" sz="900" u="none" cap="none" strike="noStrike">
                <a:solidFill>
                  <a:srgbClr val="000000"/>
                </a:solidFill>
                <a:latin typeface="Arial"/>
                <a:ea typeface="Arial"/>
                <a:cs typeface="Arial"/>
                <a:sym typeface="Arial"/>
              </a:endParaRPr>
            </a:p>
          </p:txBody>
        </p:sp>
      </p:grpSp>
      <p:grpSp>
        <p:nvGrpSpPr>
          <p:cNvPr id="483" name="Google Shape;483;p9"/>
          <p:cNvGrpSpPr/>
          <p:nvPr/>
        </p:nvGrpSpPr>
        <p:grpSpPr>
          <a:xfrm>
            <a:off x="6078379" y="2387105"/>
            <a:ext cx="538998" cy="762400"/>
            <a:chOff x="5951312" y="906811"/>
            <a:chExt cx="435027" cy="696510"/>
          </a:xfrm>
        </p:grpSpPr>
        <p:sp>
          <p:nvSpPr>
            <p:cNvPr id="484" name="Google Shape;484;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85" name="Google Shape;485;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81</a:t>
              </a:r>
              <a:endParaRPr b="1" i="0" sz="900" u="none" cap="none" strike="noStrike">
                <a:solidFill>
                  <a:srgbClr val="000000"/>
                </a:solidFill>
                <a:latin typeface="Arial"/>
                <a:ea typeface="Arial"/>
                <a:cs typeface="Arial"/>
                <a:sym typeface="Arial"/>
              </a:endParaRPr>
            </a:p>
          </p:txBody>
        </p:sp>
      </p:grpSp>
      <p:grpSp>
        <p:nvGrpSpPr>
          <p:cNvPr id="486" name="Google Shape;486;p9"/>
          <p:cNvGrpSpPr/>
          <p:nvPr/>
        </p:nvGrpSpPr>
        <p:grpSpPr>
          <a:xfrm>
            <a:off x="4776844" y="1829103"/>
            <a:ext cx="538998" cy="762400"/>
            <a:chOff x="5951312" y="906811"/>
            <a:chExt cx="435027" cy="696510"/>
          </a:xfrm>
        </p:grpSpPr>
        <p:sp>
          <p:nvSpPr>
            <p:cNvPr id="487" name="Google Shape;487;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88" name="Google Shape;488;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135</a:t>
              </a:r>
              <a:endParaRPr b="1" i="0" sz="900" u="none" cap="none" strike="noStrike">
                <a:solidFill>
                  <a:srgbClr val="000000"/>
                </a:solidFill>
                <a:latin typeface="Arial"/>
                <a:ea typeface="Arial"/>
                <a:cs typeface="Arial"/>
                <a:sym typeface="Arial"/>
              </a:endParaRPr>
            </a:p>
          </p:txBody>
        </p:sp>
      </p:grpSp>
      <p:grpSp>
        <p:nvGrpSpPr>
          <p:cNvPr id="489" name="Google Shape;489;p9"/>
          <p:cNvGrpSpPr/>
          <p:nvPr/>
        </p:nvGrpSpPr>
        <p:grpSpPr>
          <a:xfrm>
            <a:off x="6487562" y="1614984"/>
            <a:ext cx="538998" cy="762400"/>
            <a:chOff x="5951312" y="906811"/>
            <a:chExt cx="435027" cy="696510"/>
          </a:xfrm>
        </p:grpSpPr>
        <p:sp>
          <p:nvSpPr>
            <p:cNvPr id="490" name="Google Shape;490;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91" name="Google Shape;491;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22</a:t>
              </a:r>
              <a:endParaRPr b="1" i="0" sz="900" u="none" cap="none" strike="noStrike">
                <a:solidFill>
                  <a:srgbClr val="000000"/>
                </a:solidFill>
                <a:latin typeface="Arial"/>
                <a:ea typeface="Arial"/>
                <a:cs typeface="Arial"/>
                <a:sym typeface="Arial"/>
              </a:endParaRPr>
            </a:p>
          </p:txBody>
        </p:sp>
      </p:grpSp>
      <p:grpSp>
        <p:nvGrpSpPr>
          <p:cNvPr id="492" name="Google Shape;492;p9"/>
          <p:cNvGrpSpPr/>
          <p:nvPr/>
        </p:nvGrpSpPr>
        <p:grpSpPr>
          <a:xfrm>
            <a:off x="7415913" y="2051198"/>
            <a:ext cx="538998" cy="762400"/>
            <a:chOff x="5951312" y="906811"/>
            <a:chExt cx="435027" cy="696510"/>
          </a:xfrm>
        </p:grpSpPr>
        <p:sp>
          <p:nvSpPr>
            <p:cNvPr id="493" name="Google Shape;493;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94" name="Google Shape;494;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19</a:t>
              </a:r>
              <a:endParaRPr b="1" i="0" sz="900" u="none" cap="none" strike="noStrike">
                <a:solidFill>
                  <a:srgbClr val="000000"/>
                </a:solidFill>
                <a:latin typeface="Arial"/>
                <a:ea typeface="Arial"/>
                <a:cs typeface="Arial"/>
                <a:sym typeface="Arial"/>
              </a:endParaRPr>
            </a:p>
          </p:txBody>
        </p:sp>
      </p:grpSp>
      <p:grpSp>
        <p:nvGrpSpPr>
          <p:cNvPr id="495" name="Google Shape;495;p9"/>
          <p:cNvGrpSpPr/>
          <p:nvPr/>
        </p:nvGrpSpPr>
        <p:grpSpPr>
          <a:xfrm>
            <a:off x="8155381" y="2356301"/>
            <a:ext cx="538998" cy="762400"/>
            <a:chOff x="5951312" y="906811"/>
            <a:chExt cx="435027" cy="696510"/>
          </a:xfrm>
        </p:grpSpPr>
        <p:sp>
          <p:nvSpPr>
            <p:cNvPr id="496" name="Google Shape;496;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497" name="Google Shape;497;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8</a:t>
              </a:r>
              <a:endParaRPr b="1" i="0" sz="900" u="none" cap="none" strike="noStrike">
                <a:solidFill>
                  <a:srgbClr val="000000"/>
                </a:solidFill>
                <a:latin typeface="Arial"/>
                <a:ea typeface="Arial"/>
                <a:cs typeface="Arial"/>
                <a:sym typeface="Arial"/>
              </a:endParaRPr>
            </a:p>
          </p:txBody>
        </p:sp>
      </p:grpSp>
      <p:grpSp>
        <p:nvGrpSpPr>
          <p:cNvPr id="498" name="Google Shape;498;p9"/>
          <p:cNvGrpSpPr/>
          <p:nvPr/>
        </p:nvGrpSpPr>
        <p:grpSpPr>
          <a:xfrm>
            <a:off x="8822509" y="2651548"/>
            <a:ext cx="538998" cy="762400"/>
            <a:chOff x="5951312" y="906811"/>
            <a:chExt cx="435027" cy="696510"/>
          </a:xfrm>
        </p:grpSpPr>
        <p:sp>
          <p:nvSpPr>
            <p:cNvPr id="499" name="Google Shape;499;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500" name="Google Shape;500;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11</a:t>
              </a:r>
              <a:endParaRPr b="1" i="0" sz="900" u="none" cap="none" strike="noStrike">
                <a:solidFill>
                  <a:srgbClr val="000000"/>
                </a:solidFill>
                <a:latin typeface="Arial"/>
                <a:ea typeface="Arial"/>
                <a:cs typeface="Arial"/>
                <a:sym typeface="Arial"/>
              </a:endParaRPr>
            </a:p>
          </p:txBody>
        </p:sp>
      </p:grpSp>
      <p:grpSp>
        <p:nvGrpSpPr>
          <p:cNvPr id="501" name="Google Shape;501;p9"/>
          <p:cNvGrpSpPr/>
          <p:nvPr/>
        </p:nvGrpSpPr>
        <p:grpSpPr>
          <a:xfrm>
            <a:off x="7635987" y="2709210"/>
            <a:ext cx="538998" cy="762400"/>
            <a:chOff x="5951312" y="906811"/>
            <a:chExt cx="435027" cy="696510"/>
          </a:xfrm>
        </p:grpSpPr>
        <p:sp>
          <p:nvSpPr>
            <p:cNvPr id="502" name="Google Shape;502;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503" name="Google Shape;503;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18</a:t>
              </a:r>
              <a:endParaRPr b="1" i="0" sz="900" u="none" cap="none" strike="noStrike">
                <a:solidFill>
                  <a:srgbClr val="000000"/>
                </a:solidFill>
                <a:latin typeface="Arial"/>
                <a:ea typeface="Arial"/>
                <a:cs typeface="Arial"/>
                <a:sym typeface="Arial"/>
              </a:endParaRPr>
            </a:p>
          </p:txBody>
        </p:sp>
      </p:grpSp>
      <p:grpSp>
        <p:nvGrpSpPr>
          <p:cNvPr id="504" name="Google Shape;504;p9"/>
          <p:cNvGrpSpPr/>
          <p:nvPr/>
        </p:nvGrpSpPr>
        <p:grpSpPr>
          <a:xfrm>
            <a:off x="8832965" y="1363952"/>
            <a:ext cx="538998" cy="762400"/>
            <a:chOff x="5951312" y="906811"/>
            <a:chExt cx="435027" cy="696510"/>
          </a:xfrm>
        </p:grpSpPr>
        <p:sp>
          <p:nvSpPr>
            <p:cNvPr id="505" name="Google Shape;505;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506" name="Google Shape;506;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2</a:t>
              </a:r>
              <a:endParaRPr b="1" i="0" sz="900" u="none" cap="none" strike="noStrike">
                <a:solidFill>
                  <a:srgbClr val="000000"/>
                </a:solidFill>
                <a:latin typeface="Arial"/>
                <a:ea typeface="Arial"/>
                <a:cs typeface="Arial"/>
                <a:sym typeface="Arial"/>
              </a:endParaRPr>
            </a:p>
          </p:txBody>
        </p:sp>
      </p:grpSp>
      <p:grpSp>
        <p:nvGrpSpPr>
          <p:cNvPr id="507" name="Google Shape;507;p9"/>
          <p:cNvGrpSpPr/>
          <p:nvPr/>
        </p:nvGrpSpPr>
        <p:grpSpPr>
          <a:xfrm>
            <a:off x="8697035" y="3251103"/>
            <a:ext cx="538998" cy="762400"/>
            <a:chOff x="5951312" y="906811"/>
            <a:chExt cx="435027" cy="696510"/>
          </a:xfrm>
        </p:grpSpPr>
        <p:sp>
          <p:nvSpPr>
            <p:cNvPr id="508" name="Google Shape;508;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509" name="Google Shape;509;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28</a:t>
              </a:r>
              <a:endParaRPr b="1" i="0" sz="900" u="none" cap="none" strike="noStrike">
                <a:solidFill>
                  <a:srgbClr val="000000"/>
                </a:solidFill>
                <a:latin typeface="Arial"/>
                <a:ea typeface="Arial"/>
                <a:cs typeface="Arial"/>
                <a:sym typeface="Arial"/>
              </a:endParaRPr>
            </a:p>
          </p:txBody>
        </p:sp>
      </p:grpSp>
      <p:grpSp>
        <p:nvGrpSpPr>
          <p:cNvPr id="510" name="Google Shape;510;p9"/>
          <p:cNvGrpSpPr/>
          <p:nvPr/>
        </p:nvGrpSpPr>
        <p:grpSpPr>
          <a:xfrm>
            <a:off x="9034474" y="3938293"/>
            <a:ext cx="538998" cy="762400"/>
            <a:chOff x="5951312" y="906811"/>
            <a:chExt cx="435027" cy="696510"/>
          </a:xfrm>
        </p:grpSpPr>
        <p:sp>
          <p:nvSpPr>
            <p:cNvPr id="511" name="Google Shape;511;p9"/>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Calibri"/>
                <a:ea typeface="Calibri"/>
                <a:cs typeface="Calibri"/>
                <a:sym typeface="Calibri"/>
              </a:endParaRPr>
            </a:p>
          </p:txBody>
        </p:sp>
        <p:sp>
          <p:nvSpPr>
            <p:cNvPr id="512" name="Google Shape;512;p9"/>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69</a:t>
              </a:r>
              <a:endParaRPr b="1" i="0" sz="900" u="none" cap="none" strike="noStrike">
                <a:solidFill>
                  <a:srgbClr val="000000"/>
                </a:solidFill>
                <a:latin typeface="Arial"/>
                <a:ea typeface="Arial"/>
                <a:cs typeface="Arial"/>
                <a:sym typeface="Arial"/>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descr="LA EDUCACIÓN EN QUERÉTARO -" id="1421" name="Google Shape;1421;p9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90"/>
          <p:cNvSpPr txBox="1"/>
          <p:nvPr/>
        </p:nvSpPr>
        <p:spPr>
          <a:xfrm>
            <a:off x="1001047" y="269871"/>
            <a:ext cx="1018990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Preguntas sobre estrés según grupos de edad: Reacciones agresivas</a:t>
            </a:r>
            <a:endParaRPr/>
          </a:p>
        </p:txBody>
      </p:sp>
      <p:graphicFrame>
        <p:nvGraphicFramePr>
          <p:cNvPr id="1423" name="Google Shape;1423;p90"/>
          <p:cNvGraphicFramePr/>
          <p:nvPr/>
        </p:nvGraphicFramePr>
        <p:xfrm>
          <a:off x="0" y="1158496"/>
          <a:ext cx="6095998" cy="5429631"/>
        </p:xfrm>
        <a:graphic>
          <a:graphicData uri="http://schemas.openxmlformats.org/drawingml/2006/chart">
            <c:chart r:id="rId3"/>
          </a:graphicData>
        </a:graphic>
      </p:graphicFrame>
      <p:graphicFrame>
        <p:nvGraphicFramePr>
          <p:cNvPr id="1424" name="Google Shape;1424;p90"/>
          <p:cNvGraphicFramePr/>
          <p:nvPr/>
        </p:nvGraphicFramePr>
        <p:xfrm>
          <a:off x="6095998" y="1158496"/>
          <a:ext cx="6095998" cy="5429630"/>
        </p:xfrm>
        <a:graphic>
          <a:graphicData uri="http://schemas.openxmlformats.org/drawingml/2006/chart">
            <c:chart r:id="rId4"/>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descr="LA EDUCACIÓN EN QUERÉTARO -" id="1429" name="Google Shape;1429;p9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91"/>
          <p:cNvSpPr txBox="1"/>
          <p:nvPr/>
        </p:nvSpPr>
        <p:spPr>
          <a:xfrm>
            <a:off x="2644061" y="287383"/>
            <a:ext cx="69038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Preguntas sobre estrés según grupos de edad</a:t>
            </a:r>
            <a:endParaRPr/>
          </a:p>
        </p:txBody>
      </p:sp>
      <p:graphicFrame>
        <p:nvGraphicFramePr>
          <p:cNvPr id="1431" name="Google Shape;1431;p91"/>
          <p:cNvGraphicFramePr/>
          <p:nvPr/>
        </p:nvGraphicFramePr>
        <p:xfrm>
          <a:off x="2329912" y="1472339"/>
          <a:ext cx="7532176" cy="4556502"/>
        </p:xfrm>
        <a:graphic>
          <a:graphicData uri="http://schemas.openxmlformats.org/drawingml/2006/chart">
            <c:chart r:id="rId3"/>
          </a:graphicData>
        </a:graphic>
      </p:graphicFrame>
      <p:sp>
        <p:nvSpPr>
          <p:cNvPr id="1432" name="Google Shape;1432;p91"/>
          <p:cNvSpPr txBox="1"/>
          <p:nvPr/>
        </p:nvSpPr>
        <p:spPr>
          <a:xfrm>
            <a:off x="5658219" y="6341452"/>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None/>
            </a:pPr>
            <a:r>
              <a:rPr b="1" lang="es-CO" sz="1200">
                <a:solidFill>
                  <a:srgbClr val="3F3F3F"/>
                </a:solidFill>
                <a:latin typeface="Calibri"/>
                <a:ea typeface="Calibri"/>
                <a:cs typeface="Calibri"/>
                <a:sym typeface="Calibri"/>
              </a:rPr>
              <a:t>Base: 1000</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92"/>
          <p:cNvSpPr/>
          <p:nvPr/>
        </p:nvSpPr>
        <p:spPr>
          <a:xfrm>
            <a:off x="388374" y="889979"/>
            <a:ext cx="114152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Imagine que está haciendo fila en su vehículo y llega otro y hace "doble fila". Esto ¿Cómo le hace sentir?</a:t>
            </a:r>
            <a:endParaRPr b="1" sz="2000">
              <a:solidFill>
                <a:schemeClr val="dk1"/>
              </a:solidFill>
              <a:latin typeface="Calibri"/>
              <a:ea typeface="Calibri"/>
              <a:cs typeface="Calibri"/>
              <a:sym typeface="Calibri"/>
            </a:endParaRPr>
          </a:p>
        </p:txBody>
      </p:sp>
      <p:sp>
        <p:nvSpPr>
          <p:cNvPr id="1438" name="Google Shape;1438;p92"/>
          <p:cNvSpPr txBox="1"/>
          <p:nvPr/>
        </p:nvSpPr>
        <p:spPr>
          <a:xfrm>
            <a:off x="2675672" y="125878"/>
            <a:ext cx="684065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Emociones ante algunas situaciones en la vía</a:t>
            </a:r>
            <a:endParaRPr/>
          </a:p>
        </p:txBody>
      </p:sp>
      <p:graphicFrame>
        <p:nvGraphicFramePr>
          <p:cNvPr id="1439" name="Google Shape;1439;p92"/>
          <p:cNvGraphicFramePr/>
          <p:nvPr/>
        </p:nvGraphicFramePr>
        <p:xfrm>
          <a:off x="388374" y="1309749"/>
          <a:ext cx="11415251" cy="2586151"/>
        </p:xfrm>
        <a:graphic>
          <a:graphicData uri="http://schemas.openxmlformats.org/drawingml/2006/chart">
            <c:chart r:id="rId3"/>
          </a:graphicData>
        </a:graphic>
      </p:graphicFrame>
      <p:graphicFrame>
        <p:nvGraphicFramePr>
          <p:cNvPr id="1440" name="Google Shape;1440;p92"/>
          <p:cNvGraphicFramePr/>
          <p:nvPr/>
        </p:nvGraphicFramePr>
        <p:xfrm>
          <a:off x="0" y="4026311"/>
          <a:ext cx="12192000" cy="2831690"/>
        </p:xfrm>
        <a:graphic>
          <a:graphicData uri="http://schemas.openxmlformats.org/drawingml/2006/chart">
            <c:chart r:id="rId4"/>
          </a:graphicData>
        </a:graphic>
      </p:graphicFrame>
      <p:pic>
        <p:nvPicPr>
          <p:cNvPr descr="W:\2-3-4.5 Proyectos\UEN_3\ACTIVOS\2718-PLUTO3-Cultura Ciud.-IRA CONDUCCION- SDRCD\2.Pro-Plan proy  Elab Ins\2.2 Elab de Instr\Sondeo ira en la conducción.png" id="1441" name="Google Shape;1441;p92"/>
          <p:cNvPicPr preferRelativeResize="0"/>
          <p:nvPr/>
        </p:nvPicPr>
        <p:blipFill rotWithShape="1">
          <a:blip r:embed="rId5">
            <a:alphaModFix/>
          </a:blip>
          <a:srcRect b="73449" l="46888" r="37151" t="0"/>
          <a:stretch/>
        </p:blipFill>
        <p:spPr>
          <a:xfrm>
            <a:off x="2542355" y="2669461"/>
            <a:ext cx="355122" cy="412955"/>
          </a:xfrm>
          <a:prstGeom prst="rect">
            <a:avLst/>
          </a:prstGeom>
          <a:noFill/>
          <a:ln>
            <a:noFill/>
          </a:ln>
        </p:spPr>
      </p:pic>
      <p:pic>
        <p:nvPicPr>
          <p:cNvPr descr="W:\2-3-4.5 Proyectos\UEN_3\ACTIVOS\2718-PLUTO3-Cultura Ciud.-IRA CONDUCCION- SDRCD\2.Pro-Plan proy  Elab Ins\2.2 Elab de Instr\Sondeo ira en la conducción.png" id="1442" name="Google Shape;1442;p92"/>
          <p:cNvPicPr preferRelativeResize="0"/>
          <p:nvPr/>
        </p:nvPicPr>
        <p:blipFill rotWithShape="1">
          <a:blip r:embed="rId5">
            <a:alphaModFix/>
          </a:blip>
          <a:srcRect b="73449" l="46888" r="37151" t="0"/>
          <a:stretch/>
        </p:blipFill>
        <p:spPr>
          <a:xfrm>
            <a:off x="9803920" y="2374490"/>
            <a:ext cx="355122" cy="412955"/>
          </a:xfrm>
          <a:prstGeom prst="rect">
            <a:avLst/>
          </a:prstGeom>
          <a:noFill/>
          <a:ln>
            <a:noFill/>
          </a:ln>
        </p:spPr>
      </p:pic>
      <p:pic>
        <p:nvPicPr>
          <p:cNvPr descr="W:\2-3-4.5 Proyectos\UEN_3\ACTIVOS\2718-PLUTO3-Cultura Ciud.-IRA CONDUCCION- SDRCD\2.Pro-Plan proy  Elab Ins\2.2 Elab de Instr\Sondeo ira en la conducción.png" id="1443" name="Google Shape;1443;p92"/>
          <p:cNvPicPr preferRelativeResize="0"/>
          <p:nvPr/>
        </p:nvPicPr>
        <p:blipFill rotWithShape="1">
          <a:blip r:embed="rId6">
            <a:alphaModFix/>
          </a:blip>
          <a:srcRect b="74228" l="30122" r="53916" t="0"/>
          <a:stretch/>
        </p:blipFill>
        <p:spPr>
          <a:xfrm>
            <a:off x="5678885" y="2576472"/>
            <a:ext cx="355122" cy="412955"/>
          </a:xfrm>
          <a:prstGeom prst="rect">
            <a:avLst/>
          </a:prstGeom>
          <a:noFill/>
          <a:ln>
            <a:noFill/>
          </a:ln>
        </p:spPr>
      </p:pic>
      <p:pic>
        <p:nvPicPr>
          <p:cNvPr descr="W:\2-3-4.5 Proyectos\UEN_3\ACTIVOS\2718-PLUTO3-Cultura Ciud.-IRA CONDUCCION- SDRCD\2.Pro-Plan proy  Elab Ins\2.2 Elab de Instr\Sondeo ira en la conducción.png" id="1444" name="Google Shape;1444;p92"/>
          <p:cNvPicPr preferRelativeResize="0"/>
          <p:nvPr/>
        </p:nvPicPr>
        <p:blipFill rotWithShape="1">
          <a:blip r:embed="rId5">
            <a:alphaModFix/>
          </a:blip>
          <a:srcRect b="73449" l="46888" r="37151" t="0"/>
          <a:stretch/>
        </p:blipFill>
        <p:spPr>
          <a:xfrm>
            <a:off x="1749359" y="5462332"/>
            <a:ext cx="355122" cy="412955"/>
          </a:xfrm>
          <a:prstGeom prst="rect">
            <a:avLst/>
          </a:prstGeom>
          <a:noFill/>
          <a:ln>
            <a:noFill/>
          </a:ln>
        </p:spPr>
      </p:pic>
      <p:pic>
        <p:nvPicPr>
          <p:cNvPr descr="W:\2-3-4.5 Proyectos\UEN_3\ACTIVOS\2718-PLUTO3-Cultura Ciud.-IRA CONDUCCION- SDRCD\2.Pro-Plan proy  Elab Ins\2.2 Elab de Instr\Sondeo ira en la conducción.png" id="1445" name="Google Shape;1445;p92"/>
          <p:cNvPicPr preferRelativeResize="0"/>
          <p:nvPr/>
        </p:nvPicPr>
        <p:blipFill rotWithShape="1">
          <a:blip r:embed="rId5">
            <a:alphaModFix/>
          </a:blip>
          <a:srcRect b="73449" l="46888" r="37151" t="0"/>
          <a:stretch/>
        </p:blipFill>
        <p:spPr>
          <a:xfrm>
            <a:off x="4660457" y="5341773"/>
            <a:ext cx="355122" cy="412955"/>
          </a:xfrm>
          <a:prstGeom prst="rect">
            <a:avLst/>
          </a:prstGeom>
          <a:noFill/>
          <a:ln>
            <a:noFill/>
          </a:ln>
        </p:spPr>
      </p:pic>
      <p:pic>
        <p:nvPicPr>
          <p:cNvPr descr="W:\2-3-4.5 Proyectos\UEN_3\ACTIVOS\2718-PLUTO3-Cultura Ciud.-IRA CONDUCCION- SDRCD\2.Pro-Plan proy  Elab Ins\2.2 Elab de Instr\Sondeo ira en la conducción.png" id="1446" name="Google Shape;1446;p92"/>
          <p:cNvPicPr preferRelativeResize="0"/>
          <p:nvPr/>
        </p:nvPicPr>
        <p:blipFill rotWithShape="1">
          <a:blip r:embed="rId5">
            <a:alphaModFix/>
          </a:blip>
          <a:srcRect b="73449" l="46888" r="37151" t="0"/>
          <a:stretch/>
        </p:blipFill>
        <p:spPr>
          <a:xfrm>
            <a:off x="7587053" y="5064733"/>
            <a:ext cx="355122" cy="41295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93"/>
          <p:cNvSpPr/>
          <p:nvPr/>
        </p:nvSpPr>
        <p:spPr>
          <a:xfrm>
            <a:off x="388374" y="889979"/>
            <a:ext cx="114152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Cuando ve un vehículo pisando la cebra peatonal. ¿Cómo lo hace sentir?</a:t>
            </a:r>
            <a:endParaRPr b="1" sz="2000">
              <a:solidFill>
                <a:schemeClr val="dk1"/>
              </a:solidFill>
              <a:latin typeface="Calibri"/>
              <a:ea typeface="Calibri"/>
              <a:cs typeface="Calibri"/>
              <a:sym typeface="Calibri"/>
            </a:endParaRPr>
          </a:p>
        </p:txBody>
      </p:sp>
      <p:sp>
        <p:nvSpPr>
          <p:cNvPr id="1452" name="Google Shape;1452;p93"/>
          <p:cNvSpPr txBox="1"/>
          <p:nvPr/>
        </p:nvSpPr>
        <p:spPr>
          <a:xfrm>
            <a:off x="2675672" y="125878"/>
            <a:ext cx="684065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Emociones ante algunas situaciones en la vía</a:t>
            </a:r>
            <a:endParaRPr/>
          </a:p>
        </p:txBody>
      </p:sp>
      <p:graphicFrame>
        <p:nvGraphicFramePr>
          <p:cNvPr id="1453" name="Google Shape;1453;p93"/>
          <p:cNvGraphicFramePr/>
          <p:nvPr/>
        </p:nvGraphicFramePr>
        <p:xfrm>
          <a:off x="0" y="1530970"/>
          <a:ext cx="12192000" cy="2452094"/>
        </p:xfrm>
        <a:graphic>
          <a:graphicData uri="http://schemas.openxmlformats.org/drawingml/2006/chart">
            <c:chart r:id="rId3"/>
          </a:graphicData>
        </a:graphic>
      </p:graphicFrame>
      <p:graphicFrame>
        <p:nvGraphicFramePr>
          <p:cNvPr id="1454" name="Google Shape;1454;p93"/>
          <p:cNvGraphicFramePr/>
          <p:nvPr/>
        </p:nvGraphicFramePr>
        <p:xfrm>
          <a:off x="0" y="3983064"/>
          <a:ext cx="12192000" cy="2874936"/>
        </p:xfrm>
        <a:graphic>
          <a:graphicData uri="http://schemas.openxmlformats.org/drawingml/2006/chart">
            <c:chart r:id="rId4"/>
          </a:graphicData>
        </a:graphic>
      </p:graphicFrame>
      <p:pic>
        <p:nvPicPr>
          <p:cNvPr descr="W:\2-3-4.5 Proyectos\UEN_3\ACTIVOS\2718-PLUTO3-Cultura Ciud.-IRA CONDUCCION- SDRCD\2.Pro-Plan proy  Elab Ins\2.2 Elab de Instr\Sondeo ira en la conducción.png" id="1455" name="Google Shape;1455;p93"/>
          <p:cNvPicPr preferRelativeResize="0"/>
          <p:nvPr/>
        </p:nvPicPr>
        <p:blipFill rotWithShape="1">
          <a:blip r:embed="rId5">
            <a:alphaModFix/>
          </a:blip>
          <a:srcRect b="73449" l="46888" r="37151" t="0"/>
          <a:stretch/>
        </p:blipFill>
        <p:spPr>
          <a:xfrm>
            <a:off x="2294382" y="2669461"/>
            <a:ext cx="355122" cy="412955"/>
          </a:xfrm>
          <a:prstGeom prst="rect">
            <a:avLst/>
          </a:prstGeom>
          <a:noFill/>
          <a:ln>
            <a:noFill/>
          </a:ln>
        </p:spPr>
      </p:pic>
      <p:pic>
        <p:nvPicPr>
          <p:cNvPr descr="W:\2-3-4.5 Proyectos\UEN_3\ACTIVOS\2718-PLUTO3-Cultura Ciud.-IRA CONDUCCION- SDRCD\2.Pro-Plan proy  Elab Ins\2.2 Elab de Instr\Sondeo ira en la conducción.png" id="1456" name="Google Shape;1456;p93"/>
          <p:cNvPicPr preferRelativeResize="0"/>
          <p:nvPr/>
        </p:nvPicPr>
        <p:blipFill rotWithShape="1">
          <a:blip r:embed="rId5">
            <a:alphaModFix/>
          </a:blip>
          <a:srcRect b="73449" l="46888" r="37151" t="0"/>
          <a:stretch/>
        </p:blipFill>
        <p:spPr>
          <a:xfrm>
            <a:off x="6181877" y="2465402"/>
            <a:ext cx="355122" cy="412955"/>
          </a:xfrm>
          <a:prstGeom prst="rect">
            <a:avLst/>
          </a:prstGeom>
          <a:noFill/>
          <a:ln>
            <a:noFill/>
          </a:ln>
        </p:spPr>
      </p:pic>
      <p:pic>
        <p:nvPicPr>
          <p:cNvPr descr="W:\2-3-4.5 Proyectos\UEN_3\ACTIVOS\2718-PLUTO3-Cultura Ciud.-IRA CONDUCCION- SDRCD\2.Pro-Plan proy  Elab Ins\2.2 Elab de Instr\Sondeo ira en la conducción.png" id="1457" name="Google Shape;1457;p93"/>
          <p:cNvPicPr preferRelativeResize="0"/>
          <p:nvPr/>
        </p:nvPicPr>
        <p:blipFill rotWithShape="1">
          <a:blip r:embed="rId5">
            <a:alphaModFix/>
          </a:blip>
          <a:srcRect b="73449" l="46888" r="37151" t="0"/>
          <a:stretch/>
        </p:blipFill>
        <p:spPr>
          <a:xfrm>
            <a:off x="10053869" y="2772784"/>
            <a:ext cx="355122" cy="412955"/>
          </a:xfrm>
          <a:prstGeom prst="rect">
            <a:avLst/>
          </a:prstGeom>
          <a:noFill/>
          <a:ln>
            <a:noFill/>
          </a:ln>
        </p:spPr>
      </p:pic>
      <p:pic>
        <p:nvPicPr>
          <p:cNvPr descr="W:\2-3-4.5 Proyectos\UEN_3\ACTIVOS\2718-PLUTO3-Cultura Ciud.-IRA CONDUCCION- SDRCD\2.Pro-Plan proy  Elab Ins\2.2 Elab de Instr\Sondeo ira en la conducción.png" id="1458" name="Google Shape;1458;p93"/>
          <p:cNvPicPr preferRelativeResize="0"/>
          <p:nvPr/>
        </p:nvPicPr>
        <p:blipFill rotWithShape="1">
          <a:blip r:embed="rId5">
            <a:alphaModFix/>
          </a:blip>
          <a:srcRect b="73449" l="46888" r="37151" t="0"/>
          <a:stretch/>
        </p:blipFill>
        <p:spPr>
          <a:xfrm>
            <a:off x="7571557" y="5395757"/>
            <a:ext cx="355122" cy="412955"/>
          </a:xfrm>
          <a:prstGeom prst="rect">
            <a:avLst/>
          </a:prstGeom>
          <a:noFill/>
          <a:ln>
            <a:noFill/>
          </a:ln>
        </p:spPr>
      </p:pic>
      <p:pic>
        <p:nvPicPr>
          <p:cNvPr descr="W:\2-3-4.5 Proyectos\UEN_3\ACTIVOS\2718-PLUTO3-Cultura Ciud.-IRA CONDUCCION- SDRCD\2.Pro-Plan proy  Elab Ins\2.2 Elab de Instr\Sondeo ira en la conducción.png" id="1459" name="Google Shape;1459;p93"/>
          <p:cNvPicPr preferRelativeResize="0"/>
          <p:nvPr/>
        </p:nvPicPr>
        <p:blipFill rotWithShape="1">
          <a:blip r:embed="rId5">
            <a:alphaModFix/>
          </a:blip>
          <a:srcRect b="73449" l="46888" r="37151" t="0"/>
          <a:stretch/>
        </p:blipFill>
        <p:spPr>
          <a:xfrm>
            <a:off x="1744196" y="5296034"/>
            <a:ext cx="355122" cy="412955"/>
          </a:xfrm>
          <a:prstGeom prst="rect">
            <a:avLst/>
          </a:prstGeom>
          <a:noFill/>
          <a:ln>
            <a:noFill/>
          </a:ln>
        </p:spPr>
      </p:pic>
      <p:pic>
        <p:nvPicPr>
          <p:cNvPr descr="W:\2-3-4.5 Proyectos\UEN_3\ACTIVOS\2718-PLUTO3-Cultura Ciud.-IRA CONDUCCION- SDRCD\2.Pro-Plan proy  Elab Ins\2.2 Elab de Instr\Sondeo ira en la conducción.png" id="1460" name="Google Shape;1460;p93"/>
          <p:cNvPicPr preferRelativeResize="0"/>
          <p:nvPr/>
        </p:nvPicPr>
        <p:blipFill rotWithShape="1">
          <a:blip r:embed="rId6">
            <a:alphaModFix/>
          </a:blip>
          <a:srcRect b="74228" l="14107" r="69933" t="0"/>
          <a:stretch/>
        </p:blipFill>
        <p:spPr>
          <a:xfrm>
            <a:off x="960894" y="5358026"/>
            <a:ext cx="355122" cy="381959"/>
          </a:xfrm>
          <a:prstGeom prst="rect">
            <a:avLst/>
          </a:prstGeom>
          <a:noFill/>
          <a:ln>
            <a:noFill/>
          </a:ln>
        </p:spPr>
      </p:pic>
      <p:pic>
        <p:nvPicPr>
          <p:cNvPr descr="W:\2-3-4.5 Proyectos\UEN_3\ACTIVOS\2718-PLUTO3-Cultura Ciud.-IRA CONDUCCION- SDRCD\2.Pro-Plan proy  Elab Ins\2.2 Elab de Instr\Sondeo ira en la conducción.png" id="1461" name="Google Shape;1461;p93"/>
          <p:cNvPicPr preferRelativeResize="0"/>
          <p:nvPr/>
        </p:nvPicPr>
        <p:blipFill rotWithShape="1">
          <a:blip r:embed="rId6">
            <a:alphaModFix/>
          </a:blip>
          <a:srcRect b="74228" l="14107" r="69933" t="0"/>
          <a:stretch/>
        </p:blipFill>
        <p:spPr>
          <a:xfrm>
            <a:off x="3871993" y="5448434"/>
            <a:ext cx="355122" cy="381959"/>
          </a:xfrm>
          <a:prstGeom prst="rect">
            <a:avLst/>
          </a:prstGeom>
          <a:noFill/>
          <a:ln>
            <a:noFill/>
          </a:ln>
        </p:spPr>
      </p:pic>
      <p:pic>
        <p:nvPicPr>
          <p:cNvPr descr="W:\2-3-4.5 Proyectos\UEN_3\ACTIVOS\2718-PLUTO3-Cultura Ciud.-IRA CONDUCCION- SDRCD\2.Pro-Plan proy  Elab Ins\2.2 Elab de Instr\Sondeo ira en la conducción.png" id="1462" name="Google Shape;1462;p93"/>
          <p:cNvPicPr preferRelativeResize="0"/>
          <p:nvPr/>
        </p:nvPicPr>
        <p:blipFill rotWithShape="1">
          <a:blip r:embed="rId6">
            <a:alphaModFix/>
          </a:blip>
          <a:srcRect b="74228" l="14107" r="69933" t="0"/>
          <a:stretch/>
        </p:blipFill>
        <p:spPr>
          <a:xfrm>
            <a:off x="9681273" y="5042898"/>
            <a:ext cx="355122" cy="381959"/>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94"/>
          <p:cNvSpPr txBox="1"/>
          <p:nvPr/>
        </p:nvSpPr>
        <p:spPr>
          <a:xfrm>
            <a:off x="1227390" y="176895"/>
            <a:ext cx="97372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Emociones ante algunas situaciones en la vía y estrés al manejar</a:t>
            </a:r>
            <a:endParaRPr/>
          </a:p>
        </p:txBody>
      </p:sp>
      <p:graphicFrame>
        <p:nvGraphicFramePr>
          <p:cNvPr id="1468" name="Google Shape;1468;p94"/>
          <p:cNvGraphicFramePr/>
          <p:nvPr/>
        </p:nvGraphicFramePr>
        <p:xfrm>
          <a:off x="1" y="1898405"/>
          <a:ext cx="12191999" cy="4587499"/>
        </p:xfrm>
        <a:graphic>
          <a:graphicData uri="http://schemas.openxmlformats.org/drawingml/2006/chart">
            <c:chart r:id="rId3"/>
          </a:graphicData>
        </a:graphic>
      </p:graphicFrame>
      <p:sp>
        <p:nvSpPr>
          <p:cNvPr id="1469" name="Google Shape;1469;p94"/>
          <p:cNvSpPr/>
          <p:nvPr/>
        </p:nvSpPr>
        <p:spPr>
          <a:xfrm>
            <a:off x="388374" y="3440623"/>
            <a:ext cx="1269945" cy="1844298"/>
          </a:xfrm>
          <a:prstGeom prst="rect">
            <a:avLst/>
          </a:prstGeom>
          <a:noFill/>
          <a:ln cap="flat" cmpd="sng" w="12700">
            <a:solidFill>
              <a:srgbClr val="FF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0" name="Google Shape;1470;p94"/>
          <p:cNvSpPr/>
          <p:nvPr/>
        </p:nvSpPr>
        <p:spPr>
          <a:xfrm>
            <a:off x="3779920" y="3035083"/>
            <a:ext cx="1269945" cy="2249837"/>
          </a:xfrm>
          <a:prstGeom prst="rect">
            <a:avLst/>
          </a:prstGeom>
          <a:noFill/>
          <a:ln cap="flat" cmpd="sng" w="12700">
            <a:solidFill>
              <a:srgbClr val="FF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1" name="Google Shape;1471;p94"/>
          <p:cNvSpPr/>
          <p:nvPr/>
        </p:nvSpPr>
        <p:spPr>
          <a:xfrm>
            <a:off x="7171466" y="2882684"/>
            <a:ext cx="810161" cy="2402235"/>
          </a:xfrm>
          <a:prstGeom prst="rect">
            <a:avLst/>
          </a:prstGeom>
          <a:noFill/>
          <a:ln cap="flat" cmpd="sng" w="12700">
            <a:solidFill>
              <a:srgbClr val="FF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2" name="Google Shape;1472;p94"/>
          <p:cNvSpPr/>
          <p:nvPr/>
        </p:nvSpPr>
        <p:spPr>
          <a:xfrm>
            <a:off x="10544028" y="2584342"/>
            <a:ext cx="810161" cy="2700577"/>
          </a:xfrm>
          <a:prstGeom prst="rect">
            <a:avLst/>
          </a:prstGeom>
          <a:noFill/>
          <a:ln cap="flat" cmpd="sng" w="12700">
            <a:solidFill>
              <a:srgbClr val="FF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3" name="Google Shape;1473;p94"/>
          <p:cNvSpPr/>
          <p:nvPr/>
        </p:nvSpPr>
        <p:spPr>
          <a:xfrm>
            <a:off x="388374" y="889979"/>
            <a:ext cx="114152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Imagine que está haciendo fila en su vehículo y llega otro y hace "doble fila". Esto ¿Cómo le hace sentir?</a:t>
            </a:r>
            <a:endParaRPr b="1" sz="200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graphicFrame>
        <p:nvGraphicFramePr>
          <p:cNvPr id="1478" name="Google Shape;1478;p95"/>
          <p:cNvGraphicFramePr/>
          <p:nvPr/>
        </p:nvGraphicFramePr>
        <p:xfrm>
          <a:off x="0" y="1751309"/>
          <a:ext cx="12192000" cy="4479010"/>
        </p:xfrm>
        <a:graphic>
          <a:graphicData uri="http://schemas.openxmlformats.org/drawingml/2006/chart">
            <c:chart r:id="rId3"/>
          </a:graphicData>
        </a:graphic>
      </p:graphicFrame>
      <p:sp>
        <p:nvSpPr>
          <p:cNvPr id="1479" name="Google Shape;1479;p95"/>
          <p:cNvSpPr/>
          <p:nvPr/>
        </p:nvSpPr>
        <p:spPr>
          <a:xfrm>
            <a:off x="388374" y="889979"/>
            <a:ext cx="114152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000">
                <a:solidFill>
                  <a:schemeClr val="dk1"/>
                </a:solidFill>
                <a:latin typeface="Calibri"/>
                <a:ea typeface="Calibri"/>
                <a:cs typeface="Calibri"/>
                <a:sym typeface="Calibri"/>
              </a:rPr>
              <a:t>Cuando ve un vehículo pisando la cebra peatonal. ¿Cómo lo hace sentir?</a:t>
            </a:r>
            <a:endParaRPr b="1" sz="2000">
              <a:solidFill>
                <a:schemeClr val="dk1"/>
              </a:solidFill>
              <a:latin typeface="Calibri"/>
              <a:ea typeface="Calibri"/>
              <a:cs typeface="Calibri"/>
              <a:sym typeface="Calibri"/>
            </a:endParaRPr>
          </a:p>
        </p:txBody>
      </p:sp>
      <p:sp>
        <p:nvSpPr>
          <p:cNvPr id="1480" name="Google Shape;1480;p95"/>
          <p:cNvSpPr txBox="1"/>
          <p:nvPr/>
        </p:nvSpPr>
        <p:spPr>
          <a:xfrm>
            <a:off x="1227390" y="176895"/>
            <a:ext cx="97372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800">
                <a:solidFill>
                  <a:schemeClr val="dk1"/>
                </a:solidFill>
                <a:latin typeface="Calibri"/>
                <a:ea typeface="Calibri"/>
                <a:cs typeface="Calibri"/>
                <a:sym typeface="Calibri"/>
              </a:rPr>
              <a:t>Emociones ante algunas situaciones en la vía y estrés al manejar</a:t>
            </a:r>
            <a:endParaRPr/>
          </a:p>
        </p:txBody>
      </p:sp>
      <p:sp>
        <p:nvSpPr>
          <p:cNvPr id="1481" name="Google Shape;1481;p95"/>
          <p:cNvSpPr/>
          <p:nvPr/>
        </p:nvSpPr>
        <p:spPr>
          <a:xfrm>
            <a:off x="357378" y="2460357"/>
            <a:ext cx="1269945" cy="2809068"/>
          </a:xfrm>
          <a:prstGeom prst="rect">
            <a:avLst/>
          </a:prstGeom>
          <a:noFill/>
          <a:ln cap="flat" cmpd="sng" w="12700">
            <a:solidFill>
              <a:srgbClr val="FF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2" name="Google Shape;1482;p95"/>
          <p:cNvSpPr/>
          <p:nvPr/>
        </p:nvSpPr>
        <p:spPr>
          <a:xfrm>
            <a:off x="3779920" y="2539141"/>
            <a:ext cx="1269945" cy="2730284"/>
          </a:xfrm>
          <a:prstGeom prst="rect">
            <a:avLst/>
          </a:prstGeom>
          <a:noFill/>
          <a:ln cap="flat" cmpd="sng" w="12700">
            <a:solidFill>
              <a:srgbClr val="FF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3" name="Google Shape;1483;p95"/>
          <p:cNvSpPr/>
          <p:nvPr/>
        </p:nvSpPr>
        <p:spPr>
          <a:xfrm>
            <a:off x="6753012" y="2340244"/>
            <a:ext cx="1269945" cy="2929181"/>
          </a:xfrm>
          <a:prstGeom prst="rect">
            <a:avLst/>
          </a:prstGeom>
          <a:noFill/>
          <a:ln cap="flat" cmpd="sng" w="12700">
            <a:solidFill>
              <a:srgbClr val="FF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4" name="Google Shape;1484;p95"/>
          <p:cNvSpPr/>
          <p:nvPr/>
        </p:nvSpPr>
        <p:spPr>
          <a:xfrm>
            <a:off x="10175554" y="2227882"/>
            <a:ext cx="1178635" cy="3041543"/>
          </a:xfrm>
          <a:prstGeom prst="rect">
            <a:avLst/>
          </a:prstGeom>
          <a:noFill/>
          <a:ln cap="flat" cmpd="sng" w="12700">
            <a:solidFill>
              <a:srgbClr val="FF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96"/>
          <p:cNvSpPr txBox="1"/>
          <p:nvPr/>
        </p:nvSpPr>
        <p:spPr>
          <a:xfrm>
            <a:off x="1038387" y="176895"/>
            <a:ext cx="1013589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800">
                <a:solidFill>
                  <a:schemeClr val="dk1"/>
                </a:solidFill>
                <a:latin typeface="Calibri"/>
                <a:ea typeface="Calibri"/>
                <a:cs typeface="Calibri"/>
                <a:sym typeface="Calibri"/>
              </a:rPr>
              <a:t>Relación entre el estrés al conducir y la dificultad de controlarse cuando se enojan</a:t>
            </a:r>
            <a:endParaRPr/>
          </a:p>
        </p:txBody>
      </p:sp>
      <p:graphicFrame>
        <p:nvGraphicFramePr>
          <p:cNvPr id="1490" name="Google Shape;1490;p96"/>
          <p:cNvGraphicFramePr/>
          <p:nvPr/>
        </p:nvGraphicFramePr>
        <p:xfrm>
          <a:off x="0" y="1483961"/>
          <a:ext cx="12192000" cy="4885842"/>
        </p:xfrm>
        <a:graphic>
          <a:graphicData uri="http://schemas.openxmlformats.org/drawingml/2006/chart">
            <c:chart r:id="rId3"/>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97"/>
          <p:cNvSpPr txBox="1"/>
          <p:nvPr/>
        </p:nvSpPr>
        <p:spPr>
          <a:xfrm>
            <a:off x="1038387" y="176895"/>
            <a:ext cx="1013589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800">
                <a:solidFill>
                  <a:schemeClr val="dk1"/>
                </a:solidFill>
                <a:latin typeface="Calibri"/>
                <a:ea typeface="Calibri"/>
                <a:cs typeface="Calibri"/>
                <a:sym typeface="Calibri"/>
              </a:rPr>
              <a:t>Estrés y hábitos diarios según actor vial</a:t>
            </a:r>
            <a:endParaRPr/>
          </a:p>
        </p:txBody>
      </p:sp>
      <p:graphicFrame>
        <p:nvGraphicFramePr>
          <p:cNvPr id="1496" name="Google Shape;1496;p97"/>
          <p:cNvGraphicFramePr/>
          <p:nvPr/>
        </p:nvGraphicFramePr>
        <p:xfrm>
          <a:off x="0" y="1177871"/>
          <a:ext cx="6096000" cy="5114441"/>
        </p:xfrm>
        <a:graphic>
          <a:graphicData uri="http://schemas.openxmlformats.org/drawingml/2006/chart">
            <c:chart r:id="rId3"/>
          </a:graphicData>
        </a:graphic>
      </p:graphicFrame>
      <p:graphicFrame>
        <p:nvGraphicFramePr>
          <p:cNvPr id="1497" name="Google Shape;1497;p97"/>
          <p:cNvGraphicFramePr/>
          <p:nvPr/>
        </p:nvGraphicFramePr>
        <p:xfrm>
          <a:off x="6096000" y="1177871"/>
          <a:ext cx="6096000" cy="5114440"/>
        </p:xfrm>
        <a:graphic>
          <a:graphicData uri="http://schemas.openxmlformats.org/drawingml/2006/chart">
            <c:chart r:id="rId4"/>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98"/>
          <p:cNvSpPr txBox="1"/>
          <p:nvPr/>
        </p:nvSpPr>
        <p:spPr>
          <a:xfrm>
            <a:off x="1038387" y="176895"/>
            <a:ext cx="1013589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800">
                <a:solidFill>
                  <a:schemeClr val="dk1"/>
                </a:solidFill>
                <a:latin typeface="Calibri"/>
                <a:ea typeface="Calibri"/>
                <a:cs typeface="Calibri"/>
                <a:sym typeface="Calibri"/>
              </a:rPr>
              <a:t>Estrés y hábitos diarios según actor vial</a:t>
            </a:r>
            <a:endParaRPr/>
          </a:p>
        </p:txBody>
      </p:sp>
      <p:graphicFrame>
        <p:nvGraphicFramePr>
          <p:cNvPr id="1503" name="Google Shape;1503;p98"/>
          <p:cNvGraphicFramePr/>
          <p:nvPr/>
        </p:nvGraphicFramePr>
        <p:xfrm>
          <a:off x="2244671" y="1177871"/>
          <a:ext cx="7702657" cy="4773477"/>
        </p:xfrm>
        <a:graphic>
          <a:graphicData uri="http://schemas.openxmlformats.org/drawingml/2006/chart">
            <c:chart r:id="rId3"/>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p99"/>
          <p:cNvSpPr txBox="1"/>
          <p:nvPr/>
        </p:nvSpPr>
        <p:spPr>
          <a:xfrm>
            <a:off x="1038387" y="176895"/>
            <a:ext cx="1013589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800">
                <a:solidFill>
                  <a:schemeClr val="dk1"/>
                </a:solidFill>
                <a:latin typeface="Calibri"/>
                <a:ea typeface="Calibri"/>
                <a:cs typeface="Calibri"/>
                <a:sym typeface="Calibri"/>
              </a:rPr>
              <a:t>Estrés y hábitos diarios según actor vial</a:t>
            </a:r>
            <a:endParaRPr/>
          </a:p>
        </p:txBody>
      </p:sp>
      <p:graphicFrame>
        <p:nvGraphicFramePr>
          <p:cNvPr id="1509" name="Google Shape;1509;p99"/>
          <p:cNvGraphicFramePr/>
          <p:nvPr/>
        </p:nvGraphicFramePr>
        <p:xfrm>
          <a:off x="0" y="1199383"/>
          <a:ext cx="6096000" cy="4875953"/>
        </p:xfrm>
        <a:graphic>
          <a:graphicData uri="http://schemas.openxmlformats.org/drawingml/2006/chart">
            <c:chart r:id="rId3"/>
          </a:graphicData>
        </a:graphic>
      </p:graphicFrame>
      <p:graphicFrame>
        <p:nvGraphicFramePr>
          <p:cNvPr id="1510" name="Google Shape;1510;p99"/>
          <p:cNvGraphicFramePr/>
          <p:nvPr/>
        </p:nvGraphicFramePr>
        <p:xfrm>
          <a:off x="6106332" y="1199383"/>
          <a:ext cx="6085667" cy="4875953"/>
        </p:xfrm>
        <a:graphic>
          <a:graphicData uri="http://schemas.openxmlformats.org/drawingml/2006/chart">
            <c:chart r:id="rId4"/>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2020-03-20T22:43:11Z</dcterms:created>
  <dc:creator>ANDREA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0x01010099445C066DBEB742A95E02D9B95101DB</vt:lpwstr>
  </property>
</Properties>
</file>