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theme/themeOverride1.xml" ContentType="application/vnd.openxmlformats-officedocument.themeOverr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theme/themeOverride2.xml" ContentType="application/vnd.openxmlformats-officedocument.themeOverrid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theme/themeOverride3.xml" ContentType="application/vnd.openxmlformats-officedocument.themeOverrid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theme/themeOverride4.xml" ContentType="application/vnd.openxmlformats-officedocument.themeOverrid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theme/themeOverride5.xml" ContentType="application/vnd.openxmlformats-officedocument.themeOverrid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theme/themeOverride6.xml" ContentType="application/vnd.openxmlformats-officedocument.themeOverride+xml"/>
  <Override PartName="/ppt/charts/chart7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theme/themeOverride7.xml" ContentType="application/vnd.openxmlformats-officedocument.themeOverride+xml"/>
  <Override PartName="/ppt/charts/chart8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theme/themeOverride8.xml" ContentType="application/vnd.openxmlformats-officedocument.themeOverride+xml"/>
  <Override PartName="/ppt/charts/chart9.xml" ContentType="application/vnd.openxmlformats-officedocument.drawingml.chart+xml"/>
  <Override PartName="/ppt/charts/style9.xml" ContentType="application/vnd.ms-office.chartstyle+xml"/>
  <Override PartName="/ppt/charts/colors9.xml" ContentType="application/vnd.ms-office.chartcolorstyle+xml"/>
  <Override PartName="/ppt/theme/themeOverride9.xml" ContentType="application/vnd.openxmlformats-officedocument.themeOverride+xml"/>
  <Override PartName="/ppt/charts/chart10.xml" ContentType="application/vnd.openxmlformats-officedocument.drawingml.chart+xml"/>
  <Override PartName="/ppt/charts/style10.xml" ContentType="application/vnd.ms-office.chartstyle+xml"/>
  <Override PartName="/ppt/charts/colors10.xml" ContentType="application/vnd.ms-office.chartcolorstyle+xml"/>
  <Override PartName="/ppt/theme/themeOverride10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25"/>
  </p:notesMasterIdLst>
  <p:sldIdLst>
    <p:sldId id="460" r:id="rId2"/>
    <p:sldId id="461" r:id="rId3"/>
    <p:sldId id="462" r:id="rId4"/>
    <p:sldId id="463" r:id="rId5"/>
    <p:sldId id="464" r:id="rId6"/>
    <p:sldId id="412" r:id="rId7"/>
    <p:sldId id="444" r:id="rId8"/>
    <p:sldId id="445" r:id="rId9"/>
    <p:sldId id="451" r:id="rId10"/>
    <p:sldId id="452" r:id="rId11"/>
    <p:sldId id="446" r:id="rId12"/>
    <p:sldId id="415" r:id="rId13"/>
    <p:sldId id="447" r:id="rId14"/>
    <p:sldId id="453" r:id="rId15"/>
    <p:sldId id="454" r:id="rId16"/>
    <p:sldId id="455" r:id="rId17"/>
    <p:sldId id="456" r:id="rId18"/>
    <p:sldId id="457" r:id="rId19"/>
    <p:sldId id="458" r:id="rId20"/>
    <p:sldId id="450" r:id="rId21"/>
    <p:sldId id="423" r:id="rId22"/>
    <p:sldId id="459" r:id="rId23"/>
    <p:sldId id="295" r:id="rId24"/>
  </p:sldIdLst>
  <p:sldSz cx="12192000" cy="6858000"/>
  <p:notesSz cx="6858000" cy="9144000"/>
  <p:embeddedFontLst>
    <p:embeddedFont>
      <p:font typeface="Calibri" panose="020F0502020204030204" pitchFamily="34" charset="0"/>
      <p:regular r:id="rId26"/>
      <p:bold r:id="rId27"/>
      <p:italic r:id="rId28"/>
      <p:boldItalic r:id="rId29"/>
    </p:embeddedFont>
    <p:embeddedFont>
      <p:font typeface="Calibri Light" panose="020F0302020204030204" pitchFamily="34" charset="0"/>
      <p:regular r:id="rId30"/>
      <p:italic r:id="rId31"/>
    </p:embeddedFont>
    <p:embeddedFont>
      <p:font typeface="Museo Sans Condensed" panose="020B0604020202020204" charset="0"/>
      <p:regular r:id="rId32"/>
    </p:embeddedFont>
  </p:embeddedFontLst>
  <p:defaultTextStyle>
    <a:defPPr>
      <a:defRPr lang="es-C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568AA"/>
    <a:srgbClr val="D0CBE1"/>
    <a:srgbClr val="5D429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0505E3EF-67EA-436B-97B2-0124C06EBD24}" styleName="Estilo medio 4 - Énfasis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012ECD-51FC-41F1-AA8D-1B2483CD663E}" styleName="Estilo claro 2 - Acento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FABFCF23-3B69-468F-B69F-88F6DE6A72F2}" styleName="Estilo medio 1 - Énfasis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BDBED569-4797-4DF1-A0F4-6AAB3CD982D8}" styleName="Estilo claro 3 - Acento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8799B23B-EC83-4686-B30A-512413B5E67A}" styleName="Estilo claro 3 - Acento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5940675A-B579-460E-94D1-54222C63F5DA}" styleName="Sin estilo, cuadrícula de la tabla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882" autoAdjust="0"/>
    <p:restoredTop sz="94660"/>
  </p:normalViewPr>
  <p:slideViewPr>
    <p:cSldViewPr snapToGrid="0">
      <p:cViewPr varScale="1">
        <p:scale>
          <a:sx n="41" d="100"/>
          <a:sy n="41" d="100"/>
        </p:scale>
        <p:origin x="60" y="7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1.fntdata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4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font" Target="fonts/font7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font" Target="fonts/font3.fntdata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6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font" Target="fonts/font2.fntdata"/><Relationship Id="rId30" Type="http://schemas.openxmlformats.org/officeDocument/2006/relationships/font" Target="fonts/font5.fntdata"/><Relationship Id="rId35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package" Target="../embeddings/Microsoft_Excel_Worksheet.xlsx"/></Relationships>
</file>

<file path=ppt/charts/_rels/chart10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0.xml"/><Relationship Id="rId2" Type="http://schemas.microsoft.com/office/2011/relationships/chartColorStyle" Target="colors10.xml"/><Relationship Id="rId1" Type="http://schemas.microsoft.com/office/2011/relationships/chartStyle" Target="style10.xml"/><Relationship Id="rId4" Type="http://schemas.openxmlformats.org/officeDocument/2006/relationships/package" Target="../embeddings/Microsoft_Excel_Worksheet9.xlsx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2.xml"/><Relationship Id="rId2" Type="http://schemas.microsoft.com/office/2011/relationships/chartColorStyle" Target="colors2.xml"/><Relationship Id="rId1" Type="http://schemas.microsoft.com/office/2011/relationships/chartStyle" Target="style2.xml"/><Relationship Id="rId4" Type="http://schemas.openxmlformats.org/officeDocument/2006/relationships/package" Target="../embeddings/Microsoft_Excel_Worksheet1.xlsx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3.xml"/><Relationship Id="rId2" Type="http://schemas.microsoft.com/office/2011/relationships/chartColorStyle" Target="colors3.xml"/><Relationship Id="rId1" Type="http://schemas.microsoft.com/office/2011/relationships/chartStyle" Target="style3.xml"/><Relationship Id="rId4" Type="http://schemas.openxmlformats.org/officeDocument/2006/relationships/package" Target="../embeddings/Microsoft_Excel_Worksheet2.xlsx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4.xml"/><Relationship Id="rId2" Type="http://schemas.microsoft.com/office/2011/relationships/chartColorStyle" Target="colors4.xml"/><Relationship Id="rId1" Type="http://schemas.microsoft.com/office/2011/relationships/chartStyle" Target="style4.xml"/><Relationship Id="rId4" Type="http://schemas.openxmlformats.org/officeDocument/2006/relationships/package" Target="../embeddings/Microsoft_Excel_Worksheet3.xlsx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5.xml"/><Relationship Id="rId2" Type="http://schemas.microsoft.com/office/2011/relationships/chartColorStyle" Target="colors5.xml"/><Relationship Id="rId1" Type="http://schemas.microsoft.com/office/2011/relationships/chartStyle" Target="style5.xml"/><Relationship Id="rId4" Type="http://schemas.openxmlformats.org/officeDocument/2006/relationships/package" Target="../embeddings/Microsoft_Excel_Worksheet4.xlsx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6.xml"/><Relationship Id="rId2" Type="http://schemas.microsoft.com/office/2011/relationships/chartColorStyle" Target="colors6.xml"/><Relationship Id="rId1" Type="http://schemas.microsoft.com/office/2011/relationships/chartStyle" Target="style6.xml"/><Relationship Id="rId4" Type="http://schemas.openxmlformats.org/officeDocument/2006/relationships/package" Target="../embeddings/Microsoft_Excel_Worksheet5.xlsx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7.xml"/><Relationship Id="rId2" Type="http://schemas.microsoft.com/office/2011/relationships/chartColorStyle" Target="colors7.xml"/><Relationship Id="rId1" Type="http://schemas.microsoft.com/office/2011/relationships/chartStyle" Target="style7.xml"/><Relationship Id="rId4" Type="http://schemas.openxmlformats.org/officeDocument/2006/relationships/package" Target="../embeddings/Microsoft_Excel_Worksheet6.xlsx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8.xml"/><Relationship Id="rId2" Type="http://schemas.microsoft.com/office/2011/relationships/chartColorStyle" Target="colors8.xml"/><Relationship Id="rId1" Type="http://schemas.microsoft.com/office/2011/relationships/chartStyle" Target="style8.xml"/><Relationship Id="rId4" Type="http://schemas.openxmlformats.org/officeDocument/2006/relationships/package" Target="../embeddings/Microsoft_Excel_Worksheet7.xlsx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9.xml"/><Relationship Id="rId2" Type="http://schemas.microsoft.com/office/2011/relationships/chartColorStyle" Target="colors9.xml"/><Relationship Id="rId1" Type="http://schemas.microsoft.com/office/2011/relationships/chartStyle" Target="style9.xml"/><Relationship Id="rId4" Type="http://schemas.openxmlformats.org/officeDocument/2006/relationships/package" Target="../embeddings/Microsoft_Excel_Worksheet8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5.7727284089488816E-2"/>
          <c:y val="2.8897706294882145E-2"/>
          <c:w val="0.92756592233066215"/>
          <c:h val="0.83841894763154612"/>
        </c:manualLayout>
      </c:layout>
      <c:lineChart>
        <c:grouping val="standard"/>
        <c:varyColors val="0"/>
        <c:ser>
          <c:idx val="0"/>
          <c:order val="0"/>
          <c:tx>
            <c:strRef>
              <c:f>SECTOR!$A$29</c:f>
              <c:strCache>
                <c:ptCount val="1"/>
                <c:pt idx="0">
                  <c:v>% Prog. Compromisos acumulados</c:v>
                </c:pt>
              </c:strCache>
            </c:strRef>
          </c:tx>
          <c:spPr>
            <a:ln w="22225" cap="rnd" cmpd="sng" algn="ctr">
              <a:solidFill>
                <a:schemeClr val="accent6"/>
              </a:solidFill>
              <a:round/>
            </a:ln>
            <a:effectLst/>
          </c:spPr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dk1">
                        <a:lumMod val="65000"/>
                        <a:lumOff val="35000"/>
                      </a:schemeClr>
                    </a:solidFill>
                    <a:latin typeface="Museo Sans Condensed" panose="02000000000000000000" pitchFamily="2" charset="0"/>
                    <a:ea typeface="+mn-ea"/>
                    <a:cs typeface="+mn-cs"/>
                  </a:defRPr>
                </a:pPr>
                <a:endParaRPr lang="es-CO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SECTOR!$C$79:$N$79</c:f>
              <c:strCache>
                <c:ptCount val="12"/>
                <c:pt idx="0">
                  <c:v>ENE</c:v>
                </c:pt>
                <c:pt idx="1">
                  <c:v>FEB</c:v>
                </c:pt>
                <c:pt idx="2">
                  <c:v>MAR</c:v>
                </c:pt>
                <c:pt idx="3">
                  <c:v>ABR</c:v>
                </c:pt>
                <c:pt idx="4">
                  <c:v>MAY</c:v>
                </c:pt>
                <c:pt idx="5">
                  <c:v>JUN</c:v>
                </c:pt>
                <c:pt idx="6">
                  <c:v>JUL</c:v>
                </c:pt>
                <c:pt idx="7">
                  <c:v>AGO</c:v>
                </c:pt>
                <c:pt idx="8">
                  <c:v>SEP</c:v>
                </c:pt>
                <c:pt idx="9">
                  <c:v>OCT</c:v>
                </c:pt>
                <c:pt idx="10">
                  <c:v>NOV</c:v>
                </c:pt>
                <c:pt idx="11">
                  <c:v>DIC</c:v>
                </c:pt>
              </c:strCache>
            </c:strRef>
          </c:cat>
          <c:val>
            <c:numRef>
              <c:f>SECTOR!$C$29:$N$29</c:f>
              <c:numCache>
                <c:formatCode>0.00%</c:formatCode>
                <c:ptCount val="12"/>
                <c:pt idx="0">
                  <c:v>7.9252090233035866E-2</c:v>
                </c:pt>
                <c:pt idx="1">
                  <c:v>0.25405427848340573</c:v>
                </c:pt>
                <c:pt idx="2">
                  <c:v>0.39569238203715651</c:v>
                </c:pt>
                <c:pt idx="3">
                  <c:v>0.54434025210325587</c:v>
                </c:pt>
                <c:pt idx="4">
                  <c:v>0.67118068442002521</c:v>
                </c:pt>
                <c:pt idx="5">
                  <c:v>0.74990173088341416</c:v>
                </c:pt>
                <c:pt idx="6">
                  <c:v>0.79951739997732019</c:v>
                </c:pt>
                <c:pt idx="7">
                  <c:v>0.83331883703133636</c:v>
                </c:pt>
                <c:pt idx="8">
                  <c:v>0.85958610164410343</c:v>
                </c:pt>
                <c:pt idx="9">
                  <c:v>0.88325601462287384</c:v>
                </c:pt>
                <c:pt idx="10">
                  <c:v>0.96122650182896174</c:v>
                </c:pt>
                <c:pt idx="11">
                  <c:v>0.99893071934816557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1708-47AD-82B6-3C5473983E7E}"/>
            </c:ext>
          </c:extLst>
        </c:ser>
        <c:ser>
          <c:idx val="1"/>
          <c:order val="1"/>
          <c:tx>
            <c:strRef>
              <c:f>SECTOR!$A$44</c:f>
              <c:strCache>
                <c:ptCount val="1"/>
                <c:pt idx="0">
                  <c:v>% Prog. Giros acumulados</c:v>
                </c:pt>
              </c:strCache>
            </c:strRef>
          </c:tx>
          <c:spPr>
            <a:ln w="22225" cap="rnd" cmpd="sng" algn="ctr">
              <a:solidFill>
                <a:schemeClr val="accent5"/>
              </a:solidFill>
              <a:round/>
            </a:ln>
            <a:effectLst/>
          </c:spPr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dk1">
                        <a:lumMod val="65000"/>
                        <a:lumOff val="35000"/>
                      </a:schemeClr>
                    </a:solidFill>
                    <a:latin typeface="Museo Sans Condensed" panose="02000000000000000000" pitchFamily="2" charset="0"/>
                    <a:ea typeface="+mn-ea"/>
                    <a:cs typeface="+mn-cs"/>
                  </a:defRPr>
                </a:pPr>
                <a:endParaRPr lang="es-CO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SECTOR!$C$79:$N$79</c:f>
              <c:strCache>
                <c:ptCount val="12"/>
                <c:pt idx="0">
                  <c:v>ENE</c:v>
                </c:pt>
                <c:pt idx="1">
                  <c:v>FEB</c:v>
                </c:pt>
                <c:pt idx="2">
                  <c:v>MAR</c:v>
                </c:pt>
                <c:pt idx="3">
                  <c:v>ABR</c:v>
                </c:pt>
                <c:pt idx="4">
                  <c:v>MAY</c:v>
                </c:pt>
                <c:pt idx="5">
                  <c:v>JUN</c:v>
                </c:pt>
                <c:pt idx="6">
                  <c:v>JUL</c:v>
                </c:pt>
                <c:pt idx="7">
                  <c:v>AGO</c:v>
                </c:pt>
                <c:pt idx="8">
                  <c:v>SEP</c:v>
                </c:pt>
                <c:pt idx="9">
                  <c:v>OCT</c:v>
                </c:pt>
                <c:pt idx="10">
                  <c:v>NOV</c:v>
                </c:pt>
                <c:pt idx="11">
                  <c:v>DIC</c:v>
                </c:pt>
              </c:strCache>
            </c:strRef>
          </c:cat>
          <c:val>
            <c:numRef>
              <c:f>SECTOR!$C$44:$N$44</c:f>
              <c:numCache>
                <c:formatCode>0.00%</c:formatCode>
                <c:ptCount val="12"/>
                <c:pt idx="0">
                  <c:v>1.1789419651137263E-2</c:v>
                </c:pt>
                <c:pt idx="1">
                  <c:v>3.7295492896814962E-2</c:v>
                </c:pt>
                <c:pt idx="2">
                  <c:v>7.5667614477727366E-2</c:v>
                </c:pt>
                <c:pt idx="3">
                  <c:v>0.14878453625586163</c:v>
                </c:pt>
                <c:pt idx="4">
                  <c:v>0.24863288652257587</c:v>
                </c:pt>
                <c:pt idx="5">
                  <c:v>0.36955764603102487</c:v>
                </c:pt>
                <c:pt idx="6">
                  <c:v>0.4685997531878287</c:v>
                </c:pt>
                <c:pt idx="7">
                  <c:v>0.56210469650048689</c:v>
                </c:pt>
                <c:pt idx="8">
                  <c:v>0.65864681606941133</c:v>
                </c:pt>
                <c:pt idx="9">
                  <c:v>0.75708706895325106</c:v>
                </c:pt>
                <c:pt idx="10">
                  <c:v>0.8518034360189205</c:v>
                </c:pt>
                <c:pt idx="11">
                  <c:v>0.97419707793266719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1708-47AD-82B6-3C5473983E7E}"/>
            </c:ext>
          </c:extLst>
        </c:ser>
        <c:ser>
          <c:idx val="2"/>
          <c:order val="2"/>
          <c:tx>
            <c:strRef>
              <c:f>SECTOR!$B$84</c:f>
              <c:strCache>
                <c:ptCount val="1"/>
                <c:pt idx="0">
                  <c:v>% Compromisos acumulados</c:v>
                </c:pt>
              </c:strCache>
            </c:strRef>
          </c:tx>
          <c:spPr>
            <a:ln w="22225" cap="rnd" cmpd="sng" algn="ctr">
              <a:solidFill>
                <a:schemeClr val="accent4"/>
              </a:solidFill>
              <a:round/>
            </a:ln>
            <a:effectLst/>
          </c:spPr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dk1">
                        <a:lumMod val="65000"/>
                        <a:lumOff val="35000"/>
                      </a:schemeClr>
                    </a:solidFill>
                    <a:latin typeface="Museo Sans Condensed" panose="02000000000000000000" pitchFamily="2" charset="0"/>
                    <a:ea typeface="+mn-ea"/>
                    <a:cs typeface="+mn-cs"/>
                  </a:defRPr>
                </a:pPr>
                <a:endParaRPr lang="es-CO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SECTOR!$C$79:$N$79</c:f>
              <c:strCache>
                <c:ptCount val="12"/>
                <c:pt idx="0">
                  <c:v>ENE</c:v>
                </c:pt>
                <c:pt idx="1">
                  <c:v>FEB</c:v>
                </c:pt>
                <c:pt idx="2">
                  <c:v>MAR</c:v>
                </c:pt>
                <c:pt idx="3">
                  <c:v>ABR</c:v>
                </c:pt>
                <c:pt idx="4">
                  <c:v>MAY</c:v>
                </c:pt>
                <c:pt idx="5">
                  <c:v>JUN</c:v>
                </c:pt>
                <c:pt idx="6">
                  <c:v>JUL</c:v>
                </c:pt>
                <c:pt idx="7">
                  <c:v>AGO</c:v>
                </c:pt>
                <c:pt idx="8">
                  <c:v>SEP</c:v>
                </c:pt>
                <c:pt idx="9">
                  <c:v>OCT</c:v>
                </c:pt>
                <c:pt idx="10">
                  <c:v>NOV</c:v>
                </c:pt>
                <c:pt idx="11">
                  <c:v>DIC</c:v>
                </c:pt>
              </c:strCache>
            </c:strRef>
          </c:cat>
          <c:val>
            <c:numRef>
              <c:f>SECTOR!$C$84:$E$84</c:f>
              <c:numCache>
                <c:formatCode>0.00%</c:formatCode>
                <c:ptCount val="3"/>
                <c:pt idx="0">
                  <c:v>4.7987591504574614E-2</c:v>
                </c:pt>
                <c:pt idx="1">
                  <c:v>0.13955975516107616</c:v>
                </c:pt>
                <c:pt idx="2">
                  <c:v>0.22450828620025878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1708-47AD-82B6-3C5473983E7E}"/>
            </c:ext>
          </c:extLst>
        </c:ser>
        <c:ser>
          <c:idx val="3"/>
          <c:order val="3"/>
          <c:tx>
            <c:strRef>
              <c:f>SECTOR!$B$85</c:f>
              <c:strCache>
                <c:ptCount val="1"/>
                <c:pt idx="0">
                  <c:v>% Giros acumulados</c:v>
                </c:pt>
              </c:strCache>
            </c:strRef>
          </c:tx>
          <c:spPr>
            <a:ln w="22225" cap="rnd" cmpd="sng" algn="ctr">
              <a:solidFill>
                <a:schemeClr val="accent6">
                  <a:lumMod val="60000"/>
                </a:schemeClr>
              </a:solidFill>
              <a:round/>
            </a:ln>
            <a:effectLst/>
          </c:spPr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dk1">
                        <a:lumMod val="65000"/>
                        <a:lumOff val="35000"/>
                      </a:schemeClr>
                    </a:solidFill>
                    <a:latin typeface="Museo Sans Condensed" panose="02000000000000000000" pitchFamily="2" charset="0"/>
                    <a:ea typeface="+mn-ea"/>
                    <a:cs typeface="+mn-cs"/>
                  </a:defRPr>
                </a:pPr>
                <a:endParaRPr lang="es-CO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SECTOR!$C$79:$N$79</c:f>
              <c:strCache>
                <c:ptCount val="12"/>
                <c:pt idx="0">
                  <c:v>ENE</c:v>
                </c:pt>
                <c:pt idx="1">
                  <c:v>FEB</c:v>
                </c:pt>
                <c:pt idx="2">
                  <c:v>MAR</c:v>
                </c:pt>
                <c:pt idx="3">
                  <c:v>ABR</c:v>
                </c:pt>
                <c:pt idx="4">
                  <c:v>MAY</c:v>
                </c:pt>
                <c:pt idx="5">
                  <c:v>JUN</c:v>
                </c:pt>
                <c:pt idx="6">
                  <c:v>JUL</c:v>
                </c:pt>
                <c:pt idx="7">
                  <c:v>AGO</c:v>
                </c:pt>
                <c:pt idx="8">
                  <c:v>SEP</c:v>
                </c:pt>
                <c:pt idx="9">
                  <c:v>OCT</c:v>
                </c:pt>
                <c:pt idx="10">
                  <c:v>NOV</c:v>
                </c:pt>
                <c:pt idx="11">
                  <c:v>DIC</c:v>
                </c:pt>
              </c:strCache>
            </c:strRef>
          </c:cat>
          <c:val>
            <c:numRef>
              <c:f>SECTOR!$C$85:$E$85</c:f>
              <c:numCache>
                <c:formatCode>0.00%</c:formatCode>
                <c:ptCount val="3"/>
                <c:pt idx="0">
                  <c:v>3.799662923778444E-4</c:v>
                </c:pt>
                <c:pt idx="1">
                  <c:v>1.7952762955411108E-2</c:v>
                </c:pt>
                <c:pt idx="2">
                  <c:v>3.6919755235134188E-2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1708-47AD-82B6-3C5473983E7E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dropLines>
          <c:spPr>
            <a:ln w="9525" cap="flat" cmpd="sng" algn="ctr">
              <a:solidFill>
                <a:schemeClr val="dk1">
                  <a:lumMod val="35000"/>
                  <a:lumOff val="65000"/>
                  <a:alpha val="33000"/>
                </a:schemeClr>
              </a:solidFill>
              <a:round/>
            </a:ln>
            <a:effectLst/>
          </c:spPr>
        </c:dropLines>
        <c:smooth val="0"/>
        <c:axId val="123792896"/>
        <c:axId val="124011072"/>
      </c:lineChart>
      <c:catAx>
        <c:axId val="123792896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spPr>
          <a:noFill/>
          <a:ln w="9525" cap="flat" cmpd="sng" algn="ctr">
            <a:solidFill>
              <a:schemeClr val="dk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spc="20" baseline="0">
                <a:solidFill>
                  <a:schemeClr val="dk1">
                    <a:lumMod val="65000"/>
                    <a:lumOff val="35000"/>
                  </a:schemeClr>
                </a:solidFill>
                <a:latin typeface="Museo Sans Condensed" panose="02000000000000000000" pitchFamily="2" charset="0"/>
                <a:ea typeface="+mn-ea"/>
                <a:cs typeface="+mn-cs"/>
              </a:defRPr>
            </a:pPr>
            <a:endParaRPr lang="es-CO"/>
          </a:p>
        </c:txPr>
        <c:crossAx val="124011072"/>
        <c:crosses val="autoZero"/>
        <c:auto val="1"/>
        <c:lblAlgn val="ctr"/>
        <c:lblOffset val="100"/>
        <c:noMultiLvlLbl val="0"/>
      </c:catAx>
      <c:valAx>
        <c:axId val="124011072"/>
        <c:scaling>
          <c:orientation val="minMax"/>
          <c:max val="1"/>
        </c:scaling>
        <c:delete val="0"/>
        <c:axPos val="l"/>
        <c:numFmt formatCode="0.0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spc="20" baseline="0">
                <a:solidFill>
                  <a:schemeClr val="dk1">
                    <a:lumMod val="65000"/>
                    <a:lumOff val="35000"/>
                  </a:schemeClr>
                </a:solidFill>
                <a:latin typeface="Museo Sans Condensed" panose="02000000000000000000" pitchFamily="2" charset="0"/>
                <a:ea typeface="+mn-ea"/>
                <a:cs typeface="+mn-cs"/>
              </a:defRPr>
            </a:pPr>
            <a:endParaRPr lang="es-CO"/>
          </a:p>
        </c:txPr>
        <c:crossAx val="123792896"/>
        <c:crosses val="autoZero"/>
        <c:crossBetween val="between"/>
      </c:valAx>
      <c:spPr>
        <a:gradFill>
          <a:gsLst>
            <a:gs pos="100000">
              <a:schemeClr val="lt1">
                <a:lumMod val="95000"/>
              </a:schemeClr>
            </a:gs>
            <a:gs pos="0">
              <a:schemeClr val="lt1"/>
            </a:gs>
          </a:gsLst>
          <a:lin ang="5400000" scaled="0"/>
        </a:gradFill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dk1">
                  <a:lumMod val="65000"/>
                  <a:lumOff val="35000"/>
                </a:schemeClr>
              </a:solidFill>
              <a:latin typeface="Museo Sans Condensed" panose="02000000000000000000" pitchFamily="2" charset="0"/>
              <a:ea typeface="+mn-ea"/>
              <a:cs typeface="+mn-cs"/>
            </a:defRPr>
          </a:pPr>
          <a:endParaRPr lang="es-CO"/>
        </a:p>
      </c:txPr>
    </c:legend>
    <c:plotVisOnly val="1"/>
    <c:dispBlanksAs val="gap"/>
    <c:showDLblsOverMax val="0"/>
  </c:chart>
  <c:spPr>
    <a:solidFill>
      <a:schemeClr val="lt1"/>
    </a:solidFill>
    <a:ln>
      <a:noFill/>
    </a:ln>
    <a:effectLst/>
  </c:spPr>
  <c:txPr>
    <a:bodyPr/>
    <a:lstStyle/>
    <a:p>
      <a:pPr>
        <a:defRPr>
          <a:latin typeface="Museo Sans Condensed" panose="02000000000000000000" pitchFamily="2" charset="0"/>
        </a:defRPr>
      </a:pPr>
      <a:endParaRPr lang="es-CO"/>
    </a:p>
  </c:txPr>
  <c:externalData r:id="rId4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5.7727284089488816E-2"/>
          <c:y val="2.8897706294882145E-2"/>
          <c:w val="0.92756592233066215"/>
          <c:h val="0.83841894763154612"/>
        </c:manualLayout>
      </c:layout>
      <c:lineChart>
        <c:grouping val="standard"/>
        <c:varyColors val="0"/>
        <c:ser>
          <c:idx val="0"/>
          <c:order val="0"/>
          <c:tx>
            <c:strRef>
              <c:f>SECTOR!$A$74</c:f>
              <c:strCache>
                <c:ptCount val="1"/>
                <c:pt idx="0">
                  <c:v>% Prog. Giros acumulados</c:v>
                </c:pt>
              </c:strCache>
            </c:strRef>
          </c:tx>
          <c:spPr>
            <a:ln w="22225" cap="rnd" cmpd="sng" algn="ctr">
              <a:solidFill>
                <a:schemeClr val="accent6"/>
              </a:solidFill>
              <a:round/>
            </a:ln>
            <a:effectLst/>
          </c:spPr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dk1">
                        <a:lumMod val="65000"/>
                        <a:lumOff val="35000"/>
                      </a:schemeClr>
                    </a:solidFill>
                    <a:latin typeface="Museo Sans Condensed" panose="02000000000000000000" pitchFamily="2" charset="0"/>
                    <a:ea typeface="+mn-ea"/>
                    <a:cs typeface="+mn-cs"/>
                  </a:defRPr>
                </a:pPr>
                <a:endParaRPr lang="es-CO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SECTOR!$C$89:$N$89</c:f>
              <c:strCache>
                <c:ptCount val="12"/>
                <c:pt idx="0">
                  <c:v>ENE</c:v>
                </c:pt>
                <c:pt idx="1">
                  <c:v>FEB</c:v>
                </c:pt>
                <c:pt idx="2">
                  <c:v>MAR</c:v>
                </c:pt>
                <c:pt idx="3">
                  <c:v>ABR</c:v>
                </c:pt>
                <c:pt idx="4">
                  <c:v>MAY</c:v>
                </c:pt>
                <c:pt idx="5">
                  <c:v>JUN</c:v>
                </c:pt>
                <c:pt idx="6">
                  <c:v>JUL</c:v>
                </c:pt>
                <c:pt idx="7">
                  <c:v>AGO</c:v>
                </c:pt>
                <c:pt idx="8">
                  <c:v>SEP</c:v>
                </c:pt>
                <c:pt idx="9">
                  <c:v>OCT</c:v>
                </c:pt>
                <c:pt idx="10">
                  <c:v>NOV</c:v>
                </c:pt>
                <c:pt idx="11">
                  <c:v>DIC</c:v>
                </c:pt>
              </c:strCache>
            </c:strRef>
          </c:cat>
          <c:val>
            <c:numRef>
              <c:f>SECTOR!$C$74:$N$74</c:f>
              <c:numCache>
                <c:formatCode>0.00%</c:formatCode>
                <c:ptCount val="12"/>
                <c:pt idx="0">
                  <c:v>0.11430139619479072</c:v>
                </c:pt>
                <c:pt idx="1">
                  <c:v>0.34674799082656166</c:v>
                </c:pt>
                <c:pt idx="2">
                  <c:v>0.52672129256898004</c:v>
                </c:pt>
                <c:pt idx="3">
                  <c:v>0.66450970697776146</c:v>
                </c:pt>
                <c:pt idx="4">
                  <c:v>0.78740240408776041</c:v>
                </c:pt>
                <c:pt idx="5">
                  <c:v>0.8721580003629601</c:v>
                </c:pt>
                <c:pt idx="6">
                  <c:v>0.9652051000466042</c:v>
                </c:pt>
                <c:pt idx="7">
                  <c:v>0.97888342493656799</c:v>
                </c:pt>
                <c:pt idx="8">
                  <c:v>0.98778990567688707</c:v>
                </c:pt>
                <c:pt idx="9">
                  <c:v>0.98910171075255382</c:v>
                </c:pt>
                <c:pt idx="10">
                  <c:v>0.98990539308081527</c:v>
                </c:pt>
                <c:pt idx="11">
                  <c:v>0.99535975539641774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F65C-4286-9574-A52338B19AC4}"/>
            </c:ext>
          </c:extLst>
        </c:ser>
        <c:ser>
          <c:idx val="1"/>
          <c:order val="1"/>
          <c:tx>
            <c:strRef>
              <c:f>SECTOR!$B$93</c:f>
              <c:strCache>
                <c:ptCount val="1"/>
                <c:pt idx="0">
                  <c:v>% Giros acumulados</c:v>
                </c:pt>
              </c:strCache>
            </c:strRef>
          </c:tx>
          <c:spPr>
            <a:ln w="22225" cap="rnd" cmpd="sng" algn="ctr">
              <a:solidFill>
                <a:schemeClr val="accent5"/>
              </a:solidFill>
              <a:round/>
            </a:ln>
            <a:effectLst/>
          </c:spPr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dk1">
                        <a:lumMod val="65000"/>
                        <a:lumOff val="35000"/>
                      </a:schemeClr>
                    </a:solidFill>
                    <a:latin typeface="Museo Sans Condensed" panose="02000000000000000000" pitchFamily="2" charset="0"/>
                    <a:ea typeface="+mn-ea"/>
                    <a:cs typeface="+mn-cs"/>
                  </a:defRPr>
                </a:pPr>
                <a:endParaRPr lang="es-CO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SECTOR!$C$89:$N$89</c:f>
              <c:strCache>
                <c:ptCount val="12"/>
                <c:pt idx="0">
                  <c:v>ENE</c:v>
                </c:pt>
                <c:pt idx="1">
                  <c:v>FEB</c:v>
                </c:pt>
                <c:pt idx="2">
                  <c:v>MAR</c:v>
                </c:pt>
                <c:pt idx="3">
                  <c:v>ABR</c:v>
                </c:pt>
                <c:pt idx="4">
                  <c:v>MAY</c:v>
                </c:pt>
                <c:pt idx="5">
                  <c:v>JUN</c:v>
                </c:pt>
                <c:pt idx="6">
                  <c:v>JUL</c:v>
                </c:pt>
                <c:pt idx="7">
                  <c:v>AGO</c:v>
                </c:pt>
                <c:pt idx="8">
                  <c:v>SEP</c:v>
                </c:pt>
                <c:pt idx="9">
                  <c:v>OCT</c:v>
                </c:pt>
                <c:pt idx="10">
                  <c:v>NOV</c:v>
                </c:pt>
                <c:pt idx="11">
                  <c:v>DIC</c:v>
                </c:pt>
              </c:strCache>
            </c:strRef>
          </c:cat>
          <c:val>
            <c:numRef>
              <c:f>SECTOR!$C$93:$E$93</c:f>
              <c:numCache>
                <c:formatCode>0.00%</c:formatCode>
                <c:ptCount val="3"/>
                <c:pt idx="0">
                  <c:v>7.585014168223507E-2</c:v>
                </c:pt>
                <c:pt idx="1">
                  <c:v>0.33910702070981513</c:v>
                </c:pt>
                <c:pt idx="2">
                  <c:v>0.46287720816223266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F65C-4286-9574-A52338B19AC4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dropLines>
          <c:spPr>
            <a:ln w="9525" cap="flat" cmpd="sng" algn="ctr">
              <a:solidFill>
                <a:schemeClr val="dk1">
                  <a:lumMod val="35000"/>
                  <a:lumOff val="65000"/>
                  <a:alpha val="33000"/>
                </a:schemeClr>
              </a:solidFill>
              <a:round/>
            </a:ln>
            <a:effectLst/>
          </c:spPr>
        </c:dropLines>
        <c:smooth val="0"/>
        <c:axId val="123792896"/>
        <c:axId val="124011072"/>
      </c:lineChart>
      <c:catAx>
        <c:axId val="123792896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spPr>
          <a:noFill/>
          <a:ln w="9525" cap="flat" cmpd="sng" algn="ctr">
            <a:solidFill>
              <a:schemeClr val="dk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spc="20" baseline="0">
                <a:solidFill>
                  <a:schemeClr val="dk1">
                    <a:lumMod val="65000"/>
                    <a:lumOff val="35000"/>
                  </a:schemeClr>
                </a:solidFill>
                <a:latin typeface="Museo Sans Condensed" panose="02000000000000000000" pitchFamily="2" charset="0"/>
                <a:ea typeface="+mn-ea"/>
                <a:cs typeface="+mn-cs"/>
              </a:defRPr>
            </a:pPr>
            <a:endParaRPr lang="es-CO"/>
          </a:p>
        </c:txPr>
        <c:crossAx val="124011072"/>
        <c:crosses val="autoZero"/>
        <c:auto val="1"/>
        <c:lblAlgn val="ctr"/>
        <c:lblOffset val="100"/>
        <c:noMultiLvlLbl val="0"/>
      </c:catAx>
      <c:valAx>
        <c:axId val="124011072"/>
        <c:scaling>
          <c:orientation val="minMax"/>
          <c:max val="1"/>
        </c:scaling>
        <c:delete val="0"/>
        <c:axPos val="l"/>
        <c:numFmt formatCode="0.0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spc="20" baseline="0">
                <a:solidFill>
                  <a:schemeClr val="dk1">
                    <a:lumMod val="65000"/>
                    <a:lumOff val="35000"/>
                  </a:schemeClr>
                </a:solidFill>
                <a:latin typeface="Museo Sans Condensed" panose="02000000000000000000" pitchFamily="2" charset="0"/>
                <a:ea typeface="+mn-ea"/>
                <a:cs typeface="+mn-cs"/>
              </a:defRPr>
            </a:pPr>
            <a:endParaRPr lang="es-CO"/>
          </a:p>
        </c:txPr>
        <c:crossAx val="123792896"/>
        <c:crosses val="autoZero"/>
        <c:crossBetween val="between"/>
      </c:valAx>
      <c:spPr>
        <a:gradFill>
          <a:gsLst>
            <a:gs pos="100000">
              <a:schemeClr val="lt1">
                <a:lumMod val="95000"/>
              </a:schemeClr>
            </a:gs>
            <a:gs pos="0">
              <a:schemeClr val="lt1"/>
            </a:gs>
          </a:gsLst>
          <a:lin ang="5400000" scaled="0"/>
        </a:gradFill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dk1">
                  <a:lumMod val="65000"/>
                  <a:lumOff val="35000"/>
                </a:schemeClr>
              </a:solidFill>
              <a:latin typeface="Museo Sans Condensed" panose="02000000000000000000" pitchFamily="2" charset="0"/>
              <a:ea typeface="+mn-ea"/>
              <a:cs typeface="+mn-cs"/>
            </a:defRPr>
          </a:pPr>
          <a:endParaRPr lang="es-CO"/>
        </a:p>
      </c:txPr>
    </c:legend>
    <c:plotVisOnly val="1"/>
    <c:dispBlanksAs val="gap"/>
    <c:showDLblsOverMax val="0"/>
  </c:chart>
  <c:spPr>
    <a:solidFill>
      <a:schemeClr val="lt1"/>
    </a:solidFill>
    <a:ln>
      <a:noFill/>
    </a:ln>
    <a:effectLst/>
  </c:spPr>
  <c:txPr>
    <a:bodyPr/>
    <a:lstStyle/>
    <a:p>
      <a:pPr>
        <a:defRPr>
          <a:latin typeface="Museo Sans Condensed" panose="02000000000000000000" pitchFamily="2" charset="0"/>
        </a:defRPr>
      </a:pPr>
      <a:endParaRPr lang="es-CO"/>
    </a:p>
  </c:txPr>
  <c:externalData r:id="rId4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5.7727284089488816E-2"/>
          <c:y val="2.8897706294882145E-2"/>
          <c:w val="0.92756592233066215"/>
          <c:h val="0.81206986559846039"/>
        </c:manualLayout>
      </c:layout>
      <c:lineChart>
        <c:grouping val="standard"/>
        <c:varyColors val="0"/>
        <c:ser>
          <c:idx val="0"/>
          <c:order val="0"/>
          <c:tx>
            <c:strRef>
              <c:f>SCRD!$A$16</c:f>
              <c:strCache>
                <c:ptCount val="1"/>
                <c:pt idx="0">
                  <c:v>% Prog. Compromisos acumulados</c:v>
                </c:pt>
              </c:strCache>
            </c:strRef>
          </c:tx>
          <c:spPr>
            <a:ln w="22225" cap="rnd" cmpd="sng" algn="ctr">
              <a:solidFill>
                <a:schemeClr val="accent6"/>
              </a:solidFill>
              <a:round/>
            </a:ln>
            <a:effectLst/>
          </c:spPr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dk1">
                        <a:lumMod val="65000"/>
                        <a:lumOff val="35000"/>
                      </a:schemeClr>
                    </a:solidFill>
                    <a:latin typeface="Museo Sans Condensed" panose="02000000000000000000" pitchFamily="2" charset="0"/>
                    <a:ea typeface="+mn-ea"/>
                    <a:cs typeface="+mn-cs"/>
                  </a:defRPr>
                </a:pPr>
                <a:endParaRPr lang="es-CO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SCRD!$B$60:$M$60</c:f>
              <c:strCache>
                <c:ptCount val="12"/>
                <c:pt idx="0">
                  <c:v>ENE</c:v>
                </c:pt>
                <c:pt idx="1">
                  <c:v>FEB</c:v>
                </c:pt>
                <c:pt idx="2">
                  <c:v>MAR</c:v>
                </c:pt>
                <c:pt idx="3">
                  <c:v>ABR</c:v>
                </c:pt>
                <c:pt idx="4">
                  <c:v>MAY</c:v>
                </c:pt>
                <c:pt idx="5">
                  <c:v>JUN</c:v>
                </c:pt>
                <c:pt idx="6">
                  <c:v>JUL</c:v>
                </c:pt>
                <c:pt idx="7">
                  <c:v>AGO</c:v>
                </c:pt>
                <c:pt idx="8">
                  <c:v>SEP</c:v>
                </c:pt>
                <c:pt idx="9">
                  <c:v>OCT</c:v>
                </c:pt>
                <c:pt idx="10">
                  <c:v>NOV</c:v>
                </c:pt>
                <c:pt idx="11">
                  <c:v>DIC</c:v>
                </c:pt>
              </c:strCache>
            </c:strRef>
          </c:cat>
          <c:val>
            <c:numRef>
              <c:f>SCRD!$B$16:$M$16</c:f>
              <c:numCache>
                <c:formatCode>0.00%</c:formatCode>
                <c:ptCount val="12"/>
                <c:pt idx="0">
                  <c:v>0.15999372250021024</c:v>
                </c:pt>
                <c:pt idx="1">
                  <c:v>0.22713523801371213</c:v>
                </c:pt>
                <c:pt idx="2">
                  <c:v>0.25705289102813283</c:v>
                </c:pt>
                <c:pt idx="3">
                  <c:v>0.52663405443839295</c:v>
                </c:pt>
                <c:pt idx="4">
                  <c:v>0.57703751098409051</c:v>
                </c:pt>
                <c:pt idx="5">
                  <c:v>0.58536663709746917</c:v>
                </c:pt>
                <c:pt idx="6">
                  <c:v>0.59131388987016886</c:v>
                </c:pt>
                <c:pt idx="7">
                  <c:v>0.59546117577761626</c:v>
                </c:pt>
                <c:pt idx="8">
                  <c:v>0.60240408672599965</c:v>
                </c:pt>
                <c:pt idx="9">
                  <c:v>0.66374618883385983</c:v>
                </c:pt>
                <c:pt idx="10">
                  <c:v>0.99932336419730372</c:v>
                </c:pt>
                <c:pt idx="11">
                  <c:v>1.0000000000000002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68E5-4B7F-A98A-4326F1753E64}"/>
            </c:ext>
          </c:extLst>
        </c:ser>
        <c:ser>
          <c:idx val="1"/>
          <c:order val="1"/>
          <c:tx>
            <c:strRef>
              <c:f>SCRD!$A$17</c:f>
              <c:strCache>
                <c:ptCount val="1"/>
                <c:pt idx="0">
                  <c:v>% Prog. Giros acumulados</c:v>
                </c:pt>
              </c:strCache>
            </c:strRef>
          </c:tx>
          <c:spPr>
            <a:ln w="22225" cap="rnd" cmpd="sng" algn="ctr">
              <a:solidFill>
                <a:schemeClr val="accent5"/>
              </a:solidFill>
              <a:round/>
            </a:ln>
            <a:effectLst/>
          </c:spPr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dk1">
                        <a:lumMod val="65000"/>
                        <a:lumOff val="35000"/>
                      </a:schemeClr>
                    </a:solidFill>
                    <a:latin typeface="Museo Sans Condensed" panose="02000000000000000000" pitchFamily="2" charset="0"/>
                    <a:ea typeface="+mn-ea"/>
                    <a:cs typeface="+mn-cs"/>
                  </a:defRPr>
                </a:pPr>
                <a:endParaRPr lang="es-CO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SCRD!$B$60:$M$60</c:f>
              <c:strCache>
                <c:ptCount val="12"/>
                <c:pt idx="0">
                  <c:v>ENE</c:v>
                </c:pt>
                <c:pt idx="1">
                  <c:v>FEB</c:v>
                </c:pt>
                <c:pt idx="2">
                  <c:v>MAR</c:v>
                </c:pt>
                <c:pt idx="3">
                  <c:v>ABR</c:v>
                </c:pt>
                <c:pt idx="4">
                  <c:v>MAY</c:v>
                </c:pt>
                <c:pt idx="5">
                  <c:v>JUN</c:v>
                </c:pt>
                <c:pt idx="6">
                  <c:v>JUL</c:v>
                </c:pt>
                <c:pt idx="7">
                  <c:v>AGO</c:v>
                </c:pt>
                <c:pt idx="8">
                  <c:v>SEP</c:v>
                </c:pt>
                <c:pt idx="9">
                  <c:v>OCT</c:v>
                </c:pt>
                <c:pt idx="10">
                  <c:v>NOV</c:v>
                </c:pt>
                <c:pt idx="11">
                  <c:v>DIC</c:v>
                </c:pt>
              </c:strCache>
            </c:strRef>
          </c:cat>
          <c:val>
            <c:numRef>
              <c:f>SCRD!$B$17:$M$17</c:f>
              <c:numCache>
                <c:formatCode>0.00%</c:formatCode>
                <c:ptCount val="12"/>
                <c:pt idx="0">
                  <c:v>6.1041414809318642E-2</c:v>
                </c:pt>
                <c:pt idx="1">
                  <c:v>8.0301846078108016E-2</c:v>
                </c:pt>
                <c:pt idx="2">
                  <c:v>0.12212364949137298</c:v>
                </c:pt>
                <c:pt idx="3">
                  <c:v>0.25604438462351342</c:v>
                </c:pt>
                <c:pt idx="4">
                  <c:v>0.31947577968472268</c:v>
                </c:pt>
                <c:pt idx="5">
                  <c:v>0.52196674916199881</c:v>
                </c:pt>
                <c:pt idx="6">
                  <c:v>0.57240391801637602</c:v>
                </c:pt>
                <c:pt idx="7">
                  <c:v>0.6405612427318006</c:v>
                </c:pt>
                <c:pt idx="8">
                  <c:v>0.70000611470852736</c:v>
                </c:pt>
                <c:pt idx="9">
                  <c:v>0.78430905602254375</c:v>
                </c:pt>
                <c:pt idx="10">
                  <c:v>0.88387010563652768</c:v>
                </c:pt>
                <c:pt idx="11">
                  <c:v>0.99999999998385181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68E5-4B7F-A98A-4326F1753E64}"/>
            </c:ext>
          </c:extLst>
        </c:ser>
        <c:ser>
          <c:idx val="2"/>
          <c:order val="2"/>
          <c:tx>
            <c:strRef>
              <c:f>SCRD!$A$65</c:f>
              <c:strCache>
                <c:ptCount val="1"/>
                <c:pt idx="0">
                  <c:v>% Compromisos acumulados</c:v>
                </c:pt>
              </c:strCache>
            </c:strRef>
          </c:tx>
          <c:spPr>
            <a:ln w="22225" cap="rnd" cmpd="sng" algn="ctr">
              <a:solidFill>
                <a:schemeClr val="accent4"/>
              </a:solidFill>
              <a:round/>
            </a:ln>
            <a:effectLst/>
          </c:spPr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dk1">
                        <a:lumMod val="65000"/>
                        <a:lumOff val="35000"/>
                      </a:schemeClr>
                    </a:solidFill>
                    <a:latin typeface="Museo Sans Condensed" panose="02000000000000000000" pitchFamily="2" charset="0"/>
                    <a:ea typeface="+mn-ea"/>
                    <a:cs typeface="+mn-cs"/>
                  </a:defRPr>
                </a:pPr>
                <a:endParaRPr lang="es-CO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SCRD!$B$60:$M$60</c:f>
              <c:strCache>
                <c:ptCount val="12"/>
                <c:pt idx="0">
                  <c:v>ENE</c:v>
                </c:pt>
                <c:pt idx="1">
                  <c:v>FEB</c:v>
                </c:pt>
                <c:pt idx="2">
                  <c:v>MAR</c:v>
                </c:pt>
                <c:pt idx="3">
                  <c:v>ABR</c:v>
                </c:pt>
                <c:pt idx="4">
                  <c:v>MAY</c:v>
                </c:pt>
                <c:pt idx="5">
                  <c:v>JUN</c:v>
                </c:pt>
                <c:pt idx="6">
                  <c:v>JUL</c:v>
                </c:pt>
                <c:pt idx="7">
                  <c:v>AGO</c:v>
                </c:pt>
                <c:pt idx="8">
                  <c:v>SEP</c:v>
                </c:pt>
                <c:pt idx="9">
                  <c:v>OCT</c:v>
                </c:pt>
                <c:pt idx="10">
                  <c:v>NOV</c:v>
                </c:pt>
                <c:pt idx="11">
                  <c:v>DIC</c:v>
                </c:pt>
              </c:strCache>
            </c:strRef>
          </c:cat>
          <c:val>
            <c:numRef>
              <c:f>SCRD!$B$65:$D$65</c:f>
              <c:numCache>
                <c:formatCode>0.00%</c:formatCode>
                <c:ptCount val="3"/>
                <c:pt idx="0">
                  <c:v>0.12476323154172191</c:v>
                </c:pt>
                <c:pt idx="1">
                  <c:v>0.19251187839284381</c:v>
                </c:pt>
                <c:pt idx="2">
                  <c:v>0.22284453599145096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68E5-4B7F-A98A-4326F1753E64}"/>
            </c:ext>
          </c:extLst>
        </c:ser>
        <c:ser>
          <c:idx val="3"/>
          <c:order val="3"/>
          <c:tx>
            <c:strRef>
              <c:f>SCRD!$A$66</c:f>
              <c:strCache>
                <c:ptCount val="1"/>
                <c:pt idx="0">
                  <c:v>% Giros acumulados</c:v>
                </c:pt>
              </c:strCache>
            </c:strRef>
          </c:tx>
          <c:spPr>
            <a:ln w="22225" cap="rnd" cmpd="sng" algn="ctr">
              <a:solidFill>
                <a:schemeClr val="accent6">
                  <a:lumMod val="60000"/>
                </a:schemeClr>
              </a:solidFill>
              <a:round/>
            </a:ln>
            <a:effectLst/>
          </c:spPr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dk1">
                        <a:lumMod val="65000"/>
                        <a:lumOff val="35000"/>
                      </a:schemeClr>
                    </a:solidFill>
                    <a:latin typeface="Museo Sans Condensed" panose="02000000000000000000" pitchFamily="2" charset="0"/>
                    <a:ea typeface="+mn-ea"/>
                    <a:cs typeface="+mn-cs"/>
                  </a:defRPr>
                </a:pPr>
                <a:endParaRPr lang="es-CO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SCRD!$B$60:$M$60</c:f>
              <c:strCache>
                <c:ptCount val="12"/>
                <c:pt idx="0">
                  <c:v>ENE</c:v>
                </c:pt>
                <c:pt idx="1">
                  <c:v>FEB</c:v>
                </c:pt>
                <c:pt idx="2">
                  <c:v>MAR</c:v>
                </c:pt>
                <c:pt idx="3">
                  <c:v>ABR</c:v>
                </c:pt>
                <c:pt idx="4">
                  <c:v>MAY</c:v>
                </c:pt>
                <c:pt idx="5">
                  <c:v>JUN</c:v>
                </c:pt>
                <c:pt idx="6">
                  <c:v>JUL</c:v>
                </c:pt>
                <c:pt idx="7">
                  <c:v>AGO</c:v>
                </c:pt>
                <c:pt idx="8">
                  <c:v>SEP</c:v>
                </c:pt>
                <c:pt idx="9">
                  <c:v>OCT</c:v>
                </c:pt>
                <c:pt idx="10">
                  <c:v>NOV</c:v>
                </c:pt>
                <c:pt idx="11">
                  <c:v>DIC</c:v>
                </c:pt>
              </c:strCache>
            </c:strRef>
          </c:cat>
          <c:val>
            <c:numRef>
              <c:f>SCRD!$B$66:$D$66</c:f>
              <c:numCache>
                <c:formatCode>0.00%</c:formatCode>
                <c:ptCount val="3"/>
                <c:pt idx="0">
                  <c:v>0</c:v>
                </c:pt>
                <c:pt idx="1">
                  <c:v>5.8533808463879622E-2</c:v>
                </c:pt>
                <c:pt idx="2">
                  <c:v>7.3558091410434748E-2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68E5-4B7F-A98A-4326F1753E64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dropLines>
          <c:spPr>
            <a:ln w="9525" cap="flat" cmpd="sng" algn="ctr">
              <a:solidFill>
                <a:schemeClr val="dk1">
                  <a:lumMod val="35000"/>
                  <a:lumOff val="65000"/>
                  <a:alpha val="33000"/>
                </a:schemeClr>
              </a:solidFill>
              <a:round/>
            </a:ln>
            <a:effectLst/>
          </c:spPr>
        </c:dropLines>
        <c:smooth val="0"/>
        <c:axId val="123792896"/>
        <c:axId val="124011072"/>
      </c:lineChart>
      <c:catAx>
        <c:axId val="123792896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spPr>
          <a:noFill/>
          <a:ln w="9525" cap="flat" cmpd="sng" algn="ctr">
            <a:solidFill>
              <a:schemeClr val="dk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spc="20" baseline="0">
                <a:solidFill>
                  <a:schemeClr val="dk1">
                    <a:lumMod val="65000"/>
                    <a:lumOff val="35000"/>
                  </a:schemeClr>
                </a:solidFill>
                <a:latin typeface="Museo Sans Condensed" panose="02000000000000000000" pitchFamily="2" charset="0"/>
                <a:ea typeface="+mn-ea"/>
                <a:cs typeface="+mn-cs"/>
              </a:defRPr>
            </a:pPr>
            <a:endParaRPr lang="es-CO"/>
          </a:p>
        </c:txPr>
        <c:crossAx val="124011072"/>
        <c:crosses val="autoZero"/>
        <c:auto val="1"/>
        <c:lblAlgn val="ctr"/>
        <c:lblOffset val="100"/>
        <c:noMultiLvlLbl val="0"/>
      </c:catAx>
      <c:valAx>
        <c:axId val="124011072"/>
        <c:scaling>
          <c:orientation val="minMax"/>
          <c:max val="1"/>
        </c:scaling>
        <c:delete val="0"/>
        <c:axPos val="l"/>
        <c:numFmt formatCode="0.0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spc="20" baseline="0">
                <a:solidFill>
                  <a:schemeClr val="dk1">
                    <a:lumMod val="65000"/>
                    <a:lumOff val="35000"/>
                  </a:schemeClr>
                </a:solidFill>
                <a:latin typeface="Museo Sans Condensed" panose="02000000000000000000" pitchFamily="2" charset="0"/>
                <a:ea typeface="+mn-ea"/>
                <a:cs typeface="+mn-cs"/>
              </a:defRPr>
            </a:pPr>
            <a:endParaRPr lang="es-CO"/>
          </a:p>
        </c:txPr>
        <c:crossAx val="123792896"/>
        <c:crosses val="autoZero"/>
        <c:crossBetween val="between"/>
      </c:valAx>
      <c:spPr>
        <a:gradFill>
          <a:gsLst>
            <a:gs pos="100000">
              <a:schemeClr val="lt1">
                <a:lumMod val="95000"/>
              </a:schemeClr>
            </a:gs>
            <a:gs pos="0">
              <a:schemeClr val="lt1"/>
            </a:gs>
          </a:gsLst>
          <a:lin ang="5400000" scaled="0"/>
        </a:gradFill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dk1">
                  <a:lumMod val="65000"/>
                  <a:lumOff val="35000"/>
                </a:schemeClr>
              </a:solidFill>
              <a:latin typeface="Museo Sans Condensed" panose="02000000000000000000" pitchFamily="2" charset="0"/>
              <a:ea typeface="+mn-ea"/>
              <a:cs typeface="+mn-cs"/>
            </a:defRPr>
          </a:pPr>
          <a:endParaRPr lang="es-CO"/>
        </a:p>
      </c:txPr>
    </c:legend>
    <c:plotVisOnly val="1"/>
    <c:dispBlanksAs val="gap"/>
    <c:showDLblsOverMax val="0"/>
  </c:chart>
  <c:spPr>
    <a:solidFill>
      <a:schemeClr val="lt1"/>
    </a:solidFill>
    <a:ln>
      <a:noFill/>
    </a:ln>
    <a:effectLst/>
  </c:spPr>
  <c:txPr>
    <a:bodyPr/>
    <a:lstStyle/>
    <a:p>
      <a:pPr>
        <a:defRPr>
          <a:latin typeface="Museo Sans Condensed" panose="02000000000000000000" pitchFamily="2" charset="0"/>
        </a:defRPr>
      </a:pPr>
      <a:endParaRPr lang="es-CO"/>
    </a:p>
  </c:txPr>
  <c:externalData r:id="rId4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5.7727284089488816E-2"/>
          <c:y val="2.8897706294882145E-2"/>
          <c:w val="0.92756592233066215"/>
          <c:h val="0.83841894763154612"/>
        </c:manualLayout>
      </c:layout>
      <c:lineChart>
        <c:grouping val="standard"/>
        <c:varyColors val="0"/>
        <c:ser>
          <c:idx val="0"/>
          <c:order val="0"/>
          <c:tx>
            <c:strRef>
              <c:f>SCRD!$A$53</c:f>
              <c:strCache>
                <c:ptCount val="1"/>
                <c:pt idx="0">
                  <c:v>% Prog. Compromisos acumulados</c:v>
                </c:pt>
              </c:strCache>
            </c:strRef>
          </c:tx>
          <c:spPr>
            <a:ln w="22225" cap="rnd" cmpd="sng" algn="ctr">
              <a:solidFill>
                <a:schemeClr val="accent6"/>
              </a:solidFill>
              <a:round/>
            </a:ln>
            <a:effectLst/>
          </c:spPr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dk1">
                        <a:lumMod val="65000"/>
                        <a:lumOff val="35000"/>
                      </a:schemeClr>
                    </a:solidFill>
                    <a:latin typeface="Museo Sans Condensed" panose="02000000000000000000" pitchFamily="2" charset="0"/>
                    <a:ea typeface="+mn-ea"/>
                    <a:cs typeface="+mn-cs"/>
                  </a:defRPr>
                </a:pPr>
                <a:endParaRPr lang="es-CO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SCRD!$B$70:$M$70</c:f>
              <c:strCache>
                <c:ptCount val="12"/>
                <c:pt idx="0">
                  <c:v>ENE</c:v>
                </c:pt>
                <c:pt idx="1">
                  <c:v>FEB</c:v>
                </c:pt>
                <c:pt idx="2">
                  <c:v>MAR</c:v>
                </c:pt>
                <c:pt idx="3">
                  <c:v>ABR</c:v>
                </c:pt>
                <c:pt idx="4">
                  <c:v>MAY</c:v>
                </c:pt>
                <c:pt idx="5">
                  <c:v>JUN</c:v>
                </c:pt>
                <c:pt idx="6">
                  <c:v>JUL</c:v>
                </c:pt>
                <c:pt idx="7">
                  <c:v>AGO</c:v>
                </c:pt>
                <c:pt idx="8">
                  <c:v>SEP</c:v>
                </c:pt>
                <c:pt idx="9">
                  <c:v>OCT</c:v>
                </c:pt>
                <c:pt idx="10">
                  <c:v>NOV</c:v>
                </c:pt>
                <c:pt idx="11">
                  <c:v>DIC</c:v>
                </c:pt>
              </c:strCache>
            </c:strRef>
          </c:cat>
          <c:val>
            <c:numRef>
              <c:f>SCRD!$B$53:$M$53</c:f>
              <c:numCache>
                <c:formatCode>0.00%</c:formatCode>
                <c:ptCount val="12"/>
                <c:pt idx="0">
                  <c:v>0.240801063069632</c:v>
                </c:pt>
                <c:pt idx="1">
                  <c:v>0.34185345474541257</c:v>
                </c:pt>
                <c:pt idx="2">
                  <c:v>0.37838210531048733</c:v>
                </c:pt>
                <c:pt idx="3">
                  <c:v>0.7941031261757201</c:v>
                </c:pt>
                <c:pt idx="4">
                  <c:v>0.86996363950662303</c:v>
                </c:pt>
                <c:pt idx="5">
                  <c:v>0.88249952148499222</c:v>
                </c:pt>
                <c:pt idx="6">
                  <c:v>0.93458700834852371</c:v>
                </c:pt>
                <c:pt idx="7">
                  <c:v>0.94082894609308565</c:v>
                </c:pt>
                <c:pt idx="8">
                  <c:v>0.96287853970105752</c:v>
                </c:pt>
                <c:pt idx="9">
                  <c:v>0.97503068455462416</c:v>
                </c:pt>
                <c:pt idx="10">
                  <c:v>0.98768789510268584</c:v>
                </c:pt>
                <c:pt idx="11">
                  <c:v>1.0000023028800586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4258-453E-B464-EE76DF12B6FE}"/>
            </c:ext>
          </c:extLst>
        </c:ser>
        <c:ser>
          <c:idx val="1"/>
          <c:order val="1"/>
          <c:tx>
            <c:strRef>
              <c:f>SCRD!$A$54</c:f>
              <c:strCache>
                <c:ptCount val="1"/>
                <c:pt idx="0">
                  <c:v>% Prog. Giros acumulados</c:v>
                </c:pt>
              </c:strCache>
            </c:strRef>
          </c:tx>
          <c:spPr>
            <a:ln w="22225" cap="rnd" cmpd="sng" algn="ctr">
              <a:solidFill>
                <a:schemeClr val="accent5"/>
              </a:solidFill>
              <a:round/>
            </a:ln>
            <a:effectLst/>
          </c:spPr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dk1">
                        <a:lumMod val="65000"/>
                        <a:lumOff val="35000"/>
                      </a:schemeClr>
                    </a:solidFill>
                    <a:latin typeface="Museo Sans Condensed" panose="02000000000000000000" pitchFamily="2" charset="0"/>
                    <a:ea typeface="+mn-ea"/>
                    <a:cs typeface="+mn-cs"/>
                  </a:defRPr>
                </a:pPr>
                <a:endParaRPr lang="es-CO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SCRD!$B$70:$M$70</c:f>
              <c:strCache>
                <c:ptCount val="12"/>
                <c:pt idx="0">
                  <c:v>ENE</c:v>
                </c:pt>
                <c:pt idx="1">
                  <c:v>FEB</c:v>
                </c:pt>
                <c:pt idx="2">
                  <c:v>MAR</c:v>
                </c:pt>
                <c:pt idx="3">
                  <c:v>ABR</c:v>
                </c:pt>
                <c:pt idx="4">
                  <c:v>MAY</c:v>
                </c:pt>
                <c:pt idx="5">
                  <c:v>JUN</c:v>
                </c:pt>
                <c:pt idx="6">
                  <c:v>JUL</c:v>
                </c:pt>
                <c:pt idx="7">
                  <c:v>AGO</c:v>
                </c:pt>
                <c:pt idx="8">
                  <c:v>SEP</c:v>
                </c:pt>
                <c:pt idx="9">
                  <c:v>OCT</c:v>
                </c:pt>
                <c:pt idx="10">
                  <c:v>NOV</c:v>
                </c:pt>
                <c:pt idx="11">
                  <c:v>DIC</c:v>
                </c:pt>
              </c:strCache>
            </c:strRef>
          </c:cat>
          <c:val>
            <c:numRef>
              <c:f>SCRD!$B$54:$M$54</c:f>
              <c:numCache>
                <c:formatCode>0.00%</c:formatCode>
                <c:ptCount val="12"/>
                <c:pt idx="0">
                  <c:v>5.3919463932434082E-2</c:v>
                </c:pt>
                <c:pt idx="1">
                  <c:v>7.0159849699031884E-2</c:v>
                </c:pt>
                <c:pt idx="2">
                  <c:v>9.5599792004698828E-2</c:v>
                </c:pt>
                <c:pt idx="3">
                  <c:v>0.26381249116620081</c:v>
                </c:pt>
                <c:pt idx="4">
                  <c:v>0.30987704679871997</c:v>
                </c:pt>
                <c:pt idx="5">
                  <c:v>0.55676802193543151</c:v>
                </c:pt>
                <c:pt idx="6">
                  <c:v>0.5953660555361121</c:v>
                </c:pt>
                <c:pt idx="7">
                  <c:v>0.67512254936687321</c:v>
                </c:pt>
                <c:pt idx="8">
                  <c:v>0.71909203697573609</c:v>
                </c:pt>
                <c:pt idx="9">
                  <c:v>0.81037313438068603</c:v>
                </c:pt>
                <c:pt idx="10">
                  <c:v>0.88234128744245954</c:v>
                </c:pt>
                <c:pt idx="11">
                  <c:v>1.0000023028800582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4258-453E-B464-EE76DF12B6FE}"/>
            </c:ext>
          </c:extLst>
        </c:ser>
        <c:ser>
          <c:idx val="2"/>
          <c:order val="2"/>
          <c:tx>
            <c:strRef>
              <c:f>SCRD!$A$75</c:f>
              <c:strCache>
                <c:ptCount val="1"/>
                <c:pt idx="0">
                  <c:v>% Compromisos acumulados</c:v>
                </c:pt>
              </c:strCache>
            </c:strRef>
          </c:tx>
          <c:spPr>
            <a:ln w="22225" cap="rnd" cmpd="sng" algn="ctr">
              <a:solidFill>
                <a:schemeClr val="accent4"/>
              </a:solidFill>
              <a:round/>
            </a:ln>
            <a:effectLst/>
          </c:spPr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dk1">
                        <a:lumMod val="65000"/>
                        <a:lumOff val="35000"/>
                      </a:schemeClr>
                    </a:solidFill>
                    <a:latin typeface="Museo Sans Condensed" panose="02000000000000000000" pitchFamily="2" charset="0"/>
                    <a:ea typeface="+mn-ea"/>
                    <a:cs typeface="+mn-cs"/>
                  </a:defRPr>
                </a:pPr>
                <a:endParaRPr lang="es-CO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SCRD!$B$70:$M$70</c:f>
              <c:strCache>
                <c:ptCount val="12"/>
                <c:pt idx="0">
                  <c:v>ENE</c:v>
                </c:pt>
                <c:pt idx="1">
                  <c:v>FEB</c:v>
                </c:pt>
                <c:pt idx="2">
                  <c:v>MAR</c:v>
                </c:pt>
                <c:pt idx="3">
                  <c:v>ABR</c:v>
                </c:pt>
                <c:pt idx="4">
                  <c:v>MAY</c:v>
                </c:pt>
                <c:pt idx="5">
                  <c:v>JUN</c:v>
                </c:pt>
                <c:pt idx="6">
                  <c:v>JUL</c:v>
                </c:pt>
                <c:pt idx="7">
                  <c:v>AGO</c:v>
                </c:pt>
                <c:pt idx="8">
                  <c:v>SEP</c:v>
                </c:pt>
                <c:pt idx="9">
                  <c:v>OCT</c:v>
                </c:pt>
                <c:pt idx="10">
                  <c:v>NOV</c:v>
                </c:pt>
                <c:pt idx="11">
                  <c:v>DIC</c:v>
                </c:pt>
              </c:strCache>
            </c:strRef>
          </c:cat>
          <c:val>
            <c:numRef>
              <c:f>SCRD!$B$75:$D$75</c:f>
              <c:numCache>
                <c:formatCode>0.00%</c:formatCode>
                <c:ptCount val="3"/>
                <c:pt idx="0">
                  <c:v>0.18777685972779196</c:v>
                </c:pt>
                <c:pt idx="1">
                  <c:v>0.28346530829991495</c:v>
                </c:pt>
                <c:pt idx="2">
                  <c:v>0.32911795067444405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4258-453E-B464-EE76DF12B6FE}"/>
            </c:ext>
          </c:extLst>
        </c:ser>
        <c:ser>
          <c:idx val="3"/>
          <c:order val="3"/>
          <c:tx>
            <c:strRef>
              <c:f>SCRD!$A$76</c:f>
              <c:strCache>
                <c:ptCount val="1"/>
                <c:pt idx="0">
                  <c:v>% Giros acumulados</c:v>
                </c:pt>
              </c:strCache>
            </c:strRef>
          </c:tx>
          <c:spPr>
            <a:ln w="22225" cap="rnd" cmpd="sng" algn="ctr">
              <a:solidFill>
                <a:schemeClr val="accent6">
                  <a:lumMod val="60000"/>
                </a:schemeClr>
              </a:solidFill>
              <a:round/>
            </a:ln>
            <a:effectLst/>
          </c:spPr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dk1">
                        <a:lumMod val="65000"/>
                        <a:lumOff val="35000"/>
                      </a:schemeClr>
                    </a:solidFill>
                    <a:latin typeface="Museo Sans Condensed" panose="02000000000000000000" pitchFamily="2" charset="0"/>
                    <a:ea typeface="+mn-ea"/>
                    <a:cs typeface="+mn-cs"/>
                  </a:defRPr>
                </a:pPr>
                <a:endParaRPr lang="es-CO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SCRD!$B$70:$M$70</c:f>
              <c:strCache>
                <c:ptCount val="12"/>
                <c:pt idx="0">
                  <c:v>ENE</c:v>
                </c:pt>
                <c:pt idx="1">
                  <c:v>FEB</c:v>
                </c:pt>
                <c:pt idx="2">
                  <c:v>MAR</c:v>
                </c:pt>
                <c:pt idx="3">
                  <c:v>ABR</c:v>
                </c:pt>
                <c:pt idx="4">
                  <c:v>MAY</c:v>
                </c:pt>
                <c:pt idx="5">
                  <c:v>JUN</c:v>
                </c:pt>
                <c:pt idx="6">
                  <c:v>JUL</c:v>
                </c:pt>
                <c:pt idx="7">
                  <c:v>AGO</c:v>
                </c:pt>
                <c:pt idx="8">
                  <c:v>SEP</c:v>
                </c:pt>
                <c:pt idx="9">
                  <c:v>OCT</c:v>
                </c:pt>
                <c:pt idx="10">
                  <c:v>NOV</c:v>
                </c:pt>
                <c:pt idx="11">
                  <c:v>DIC</c:v>
                </c:pt>
              </c:strCache>
            </c:strRef>
          </c:cat>
          <c:val>
            <c:numRef>
              <c:f>SCRD!$B$76:$D$76</c:f>
              <c:numCache>
                <c:formatCode>0.00%</c:formatCode>
                <c:ptCount val="3"/>
                <c:pt idx="0">
                  <c:v>0</c:v>
                </c:pt>
                <c:pt idx="1">
                  <c:v>8.8097227087130886E-2</c:v>
                </c:pt>
                <c:pt idx="2">
                  <c:v>0.10443204428241586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4258-453E-B464-EE76DF12B6FE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dropLines>
          <c:spPr>
            <a:ln w="9525" cap="flat" cmpd="sng" algn="ctr">
              <a:solidFill>
                <a:schemeClr val="dk1">
                  <a:lumMod val="35000"/>
                  <a:lumOff val="65000"/>
                  <a:alpha val="33000"/>
                </a:schemeClr>
              </a:solidFill>
              <a:round/>
            </a:ln>
            <a:effectLst/>
          </c:spPr>
        </c:dropLines>
        <c:smooth val="0"/>
        <c:axId val="123792896"/>
        <c:axId val="124011072"/>
      </c:lineChart>
      <c:catAx>
        <c:axId val="123792896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spPr>
          <a:noFill/>
          <a:ln w="9525" cap="flat" cmpd="sng" algn="ctr">
            <a:solidFill>
              <a:schemeClr val="dk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spc="20" baseline="0">
                <a:solidFill>
                  <a:schemeClr val="dk1">
                    <a:lumMod val="65000"/>
                    <a:lumOff val="35000"/>
                  </a:schemeClr>
                </a:solidFill>
                <a:latin typeface="Museo Sans Condensed" panose="02000000000000000000" pitchFamily="2" charset="0"/>
                <a:ea typeface="+mn-ea"/>
                <a:cs typeface="+mn-cs"/>
              </a:defRPr>
            </a:pPr>
            <a:endParaRPr lang="es-CO"/>
          </a:p>
        </c:txPr>
        <c:crossAx val="124011072"/>
        <c:crosses val="autoZero"/>
        <c:auto val="1"/>
        <c:lblAlgn val="ctr"/>
        <c:lblOffset val="100"/>
        <c:noMultiLvlLbl val="0"/>
      </c:catAx>
      <c:valAx>
        <c:axId val="124011072"/>
        <c:scaling>
          <c:orientation val="minMax"/>
          <c:max val="1"/>
        </c:scaling>
        <c:delete val="0"/>
        <c:axPos val="l"/>
        <c:numFmt formatCode="0.0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spc="20" baseline="0">
                <a:solidFill>
                  <a:schemeClr val="dk1">
                    <a:lumMod val="65000"/>
                    <a:lumOff val="35000"/>
                  </a:schemeClr>
                </a:solidFill>
                <a:latin typeface="Museo Sans Condensed" panose="02000000000000000000" pitchFamily="2" charset="0"/>
                <a:ea typeface="+mn-ea"/>
                <a:cs typeface="+mn-cs"/>
              </a:defRPr>
            </a:pPr>
            <a:endParaRPr lang="es-CO"/>
          </a:p>
        </c:txPr>
        <c:crossAx val="123792896"/>
        <c:crosses val="autoZero"/>
        <c:crossBetween val="between"/>
      </c:valAx>
      <c:spPr>
        <a:gradFill>
          <a:gsLst>
            <a:gs pos="100000">
              <a:schemeClr val="lt1">
                <a:lumMod val="95000"/>
              </a:schemeClr>
            </a:gs>
            <a:gs pos="0">
              <a:schemeClr val="lt1"/>
            </a:gs>
          </a:gsLst>
          <a:lin ang="5400000" scaled="0"/>
        </a:gradFill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dk1">
                  <a:lumMod val="65000"/>
                  <a:lumOff val="35000"/>
                </a:schemeClr>
              </a:solidFill>
              <a:latin typeface="Museo Sans Condensed" panose="02000000000000000000" pitchFamily="2" charset="0"/>
              <a:ea typeface="+mn-ea"/>
              <a:cs typeface="+mn-cs"/>
            </a:defRPr>
          </a:pPr>
          <a:endParaRPr lang="es-CO"/>
        </a:p>
      </c:txPr>
    </c:legend>
    <c:plotVisOnly val="1"/>
    <c:dispBlanksAs val="gap"/>
    <c:showDLblsOverMax val="0"/>
  </c:chart>
  <c:spPr>
    <a:solidFill>
      <a:schemeClr val="lt1"/>
    </a:solidFill>
    <a:ln>
      <a:noFill/>
    </a:ln>
    <a:effectLst/>
  </c:spPr>
  <c:txPr>
    <a:bodyPr/>
    <a:lstStyle/>
    <a:p>
      <a:pPr>
        <a:defRPr>
          <a:latin typeface="Museo Sans Condensed" panose="02000000000000000000" pitchFamily="2" charset="0"/>
        </a:defRPr>
      </a:pPr>
      <a:endParaRPr lang="es-CO"/>
    </a:p>
  </c:txPr>
  <c:externalData r:id="rId4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5.7727284089488816E-2"/>
          <c:y val="2.8897706294882145E-2"/>
          <c:w val="0.92756592233066215"/>
          <c:h val="0.82799593319385567"/>
        </c:manualLayout>
      </c:layout>
      <c:lineChart>
        <c:grouping val="standard"/>
        <c:varyColors val="0"/>
        <c:ser>
          <c:idx val="0"/>
          <c:order val="0"/>
          <c:tx>
            <c:strRef>
              <c:f>IDRD!$A$15</c:f>
              <c:strCache>
                <c:ptCount val="1"/>
                <c:pt idx="0">
                  <c:v>% Prog. Compromisos acumulados</c:v>
                </c:pt>
              </c:strCache>
            </c:strRef>
          </c:tx>
          <c:spPr>
            <a:ln w="22225" cap="rnd" cmpd="sng" algn="ctr">
              <a:solidFill>
                <a:schemeClr val="accent6"/>
              </a:solidFill>
              <a:round/>
            </a:ln>
            <a:effectLst/>
          </c:spPr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dk1">
                        <a:lumMod val="65000"/>
                        <a:lumOff val="35000"/>
                      </a:schemeClr>
                    </a:solidFill>
                    <a:latin typeface="Museo Sans Condensed" panose="02000000000000000000" pitchFamily="2" charset="0"/>
                    <a:ea typeface="+mn-ea"/>
                    <a:cs typeface="+mn-cs"/>
                  </a:defRPr>
                </a:pPr>
                <a:endParaRPr lang="es-CO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IDRD!$B$30:$M$30</c:f>
              <c:strCache>
                <c:ptCount val="12"/>
                <c:pt idx="0">
                  <c:v>ENE</c:v>
                </c:pt>
                <c:pt idx="1">
                  <c:v>FEB</c:v>
                </c:pt>
                <c:pt idx="2">
                  <c:v>MAR</c:v>
                </c:pt>
                <c:pt idx="3">
                  <c:v>ABR</c:v>
                </c:pt>
                <c:pt idx="4">
                  <c:v>MAY</c:v>
                </c:pt>
                <c:pt idx="5">
                  <c:v>JUN</c:v>
                </c:pt>
                <c:pt idx="6">
                  <c:v>JUL</c:v>
                </c:pt>
                <c:pt idx="7">
                  <c:v>AGO</c:v>
                </c:pt>
                <c:pt idx="8">
                  <c:v>SEP</c:v>
                </c:pt>
                <c:pt idx="9">
                  <c:v>OCT</c:v>
                </c:pt>
                <c:pt idx="10">
                  <c:v>NOV</c:v>
                </c:pt>
                <c:pt idx="11">
                  <c:v>DIC</c:v>
                </c:pt>
              </c:strCache>
            </c:strRef>
          </c:cat>
          <c:val>
            <c:numRef>
              <c:f>IDRD!$B$15:$M$15</c:f>
              <c:numCache>
                <c:formatCode>0.00%</c:formatCode>
                <c:ptCount val="12"/>
                <c:pt idx="0">
                  <c:v>2.7382081510802432E-3</c:v>
                </c:pt>
                <c:pt idx="1">
                  <c:v>0.23273833485247578</c:v>
                </c:pt>
                <c:pt idx="2">
                  <c:v>0.41289122444116055</c:v>
                </c:pt>
                <c:pt idx="3">
                  <c:v>0.50659270256444511</c:v>
                </c:pt>
                <c:pt idx="4">
                  <c:v>0.64825795257585883</c:v>
                </c:pt>
                <c:pt idx="5">
                  <c:v>0.74751975298316065</c:v>
                </c:pt>
                <c:pt idx="6">
                  <c:v>0.81411645703579238</c:v>
                </c:pt>
                <c:pt idx="7">
                  <c:v>0.85996322754183163</c:v>
                </c:pt>
                <c:pt idx="8">
                  <c:v>0.89321715600965224</c:v>
                </c:pt>
                <c:pt idx="9">
                  <c:v>0.90511593670808455</c:v>
                </c:pt>
                <c:pt idx="10">
                  <c:v>0.93150075607438998</c:v>
                </c:pt>
                <c:pt idx="11">
                  <c:v>0.99786350183501693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76D0-4B55-903C-6D97B46AFD47}"/>
            </c:ext>
          </c:extLst>
        </c:ser>
        <c:ser>
          <c:idx val="1"/>
          <c:order val="1"/>
          <c:tx>
            <c:strRef>
              <c:f>IDRD!$A$16</c:f>
              <c:strCache>
                <c:ptCount val="1"/>
                <c:pt idx="0">
                  <c:v>% Prog. Giros acumulados</c:v>
                </c:pt>
              </c:strCache>
            </c:strRef>
          </c:tx>
          <c:spPr>
            <a:ln w="22225" cap="rnd" cmpd="sng" algn="ctr">
              <a:solidFill>
                <a:schemeClr val="accent5"/>
              </a:solidFill>
              <a:round/>
            </a:ln>
            <a:effectLst/>
          </c:spPr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dk1">
                        <a:lumMod val="65000"/>
                        <a:lumOff val="35000"/>
                      </a:schemeClr>
                    </a:solidFill>
                    <a:latin typeface="Museo Sans Condensed" panose="02000000000000000000" pitchFamily="2" charset="0"/>
                    <a:ea typeface="+mn-ea"/>
                    <a:cs typeface="+mn-cs"/>
                  </a:defRPr>
                </a:pPr>
                <a:endParaRPr lang="es-CO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IDRD!$B$30:$M$30</c:f>
              <c:strCache>
                <c:ptCount val="12"/>
                <c:pt idx="0">
                  <c:v>ENE</c:v>
                </c:pt>
                <c:pt idx="1">
                  <c:v>FEB</c:v>
                </c:pt>
                <c:pt idx="2">
                  <c:v>MAR</c:v>
                </c:pt>
                <c:pt idx="3">
                  <c:v>ABR</c:v>
                </c:pt>
                <c:pt idx="4">
                  <c:v>MAY</c:v>
                </c:pt>
                <c:pt idx="5">
                  <c:v>JUN</c:v>
                </c:pt>
                <c:pt idx="6">
                  <c:v>JUL</c:v>
                </c:pt>
                <c:pt idx="7">
                  <c:v>AGO</c:v>
                </c:pt>
                <c:pt idx="8">
                  <c:v>SEP</c:v>
                </c:pt>
                <c:pt idx="9">
                  <c:v>OCT</c:v>
                </c:pt>
                <c:pt idx="10">
                  <c:v>NOV</c:v>
                </c:pt>
                <c:pt idx="11">
                  <c:v>DIC</c:v>
                </c:pt>
              </c:strCache>
            </c:strRef>
          </c:cat>
          <c:val>
            <c:numRef>
              <c:f>IDRD!$B$16:$M$16</c:f>
              <c:numCache>
                <c:formatCode>0.00%</c:formatCode>
                <c:ptCount val="12"/>
                <c:pt idx="0">
                  <c:v>4.4451431024029924E-4</c:v>
                </c:pt>
                <c:pt idx="1">
                  <c:v>1.1724593249699329E-2</c:v>
                </c:pt>
                <c:pt idx="2">
                  <c:v>4.6906441722689242E-2</c:v>
                </c:pt>
                <c:pt idx="3">
                  <c:v>0.10469449283047855</c:v>
                </c:pt>
                <c:pt idx="4">
                  <c:v>0.22960665192497928</c:v>
                </c:pt>
                <c:pt idx="5">
                  <c:v>0.34116963473938455</c:v>
                </c:pt>
                <c:pt idx="6">
                  <c:v>0.45430860796506811</c:v>
                </c:pt>
                <c:pt idx="7">
                  <c:v>0.54841945832140127</c:v>
                </c:pt>
                <c:pt idx="8">
                  <c:v>0.65168227877125728</c:v>
                </c:pt>
                <c:pt idx="9">
                  <c:v>0.73092018533927094</c:v>
                </c:pt>
                <c:pt idx="10">
                  <c:v>0.81991894195039972</c:v>
                </c:pt>
                <c:pt idx="11">
                  <c:v>0.95151469935195143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76D0-4B55-903C-6D97B46AFD47}"/>
            </c:ext>
          </c:extLst>
        </c:ser>
        <c:ser>
          <c:idx val="2"/>
          <c:order val="2"/>
          <c:tx>
            <c:strRef>
              <c:f>IDRD!$A$35</c:f>
              <c:strCache>
                <c:ptCount val="1"/>
                <c:pt idx="0">
                  <c:v>% Compromisos acumulados</c:v>
                </c:pt>
              </c:strCache>
            </c:strRef>
          </c:tx>
          <c:spPr>
            <a:ln w="22225" cap="rnd" cmpd="sng" algn="ctr">
              <a:solidFill>
                <a:schemeClr val="accent4"/>
              </a:solidFill>
              <a:round/>
            </a:ln>
            <a:effectLst/>
          </c:spPr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dk1">
                        <a:lumMod val="65000"/>
                        <a:lumOff val="35000"/>
                      </a:schemeClr>
                    </a:solidFill>
                    <a:latin typeface="Museo Sans Condensed" panose="02000000000000000000" pitchFamily="2" charset="0"/>
                    <a:ea typeface="+mn-ea"/>
                    <a:cs typeface="+mn-cs"/>
                  </a:defRPr>
                </a:pPr>
                <a:endParaRPr lang="es-CO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IDRD!$B$30:$M$30</c:f>
              <c:strCache>
                <c:ptCount val="12"/>
                <c:pt idx="0">
                  <c:v>ENE</c:v>
                </c:pt>
                <c:pt idx="1">
                  <c:v>FEB</c:v>
                </c:pt>
                <c:pt idx="2">
                  <c:v>MAR</c:v>
                </c:pt>
                <c:pt idx="3">
                  <c:v>ABR</c:v>
                </c:pt>
                <c:pt idx="4">
                  <c:v>MAY</c:v>
                </c:pt>
                <c:pt idx="5">
                  <c:v>JUN</c:v>
                </c:pt>
                <c:pt idx="6">
                  <c:v>JUL</c:v>
                </c:pt>
                <c:pt idx="7">
                  <c:v>AGO</c:v>
                </c:pt>
                <c:pt idx="8">
                  <c:v>SEP</c:v>
                </c:pt>
                <c:pt idx="9">
                  <c:v>OCT</c:v>
                </c:pt>
                <c:pt idx="10">
                  <c:v>NOV</c:v>
                </c:pt>
                <c:pt idx="11">
                  <c:v>DIC</c:v>
                </c:pt>
              </c:strCache>
            </c:strRef>
          </c:cat>
          <c:val>
            <c:numRef>
              <c:f>IDRD!$B$35:$D$35</c:f>
              <c:numCache>
                <c:formatCode>0.00%</c:formatCode>
                <c:ptCount val="3"/>
                <c:pt idx="0">
                  <c:v>7.8050244009611068E-4</c:v>
                </c:pt>
                <c:pt idx="1">
                  <c:v>4.3751110308563414E-2</c:v>
                </c:pt>
                <c:pt idx="2">
                  <c:v>0.15024276150557056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76D0-4B55-903C-6D97B46AFD47}"/>
            </c:ext>
          </c:extLst>
        </c:ser>
        <c:ser>
          <c:idx val="3"/>
          <c:order val="3"/>
          <c:tx>
            <c:strRef>
              <c:f>IDRD!$A$36</c:f>
              <c:strCache>
                <c:ptCount val="1"/>
                <c:pt idx="0">
                  <c:v>% Giros acumulados</c:v>
                </c:pt>
              </c:strCache>
            </c:strRef>
          </c:tx>
          <c:spPr>
            <a:ln w="22225" cap="rnd" cmpd="sng" algn="ctr">
              <a:solidFill>
                <a:schemeClr val="accent6">
                  <a:lumMod val="60000"/>
                </a:schemeClr>
              </a:solidFill>
              <a:round/>
            </a:ln>
            <a:effectLst/>
          </c:spPr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dk1">
                        <a:lumMod val="65000"/>
                        <a:lumOff val="35000"/>
                      </a:schemeClr>
                    </a:solidFill>
                    <a:latin typeface="Museo Sans Condensed" panose="02000000000000000000" pitchFamily="2" charset="0"/>
                    <a:ea typeface="+mn-ea"/>
                    <a:cs typeface="+mn-cs"/>
                  </a:defRPr>
                </a:pPr>
                <a:endParaRPr lang="es-CO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IDRD!$B$30:$M$30</c:f>
              <c:strCache>
                <c:ptCount val="12"/>
                <c:pt idx="0">
                  <c:v>ENE</c:v>
                </c:pt>
                <c:pt idx="1">
                  <c:v>FEB</c:v>
                </c:pt>
                <c:pt idx="2">
                  <c:v>MAR</c:v>
                </c:pt>
                <c:pt idx="3">
                  <c:v>ABR</c:v>
                </c:pt>
                <c:pt idx="4">
                  <c:v>MAY</c:v>
                </c:pt>
                <c:pt idx="5">
                  <c:v>JUN</c:v>
                </c:pt>
                <c:pt idx="6">
                  <c:v>JUL</c:v>
                </c:pt>
                <c:pt idx="7">
                  <c:v>AGO</c:v>
                </c:pt>
                <c:pt idx="8">
                  <c:v>SEP</c:v>
                </c:pt>
                <c:pt idx="9">
                  <c:v>OCT</c:v>
                </c:pt>
                <c:pt idx="10">
                  <c:v>NOV</c:v>
                </c:pt>
                <c:pt idx="11">
                  <c:v>DIC</c:v>
                </c:pt>
              </c:strCache>
            </c:strRef>
          </c:cat>
          <c:val>
            <c:numRef>
              <c:f>IDRD!$B$36:$D$36</c:f>
              <c:numCache>
                <c:formatCode>0.00%</c:formatCode>
                <c:ptCount val="3"/>
                <c:pt idx="0">
                  <c:v>6.5897815453388271E-4</c:v>
                </c:pt>
                <c:pt idx="1">
                  <c:v>7.3901486052080929E-3</c:v>
                </c:pt>
                <c:pt idx="2">
                  <c:v>2.5085998567109649E-2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76D0-4B55-903C-6D97B46AFD47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dropLines>
          <c:spPr>
            <a:ln w="9525" cap="flat" cmpd="sng" algn="ctr">
              <a:solidFill>
                <a:schemeClr val="dk1">
                  <a:lumMod val="35000"/>
                  <a:lumOff val="65000"/>
                  <a:alpha val="33000"/>
                </a:schemeClr>
              </a:solidFill>
              <a:round/>
            </a:ln>
            <a:effectLst/>
          </c:spPr>
        </c:dropLines>
        <c:smooth val="0"/>
        <c:axId val="123792896"/>
        <c:axId val="124011072"/>
      </c:lineChart>
      <c:catAx>
        <c:axId val="123792896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spPr>
          <a:noFill/>
          <a:ln w="9525" cap="flat" cmpd="sng" algn="ctr">
            <a:solidFill>
              <a:schemeClr val="dk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spc="20" baseline="0">
                <a:solidFill>
                  <a:schemeClr val="dk1">
                    <a:lumMod val="65000"/>
                    <a:lumOff val="35000"/>
                  </a:schemeClr>
                </a:solidFill>
                <a:latin typeface="Museo Sans Condensed" panose="02000000000000000000" pitchFamily="2" charset="0"/>
                <a:ea typeface="+mn-ea"/>
                <a:cs typeface="+mn-cs"/>
              </a:defRPr>
            </a:pPr>
            <a:endParaRPr lang="es-CO"/>
          </a:p>
        </c:txPr>
        <c:crossAx val="124011072"/>
        <c:crosses val="autoZero"/>
        <c:auto val="1"/>
        <c:lblAlgn val="ctr"/>
        <c:lblOffset val="100"/>
        <c:noMultiLvlLbl val="0"/>
      </c:catAx>
      <c:valAx>
        <c:axId val="124011072"/>
        <c:scaling>
          <c:orientation val="minMax"/>
          <c:max val="1"/>
        </c:scaling>
        <c:delete val="0"/>
        <c:axPos val="l"/>
        <c:numFmt formatCode="0.0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spc="20" baseline="0">
                <a:solidFill>
                  <a:schemeClr val="dk1">
                    <a:lumMod val="65000"/>
                    <a:lumOff val="35000"/>
                  </a:schemeClr>
                </a:solidFill>
                <a:latin typeface="Museo Sans Condensed" panose="02000000000000000000" pitchFamily="2" charset="0"/>
                <a:ea typeface="+mn-ea"/>
                <a:cs typeface="+mn-cs"/>
              </a:defRPr>
            </a:pPr>
            <a:endParaRPr lang="es-CO"/>
          </a:p>
        </c:txPr>
        <c:crossAx val="123792896"/>
        <c:crosses val="autoZero"/>
        <c:crossBetween val="between"/>
      </c:valAx>
      <c:spPr>
        <a:gradFill>
          <a:gsLst>
            <a:gs pos="100000">
              <a:schemeClr val="lt1">
                <a:lumMod val="95000"/>
              </a:schemeClr>
            </a:gs>
            <a:gs pos="0">
              <a:schemeClr val="lt1"/>
            </a:gs>
          </a:gsLst>
          <a:lin ang="5400000" scaled="0"/>
        </a:gradFill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dk1">
                  <a:lumMod val="65000"/>
                  <a:lumOff val="35000"/>
                </a:schemeClr>
              </a:solidFill>
              <a:latin typeface="Museo Sans Condensed" panose="02000000000000000000" pitchFamily="2" charset="0"/>
              <a:ea typeface="+mn-ea"/>
              <a:cs typeface="+mn-cs"/>
            </a:defRPr>
          </a:pPr>
          <a:endParaRPr lang="es-CO"/>
        </a:p>
      </c:txPr>
    </c:legend>
    <c:plotVisOnly val="1"/>
    <c:dispBlanksAs val="gap"/>
    <c:showDLblsOverMax val="0"/>
  </c:chart>
  <c:spPr>
    <a:solidFill>
      <a:schemeClr val="lt1"/>
    </a:solidFill>
    <a:ln>
      <a:noFill/>
    </a:ln>
    <a:effectLst/>
  </c:spPr>
  <c:txPr>
    <a:bodyPr/>
    <a:lstStyle/>
    <a:p>
      <a:pPr>
        <a:defRPr>
          <a:latin typeface="Museo Sans Condensed" panose="02000000000000000000" pitchFamily="2" charset="0"/>
        </a:defRPr>
      </a:pPr>
      <a:endParaRPr lang="es-CO"/>
    </a:p>
  </c:txPr>
  <c:externalData r:id="rId4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5.7727284089488816E-2"/>
          <c:y val="2.8897706294882145E-2"/>
          <c:w val="0.92756592233066215"/>
          <c:h val="0.84149903505883428"/>
        </c:manualLayout>
      </c:layout>
      <c:lineChart>
        <c:grouping val="standard"/>
        <c:varyColors val="0"/>
        <c:ser>
          <c:idx val="0"/>
          <c:order val="0"/>
          <c:tx>
            <c:strRef>
              <c:f>IDARTES!$A$15</c:f>
              <c:strCache>
                <c:ptCount val="1"/>
                <c:pt idx="0">
                  <c:v>% Prog. Compromisos acumulados</c:v>
                </c:pt>
              </c:strCache>
            </c:strRef>
          </c:tx>
          <c:spPr>
            <a:ln w="22225" cap="rnd" cmpd="sng" algn="ctr">
              <a:solidFill>
                <a:schemeClr val="accent6"/>
              </a:solidFill>
              <a:round/>
            </a:ln>
            <a:effectLst/>
          </c:spPr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dk1">
                        <a:lumMod val="65000"/>
                        <a:lumOff val="35000"/>
                      </a:schemeClr>
                    </a:solidFill>
                    <a:latin typeface="Museo Sans Condensed" panose="02000000000000000000" pitchFamily="2" charset="0"/>
                    <a:ea typeface="+mn-ea"/>
                    <a:cs typeface="+mn-cs"/>
                  </a:defRPr>
                </a:pPr>
                <a:endParaRPr lang="es-CO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IDARTES!$B$30:$M$30</c:f>
              <c:strCache>
                <c:ptCount val="12"/>
                <c:pt idx="0">
                  <c:v>ENE</c:v>
                </c:pt>
                <c:pt idx="1">
                  <c:v>FEB</c:v>
                </c:pt>
                <c:pt idx="2">
                  <c:v>MAR</c:v>
                </c:pt>
                <c:pt idx="3">
                  <c:v>ABR</c:v>
                </c:pt>
                <c:pt idx="4">
                  <c:v>MAY</c:v>
                </c:pt>
                <c:pt idx="5">
                  <c:v>JUN</c:v>
                </c:pt>
                <c:pt idx="6">
                  <c:v>JUL</c:v>
                </c:pt>
                <c:pt idx="7">
                  <c:v>AGO</c:v>
                </c:pt>
                <c:pt idx="8">
                  <c:v>SEP</c:v>
                </c:pt>
                <c:pt idx="9">
                  <c:v>OCT</c:v>
                </c:pt>
                <c:pt idx="10">
                  <c:v>NOV</c:v>
                </c:pt>
                <c:pt idx="11">
                  <c:v>DIC</c:v>
                </c:pt>
              </c:strCache>
            </c:strRef>
          </c:cat>
          <c:val>
            <c:numRef>
              <c:f>IDARTES!$B$15:$M$15</c:f>
              <c:numCache>
                <c:formatCode>0.00%</c:formatCode>
                <c:ptCount val="12"/>
                <c:pt idx="0">
                  <c:v>0.16361400272323978</c:v>
                </c:pt>
                <c:pt idx="1">
                  <c:v>0.31175092604793492</c:v>
                </c:pt>
                <c:pt idx="2">
                  <c:v>0.44357114097890221</c:v>
                </c:pt>
                <c:pt idx="3">
                  <c:v>0.53654928185531692</c:v>
                </c:pt>
                <c:pt idx="4">
                  <c:v>0.73832378003250321</c:v>
                </c:pt>
                <c:pt idx="5">
                  <c:v>0.83164452204213701</c:v>
                </c:pt>
                <c:pt idx="6">
                  <c:v>0.88508444239469408</c:v>
                </c:pt>
                <c:pt idx="7">
                  <c:v>0.92426688481867036</c:v>
                </c:pt>
                <c:pt idx="8">
                  <c:v>0.95488869123438902</c:v>
                </c:pt>
                <c:pt idx="9">
                  <c:v>0.97690886663445642</c:v>
                </c:pt>
                <c:pt idx="10">
                  <c:v>0.98960999838948194</c:v>
                </c:pt>
                <c:pt idx="11">
                  <c:v>0.99999784044157491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8AF6-4FA2-8CE9-6F866D552B6E}"/>
            </c:ext>
          </c:extLst>
        </c:ser>
        <c:ser>
          <c:idx val="1"/>
          <c:order val="1"/>
          <c:tx>
            <c:strRef>
              <c:f>IDARTES!$A$16</c:f>
              <c:strCache>
                <c:ptCount val="1"/>
                <c:pt idx="0">
                  <c:v>% Prog. Giros acumulados</c:v>
                </c:pt>
              </c:strCache>
            </c:strRef>
          </c:tx>
          <c:spPr>
            <a:ln w="22225" cap="rnd" cmpd="sng" algn="ctr">
              <a:solidFill>
                <a:schemeClr val="accent5"/>
              </a:solidFill>
              <a:round/>
            </a:ln>
            <a:effectLst/>
          </c:spPr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dk1">
                        <a:lumMod val="65000"/>
                        <a:lumOff val="35000"/>
                      </a:schemeClr>
                    </a:solidFill>
                    <a:latin typeface="Museo Sans Condensed" panose="02000000000000000000" pitchFamily="2" charset="0"/>
                    <a:ea typeface="+mn-ea"/>
                    <a:cs typeface="+mn-cs"/>
                  </a:defRPr>
                </a:pPr>
                <a:endParaRPr lang="es-CO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IDARTES!$B$30:$M$30</c:f>
              <c:strCache>
                <c:ptCount val="12"/>
                <c:pt idx="0">
                  <c:v>ENE</c:v>
                </c:pt>
                <c:pt idx="1">
                  <c:v>FEB</c:v>
                </c:pt>
                <c:pt idx="2">
                  <c:v>MAR</c:v>
                </c:pt>
                <c:pt idx="3">
                  <c:v>ABR</c:v>
                </c:pt>
                <c:pt idx="4">
                  <c:v>MAY</c:v>
                </c:pt>
                <c:pt idx="5">
                  <c:v>JUN</c:v>
                </c:pt>
                <c:pt idx="6">
                  <c:v>JUL</c:v>
                </c:pt>
                <c:pt idx="7">
                  <c:v>AGO</c:v>
                </c:pt>
                <c:pt idx="8">
                  <c:v>SEP</c:v>
                </c:pt>
                <c:pt idx="9">
                  <c:v>OCT</c:v>
                </c:pt>
                <c:pt idx="10">
                  <c:v>NOV</c:v>
                </c:pt>
                <c:pt idx="11">
                  <c:v>DIC</c:v>
                </c:pt>
              </c:strCache>
            </c:strRef>
          </c:cat>
          <c:val>
            <c:numRef>
              <c:f>IDARTES!$B$16:$M$16</c:f>
              <c:numCache>
                <c:formatCode>0.00%</c:formatCode>
                <c:ptCount val="12"/>
                <c:pt idx="0">
                  <c:v>1.6105181476113088E-3</c:v>
                </c:pt>
                <c:pt idx="1">
                  <c:v>6.9794000087846447E-2</c:v>
                </c:pt>
                <c:pt idx="2">
                  <c:v>0.11104888654631703</c:v>
                </c:pt>
                <c:pt idx="3">
                  <c:v>0.1667061975666535</c:v>
                </c:pt>
                <c:pt idx="4">
                  <c:v>0.24782433639331783</c:v>
                </c:pt>
                <c:pt idx="5">
                  <c:v>0.3312264827747764</c:v>
                </c:pt>
                <c:pt idx="6">
                  <c:v>0.43917512188694163</c:v>
                </c:pt>
                <c:pt idx="7">
                  <c:v>0.5505014567868699</c:v>
                </c:pt>
                <c:pt idx="8">
                  <c:v>0.65461047422438912</c:v>
                </c:pt>
                <c:pt idx="9">
                  <c:v>0.81417548791379335</c:v>
                </c:pt>
                <c:pt idx="10">
                  <c:v>0.91276408837352307</c:v>
                </c:pt>
                <c:pt idx="11">
                  <c:v>0.99999707178518615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8AF6-4FA2-8CE9-6F866D552B6E}"/>
            </c:ext>
          </c:extLst>
        </c:ser>
        <c:ser>
          <c:idx val="2"/>
          <c:order val="2"/>
          <c:tx>
            <c:strRef>
              <c:f>IDARTES!$A$35</c:f>
              <c:strCache>
                <c:ptCount val="1"/>
                <c:pt idx="0">
                  <c:v>% Compromisos acumulados</c:v>
                </c:pt>
              </c:strCache>
            </c:strRef>
          </c:tx>
          <c:spPr>
            <a:ln w="22225" cap="rnd" cmpd="sng" algn="ctr">
              <a:solidFill>
                <a:schemeClr val="accent4"/>
              </a:solidFill>
              <a:round/>
            </a:ln>
            <a:effectLst/>
          </c:spPr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dk1">
                        <a:lumMod val="65000"/>
                        <a:lumOff val="35000"/>
                      </a:schemeClr>
                    </a:solidFill>
                    <a:latin typeface="Museo Sans Condensed" panose="02000000000000000000" pitchFamily="2" charset="0"/>
                    <a:ea typeface="+mn-ea"/>
                    <a:cs typeface="+mn-cs"/>
                  </a:defRPr>
                </a:pPr>
                <a:endParaRPr lang="es-CO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IDARTES!$B$30:$M$30</c:f>
              <c:strCache>
                <c:ptCount val="12"/>
                <c:pt idx="0">
                  <c:v>ENE</c:v>
                </c:pt>
                <c:pt idx="1">
                  <c:v>FEB</c:v>
                </c:pt>
                <c:pt idx="2">
                  <c:v>MAR</c:v>
                </c:pt>
                <c:pt idx="3">
                  <c:v>ABR</c:v>
                </c:pt>
                <c:pt idx="4">
                  <c:v>MAY</c:v>
                </c:pt>
                <c:pt idx="5">
                  <c:v>JUN</c:v>
                </c:pt>
                <c:pt idx="6">
                  <c:v>JUL</c:v>
                </c:pt>
                <c:pt idx="7">
                  <c:v>AGO</c:v>
                </c:pt>
                <c:pt idx="8">
                  <c:v>SEP</c:v>
                </c:pt>
                <c:pt idx="9">
                  <c:v>OCT</c:v>
                </c:pt>
                <c:pt idx="10">
                  <c:v>NOV</c:v>
                </c:pt>
                <c:pt idx="11">
                  <c:v>DIC</c:v>
                </c:pt>
              </c:strCache>
            </c:strRef>
          </c:cat>
          <c:val>
            <c:numRef>
              <c:f>IDARTES!$B$35:$D$35</c:f>
              <c:numCache>
                <c:formatCode>0.00%</c:formatCode>
                <c:ptCount val="3"/>
                <c:pt idx="0">
                  <c:v>5.4496524223657049E-2</c:v>
                </c:pt>
                <c:pt idx="1">
                  <c:v>0.26425931578600603</c:v>
                </c:pt>
                <c:pt idx="2">
                  <c:v>0.33501464400228398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8AF6-4FA2-8CE9-6F866D552B6E}"/>
            </c:ext>
          </c:extLst>
        </c:ser>
        <c:ser>
          <c:idx val="3"/>
          <c:order val="3"/>
          <c:tx>
            <c:strRef>
              <c:f>IDARTES!$A$36</c:f>
              <c:strCache>
                <c:ptCount val="1"/>
                <c:pt idx="0">
                  <c:v>% Giros acumulados</c:v>
                </c:pt>
              </c:strCache>
            </c:strRef>
          </c:tx>
          <c:spPr>
            <a:ln w="22225" cap="rnd" cmpd="sng" algn="ctr">
              <a:solidFill>
                <a:schemeClr val="accent6">
                  <a:lumMod val="60000"/>
                </a:schemeClr>
              </a:solidFill>
              <a:round/>
            </a:ln>
            <a:effectLst/>
          </c:spPr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dk1">
                        <a:lumMod val="65000"/>
                        <a:lumOff val="35000"/>
                      </a:schemeClr>
                    </a:solidFill>
                    <a:latin typeface="Museo Sans Condensed" panose="02000000000000000000" pitchFamily="2" charset="0"/>
                    <a:ea typeface="+mn-ea"/>
                    <a:cs typeface="+mn-cs"/>
                  </a:defRPr>
                </a:pPr>
                <a:endParaRPr lang="es-CO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IDARTES!$B$30:$M$30</c:f>
              <c:strCache>
                <c:ptCount val="12"/>
                <c:pt idx="0">
                  <c:v>ENE</c:v>
                </c:pt>
                <c:pt idx="1">
                  <c:v>FEB</c:v>
                </c:pt>
                <c:pt idx="2">
                  <c:v>MAR</c:v>
                </c:pt>
                <c:pt idx="3">
                  <c:v>ABR</c:v>
                </c:pt>
                <c:pt idx="4">
                  <c:v>MAY</c:v>
                </c:pt>
                <c:pt idx="5">
                  <c:v>JUN</c:v>
                </c:pt>
                <c:pt idx="6">
                  <c:v>JUL</c:v>
                </c:pt>
                <c:pt idx="7">
                  <c:v>AGO</c:v>
                </c:pt>
                <c:pt idx="8">
                  <c:v>SEP</c:v>
                </c:pt>
                <c:pt idx="9">
                  <c:v>OCT</c:v>
                </c:pt>
                <c:pt idx="10">
                  <c:v>NOV</c:v>
                </c:pt>
                <c:pt idx="11">
                  <c:v>DIC</c:v>
                </c:pt>
              </c:strCache>
            </c:strRef>
          </c:cat>
          <c:val>
            <c:numRef>
              <c:f>IDARTES!$B$36:$D$36</c:f>
              <c:numCache>
                <c:formatCode>0.00%</c:formatCode>
                <c:ptCount val="3"/>
                <c:pt idx="0">
                  <c:v>2.3072635100510974E-4</c:v>
                </c:pt>
                <c:pt idx="1">
                  <c:v>1.5466199740852992E-2</c:v>
                </c:pt>
                <c:pt idx="2">
                  <c:v>4.0059015138870592E-2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8AF6-4FA2-8CE9-6F866D552B6E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dropLines>
          <c:spPr>
            <a:ln w="9525" cap="flat" cmpd="sng" algn="ctr">
              <a:solidFill>
                <a:schemeClr val="dk1">
                  <a:lumMod val="35000"/>
                  <a:lumOff val="65000"/>
                  <a:alpha val="33000"/>
                </a:schemeClr>
              </a:solidFill>
              <a:round/>
            </a:ln>
            <a:effectLst/>
          </c:spPr>
        </c:dropLines>
        <c:smooth val="0"/>
        <c:axId val="123792896"/>
        <c:axId val="124011072"/>
      </c:lineChart>
      <c:catAx>
        <c:axId val="123792896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spPr>
          <a:noFill/>
          <a:ln w="9525" cap="flat" cmpd="sng" algn="ctr">
            <a:solidFill>
              <a:schemeClr val="dk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spc="20" baseline="0">
                <a:solidFill>
                  <a:schemeClr val="dk1">
                    <a:lumMod val="65000"/>
                    <a:lumOff val="35000"/>
                  </a:schemeClr>
                </a:solidFill>
                <a:latin typeface="Museo Sans Condensed" panose="02000000000000000000" pitchFamily="2" charset="0"/>
                <a:ea typeface="+mn-ea"/>
                <a:cs typeface="+mn-cs"/>
              </a:defRPr>
            </a:pPr>
            <a:endParaRPr lang="es-CO"/>
          </a:p>
        </c:txPr>
        <c:crossAx val="124011072"/>
        <c:crosses val="autoZero"/>
        <c:auto val="1"/>
        <c:lblAlgn val="ctr"/>
        <c:lblOffset val="100"/>
        <c:noMultiLvlLbl val="0"/>
      </c:catAx>
      <c:valAx>
        <c:axId val="124011072"/>
        <c:scaling>
          <c:orientation val="minMax"/>
          <c:max val="1"/>
        </c:scaling>
        <c:delete val="0"/>
        <c:axPos val="l"/>
        <c:numFmt formatCode="0.0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spc="20" baseline="0">
                <a:solidFill>
                  <a:schemeClr val="dk1">
                    <a:lumMod val="65000"/>
                    <a:lumOff val="35000"/>
                  </a:schemeClr>
                </a:solidFill>
                <a:latin typeface="Museo Sans Condensed" panose="02000000000000000000" pitchFamily="2" charset="0"/>
                <a:ea typeface="+mn-ea"/>
                <a:cs typeface="+mn-cs"/>
              </a:defRPr>
            </a:pPr>
            <a:endParaRPr lang="es-CO"/>
          </a:p>
        </c:txPr>
        <c:crossAx val="123792896"/>
        <c:crosses val="autoZero"/>
        <c:crossBetween val="between"/>
      </c:valAx>
      <c:spPr>
        <a:gradFill>
          <a:gsLst>
            <a:gs pos="100000">
              <a:schemeClr val="lt1">
                <a:lumMod val="95000"/>
              </a:schemeClr>
            </a:gs>
            <a:gs pos="0">
              <a:schemeClr val="lt1"/>
            </a:gs>
          </a:gsLst>
          <a:lin ang="5400000" scaled="0"/>
        </a:gradFill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dk1">
                  <a:lumMod val="65000"/>
                  <a:lumOff val="35000"/>
                </a:schemeClr>
              </a:solidFill>
              <a:latin typeface="Museo Sans Condensed" panose="02000000000000000000" pitchFamily="2" charset="0"/>
              <a:ea typeface="+mn-ea"/>
              <a:cs typeface="+mn-cs"/>
            </a:defRPr>
          </a:pPr>
          <a:endParaRPr lang="es-CO"/>
        </a:p>
      </c:txPr>
    </c:legend>
    <c:plotVisOnly val="1"/>
    <c:dispBlanksAs val="gap"/>
    <c:showDLblsOverMax val="0"/>
  </c:chart>
  <c:spPr>
    <a:solidFill>
      <a:schemeClr val="lt1"/>
    </a:solidFill>
    <a:ln>
      <a:noFill/>
    </a:ln>
    <a:effectLst/>
  </c:spPr>
  <c:txPr>
    <a:bodyPr/>
    <a:lstStyle/>
    <a:p>
      <a:pPr>
        <a:defRPr>
          <a:latin typeface="Museo Sans Condensed" panose="02000000000000000000" pitchFamily="2" charset="0"/>
        </a:defRPr>
      </a:pPr>
      <a:endParaRPr lang="es-CO"/>
    </a:p>
  </c:txPr>
  <c:externalData r:id="rId4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5.7727284089488816E-2"/>
          <c:y val="2.8897706294882145E-2"/>
          <c:w val="0.92756592233066215"/>
          <c:h val="0.82842141001031577"/>
        </c:manualLayout>
      </c:layout>
      <c:lineChart>
        <c:grouping val="standard"/>
        <c:varyColors val="0"/>
        <c:ser>
          <c:idx val="0"/>
          <c:order val="0"/>
          <c:tx>
            <c:strRef>
              <c:f>IDPC!$A$15</c:f>
              <c:strCache>
                <c:ptCount val="1"/>
                <c:pt idx="0">
                  <c:v>% Prog. Compromisos acumulados</c:v>
                </c:pt>
              </c:strCache>
            </c:strRef>
          </c:tx>
          <c:spPr>
            <a:ln w="22225" cap="rnd" cmpd="sng" algn="ctr">
              <a:solidFill>
                <a:schemeClr val="accent6"/>
              </a:solidFill>
              <a:round/>
            </a:ln>
            <a:effectLst/>
          </c:spPr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dk1">
                        <a:lumMod val="65000"/>
                        <a:lumOff val="35000"/>
                      </a:schemeClr>
                    </a:solidFill>
                    <a:latin typeface="Museo Sans Condensed" panose="02000000000000000000" pitchFamily="2" charset="0"/>
                    <a:ea typeface="+mn-ea"/>
                    <a:cs typeface="+mn-cs"/>
                  </a:defRPr>
                </a:pPr>
                <a:endParaRPr lang="es-CO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IDPC!$B$30:$M$30</c:f>
              <c:strCache>
                <c:ptCount val="12"/>
                <c:pt idx="0">
                  <c:v>ENE</c:v>
                </c:pt>
                <c:pt idx="1">
                  <c:v>FEB</c:v>
                </c:pt>
                <c:pt idx="2">
                  <c:v>MAR</c:v>
                </c:pt>
                <c:pt idx="3">
                  <c:v>ABR</c:v>
                </c:pt>
                <c:pt idx="4">
                  <c:v>MAY</c:v>
                </c:pt>
                <c:pt idx="5">
                  <c:v>JUN</c:v>
                </c:pt>
                <c:pt idx="6">
                  <c:v>JUL</c:v>
                </c:pt>
                <c:pt idx="7">
                  <c:v>AGO</c:v>
                </c:pt>
                <c:pt idx="8">
                  <c:v>SEP</c:v>
                </c:pt>
                <c:pt idx="9">
                  <c:v>OCT</c:v>
                </c:pt>
                <c:pt idx="10">
                  <c:v>NOV</c:v>
                </c:pt>
                <c:pt idx="11">
                  <c:v>DIC</c:v>
                </c:pt>
              </c:strCache>
            </c:strRef>
          </c:cat>
          <c:val>
            <c:numRef>
              <c:f>IDPC!$B$15:$M$15</c:f>
              <c:numCache>
                <c:formatCode>0.00%</c:formatCode>
                <c:ptCount val="12"/>
                <c:pt idx="0">
                  <c:v>0.27320605661619485</c:v>
                </c:pt>
                <c:pt idx="1">
                  <c:v>0.51291968400263332</c:v>
                </c:pt>
                <c:pt idx="2">
                  <c:v>0.74423963133640558</c:v>
                </c:pt>
                <c:pt idx="3">
                  <c:v>0.8268186306780777</c:v>
                </c:pt>
                <c:pt idx="4">
                  <c:v>0.86479591836734693</c:v>
                </c:pt>
                <c:pt idx="5">
                  <c:v>0.96663100724160633</c:v>
                </c:pt>
                <c:pt idx="6">
                  <c:v>0.98514647794601706</c:v>
                </c:pt>
                <c:pt idx="7">
                  <c:v>0.98946675444371301</c:v>
                </c:pt>
                <c:pt idx="8">
                  <c:v>0.99242922975641867</c:v>
                </c:pt>
                <c:pt idx="9">
                  <c:v>0.99901250822909804</c:v>
                </c:pt>
                <c:pt idx="10">
                  <c:v>1</c:v>
                </c:pt>
                <c:pt idx="11">
                  <c:v>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6A31-4624-8EDC-6A2A2A935AC2}"/>
            </c:ext>
          </c:extLst>
        </c:ser>
        <c:ser>
          <c:idx val="1"/>
          <c:order val="1"/>
          <c:tx>
            <c:strRef>
              <c:f>IDPC!$A$16</c:f>
              <c:strCache>
                <c:ptCount val="1"/>
                <c:pt idx="0">
                  <c:v>% Prog. Giros acumulados</c:v>
                </c:pt>
              </c:strCache>
            </c:strRef>
          </c:tx>
          <c:spPr>
            <a:ln w="22225" cap="rnd" cmpd="sng" algn="ctr">
              <a:solidFill>
                <a:schemeClr val="accent5"/>
              </a:solidFill>
              <a:round/>
            </a:ln>
            <a:effectLst/>
          </c:spPr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dk1">
                        <a:lumMod val="65000"/>
                        <a:lumOff val="35000"/>
                      </a:schemeClr>
                    </a:solidFill>
                    <a:latin typeface="Museo Sans Condensed" panose="02000000000000000000" pitchFamily="2" charset="0"/>
                    <a:ea typeface="+mn-ea"/>
                    <a:cs typeface="+mn-cs"/>
                  </a:defRPr>
                </a:pPr>
                <a:endParaRPr lang="es-CO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IDPC!$B$30:$M$30</c:f>
              <c:strCache>
                <c:ptCount val="12"/>
                <c:pt idx="0">
                  <c:v>ENE</c:v>
                </c:pt>
                <c:pt idx="1">
                  <c:v>FEB</c:v>
                </c:pt>
                <c:pt idx="2">
                  <c:v>MAR</c:v>
                </c:pt>
                <c:pt idx="3">
                  <c:v>ABR</c:v>
                </c:pt>
                <c:pt idx="4">
                  <c:v>MAY</c:v>
                </c:pt>
                <c:pt idx="5">
                  <c:v>JUN</c:v>
                </c:pt>
                <c:pt idx="6">
                  <c:v>JUL</c:v>
                </c:pt>
                <c:pt idx="7">
                  <c:v>AGO</c:v>
                </c:pt>
                <c:pt idx="8">
                  <c:v>SEP</c:v>
                </c:pt>
                <c:pt idx="9">
                  <c:v>OCT</c:v>
                </c:pt>
                <c:pt idx="10">
                  <c:v>NOV</c:v>
                </c:pt>
                <c:pt idx="11">
                  <c:v>DIC</c:v>
                </c:pt>
              </c:strCache>
            </c:strRef>
          </c:cat>
          <c:val>
            <c:numRef>
              <c:f>IDPC!$B$16:$M$16</c:f>
              <c:numCache>
                <c:formatCode>0.00%</c:formatCode>
                <c:ptCount val="12"/>
                <c:pt idx="0">
                  <c:v>0</c:v>
                </c:pt>
                <c:pt idx="1">
                  <c:v>4.5260039499670834E-2</c:v>
                </c:pt>
                <c:pt idx="2">
                  <c:v>0.10697827518104015</c:v>
                </c:pt>
                <c:pt idx="3">
                  <c:v>0.18104015799868334</c:v>
                </c:pt>
                <c:pt idx="4">
                  <c:v>0.2633311389071758</c:v>
                </c:pt>
                <c:pt idx="5">
                  <c:v>0.34562211981566821</c:v>
                </c:pt>
                <c:pt idx="6">
                  <c:v>0.44848584595128371</c:v>
                </c:pt>
                <c:pt idx="7">
                  <c:v>0.55134957208689928</c:v>
                </c:pt>
                <c:pt idx="8">
                  <c:v>0.64186965108624094</c:v>
                </c:pt>
                <c:pt idx="9">
                  <c:v>0.74884792626728114</c:v>
                </c:pt>
                <c:pt idx="10">
                  <c:v>0.85599078341013823</c:v>
                </c:pt>
                <c:pt idx="11">
                  <c:v>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6A31-4624-8EDC-6A2A2A935AC2}"/>
            </c:ext>
          </c:extLst>
        </c:ser>
        <c:ser>
          <c:idx val="2"/>
          <c:order val="2"/>
          <c:tx>
            <c:strRef>
              <c:f>IDPC!$A$35</c:f>
              <c:strCache>
                <c:ptCount val="1"/>
                <c:pt idx="0">
                  <c:v>% Compromisos acumulados</c:v>
                </c:pt>
              </c:strCache>
            </c:strRef>
          </c:tx>
          <c:spPr>
            <a:ln w="22225" cap="rnd" cmpd="sng" algn="ctr">
              <a:solidFill>
                <a:schemeClr val="accent4"/>
              </a:solidFill>
              <a:round/>
            </a:ln>
            <a:effectLst/>
          </c:spPr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dk1">
                        <a:lumMod val="65000"/>
                        <a:lumOff val="35000"/>
                      </a:schemeClr>
                    </a:solidFill>
                    <a:latin typeface="Museo Sans Condensed" panose="02000000000000000000" pitchFamily="2" charset="0"/>
                    <a:ea typeface="+mn-ea"/>
                    <a:cs typeface="+mn-cs"/>
                  </a:defRPr>
                </a:pPr>
                <a:endParaRPr lang="es-CO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IDPC!$B$30:$M$30</c:f>
              <c:strCache>
                <c:ptCount val="12"/>
                <c:pt idx="0">
                  <c:v>ENE</c:v>
                </c:pt>
                <c:pt idx="1">
                  <c:v>FEB</c:v>
                </c:pt>
                <c:pt idx="2">
                  <c:v>MAR</c:v>
                </c:pt>
                <c:pt idx="3">
                  <c:v>ABR</c:v>
                </c:pt>
                <c:pt idx="4">
                  <c:v>MAY</c:v>
                </c:pt>
                <c:pt idx="5">
                  <c:v>JUN</c:v>
                </c:pt>
                <c:pt idx="6">
                  <c:v>JUL</c:v>
                </c:pt>
                <c:pt idx="7">
                  <c:v>AGO</c:v>
                </c:pt>
                <c:pt idx="8">
                  <c:v>SEP</c:v>
                </c:pt>
                <c:pt idx="9">
                  <c:v>OCT</c:v>
                </c:pt>
                <c:pt idx="10">
                  <c:v>NOV</c:v>
                </c:pt>
                <c:pt idx="11">
                  <c:v>DIC</c:v>
                </c:pt>
              </c:strCache>
            </c:strRef>
          </c:cat>
          <c:val>
            <c:numRef>
              <c:f>IDPC!$B$35:$D$35</c:f>
              <c:numCache>
                <c:formatCode>0.00%</c:formatCode>
                <c:ptCount val="3"/>
                <c:pt idx="0">
                  <c:v>0.23616616865536541</c:v>
                </c:pt>
                <c:pt idx="1">
                  <c:v>0.41938201053324553</c:v>
                </c:pt>
                <c:pt idx="2">
                  <c:v>0.62668183142692557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6A31-4624-8EDC-6A2A2A935AC2}"/>
            </c:ext>
          </c:extLst>
        </c:ser>
        <c:ser>
          <c:idx val="3"/>
          <c:order val="3"/>
          <c:tx>
            <c:strRef>
              <c:f>IDPC!$A$36</c:f>
              <c:strCache>
                <c:ptCount val="1"/>
                <c:pt idx="0">
                  <c:v>% Giros acumulados</c:v>
                </c:pt>
              </c:strCache>
            </c:strRef>
          </c:tx>
          <c:spPr>
            <a:ln w="22225" cap="rnd" cmpd="sng" algn="ctr">
              <a:solidFill>
                <a:schemeClr val="accent6">
                  <a:lumMod val="60000"/>
                </a:schemeClr>
              </a:solidFill>
              <a:round/>
            </a:ln>
            <a:effectLst/>
          </c:spPr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dk1">
                        <a:lumMod val="65000"/>
                        <a:lumOff val="35000"/>
                      </a:schemeClr>
                    </a:solidFill>
                    <a:latin typeface="Museo Sans Condensed" panose="02000000000000000000" pitchFamily="2" charset="0"/>
                    <a:ea typeface="+mn-ea"/>
                    <a:cs typeface="+mn-cs"/>
                  </a:defRPr>
                </a:pPr>
                <a:endParaRPr lang="es-CO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IDPC!$B$30:$M$30</c:f>
              <c:strCache>
                <c:ptCount val="12"/>
                <c:pt idx="0">
                  <c:v>ENE</c:v>
                </c:pt>
                <c:pt idx="1">
                  <c:v>FEB</c:v>
                </c:pt>
                <c:pt idx="2">
                  <c:v>MAR</c:v>
                </c:pt>
                <c:pt idx="3">
                  <c:v>ABR</c:v>
                </c:pt>
                <c:pt idx="4">
                  <c:v>MAY</c:v>
                </c:pt>
                <c:pt idx="5">
                  <c:v>JUN</c:v>
                </c:pt>
                <c:pt idx="6">
                  <c:v>JUL</c:v>
                </c:pt>
                <c:pt idx="7">
                  <c:v>AGO</c:v>
                </c:pt>
                <c:pt idx="8">
                  <c:v>SEP</c:v>
                </c:pt>
                <c:pt idx="9">
                  <c:v>OCT</c:v>
                </c:pt>
                <c:pt idx="10">
                  <c:v>NOV</c:v>
                </c:pt>
                <c:pt idx="11">
                  <c:v>DIC</c:v>
                </c:pt>
              </c:strCache>
            </c:strRef>
          </c:cat>
          <c:val>
            <c:numRef>
              <c:f>IDPC!$B$36:$D$36</c:f>
              <c:numCache>
                <c:formatCode>0.00%</c:formatCode>
                <c:ptCount val="3"/>
                <c:pt idx="0">
                  <c:v>9.7597103357472023E-6</c:v>
                </c:pt>
                <c:pt idx="1">
                  <c:v>3.6937876069782754E-3</c:v>
                </c:pt>
                <c:pt idx="2">
                  <c:v>3.6249099777814354E-2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6A31-4624-8EDC-6A2A2A935AC2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dropLines>
          <c:spPr>
            <a:ln w="9525" cap="flat" cmpd="sng" algn="ctr">
              <a:solidFill>
                <a:schemeClr val="dk1">
                  <a:lumMod val="35000"/>
                  <a:lumOff val="65000"/>
                  <a:alpha val="33000"/>
                </a:schemeClr>
              </a:solidFill>
              <a:round/>
            </a:ln>
            <a:effectLst/>
          </c:spPr>
        </c:dropLines>
        <c:smooth val="0"/>
        <c:axId val="123792896"/>
        <c:axId val="124011072"/>
      </c:lineChart>
      <c:catAx>
        <c:axId val="123792896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spPr>
          <a:noFill/>
          <a:ln w="9525" cap="flat" cmpd="sng" algn="ctr">
            <a:solidFill>
              <a:schemeClr val="dk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spc="20" baseline="0">
                <a:solidFill>
                  <a:schemeClr val="dk1">
                    <a:lumMod val="65000"/>
                    <a:lumOff val="35000"/>
                  </a:schemeClr>
                </a:solidFill>
                <a:latin typeface="Museo Sans Condensed" panose="02000000000000000000" pitchFamily="2" charset="0"/>
                <a:ea typeface="+mn-ea"/>
                <a:cs typeface="+mn-cs"/>
              </a:defRPr>
            </a:pPr>
            <a:endParaRPr lang="es-CO"/>
          </a:p>
        </c:txPr>
        <c:crossAx val="124011072"/>
        <c:crosses val="autoZero"/>
        <c:auto val="1"/>
        <c:lblAlgn val="ctr"/>
        <c:lblOffset val="100"/>
        <c:noMultiLvlLbl val="0"/>
      </c:catAx>
      <c:valAx>
        <c:axId val="124011072"/>
        <c:scaling>
          <c:orientation val="minMax"/>
          <c:max val="1"/>
        </c:scaling>
        <c:delete val="0"/>
        <c:axPos val="l"/>
        <c:numFmt formatCode="0.0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spc="20" baseline="0">
                <a:solidFill>
                  <a:schemeClr val="dk1">
                    <a:lumMod val="65000"/>
                    <a:lumOff val="35000"/>
                  </a:schemeClr>
                </a:solidFill>
                <a:latin typeface="Museo Sans Condensed" panose="02000000000000000000" pitchFamily="2" charset="0"/>
                <a:ea typeface="+mn-ea"/>
                <a:cs typeface="+mn-cs"/>
              </a:defRPr>
            </a:pPr>
            <a:endParaRPr lang="es-CO"/>
          </a:p>
        </c:txPr>
        <c:crossAx val="123792896"/>
        <c:crosses val="autoZero"/>
        <c:crossBetween val="between"/>
      </c:valAx>
      <c:spPr>
        <a:gradFill>
          <a:gsLst>
            <a:gs pos="100000">
              <a:schemeClr val="lt1">
                <a:lumMod val="95000"/>
              </a:schemeClr>
            </a:gs>
            <a:gs pos="0">
              <a:schemeClr val="lt1"/>
            </a:gs>
          </a:gsLst>
          <a:lin ang="5400000" scaled="0"/>
        </a:gradFill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dk1">
                  <a:lumMod val="65000"/>
                  <a:lumOff val="35000"/>
                </a:schemeClr>
              </a:solidFill>
              <a:latin typeface="Museo Sans Condensed" panose="02000000000000000000" pitchFamily="2" charset="0"/>
              <a:ea typeface="+mn-ea"/>
              <a:cs typeface="+mn-cs"/>
            </a:defRPr>
          </a:pPr>
          <a:endParaRPr lang="es-CO"/>
        </a:p>
      </c:txPr>
    </c:legend>
    <c:plotVisOnly val="1"/>
    <c:dispBlanksAs val="gap"/>
    <c:showDLblsOverMax val="0"/>
  </c:chart>
  <c:spPr>
    <a:solidFill>
      <a:schemeClr val="lt1"/>
    </a:solidFill>
    <a:ln>
      <a:noFill/>
    </a:ln>
    <a:effectLst/>
  </c:spPr>
  <c:txPr>
    <a:bodyPr/>
    <a:lstStyle/>
    <a:p>
      <a:pPr>
        <a:defRPr>
          <a:latin typeface="Museo Sans Condensed" panose="02000000000000000000" pitchFamily="2" charset="0"/>
        </a:defRPr>
      </a:pPr>
      <a:endParaRPr lang="es-CO"/>
    </a:p>
  </c:txPr>
  <c:externalData r:id="rId4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5.7727284089488816E-2"/>
          <c:y val="2.8897706294882145E-2"/>
          <c:w val="0.92756592233066215"/>
          <c:h val="0.82857868452229011"/>
        </c:manualLayout>
      </c:layout>
      <c:lineChart>
        <c:grouping val="standard"/>
        <c:varyColors val="0"/>
        <c:ser>
          <c:idx val="0"/>
          <c:order val="0"/>
          <c:tx>
            <c:strRef>
              <c:f>OFB!$A$15</c:f>
              <c:strCache>
                <c:ptCount val="1"/>
                <c:pt idx="0">
                  <c:v>% Prog. Compromisos acumulados</c:v>
                </c:pt>
              </c:strCache>
            </c:strRef>
          </c:tx>
          <c:spPr>
            <a:ln w="22225" cap="rnd" cmpd="sng" algn="ctr">
              <a:solidFill>
                <a:schemeClr val="accent6"/>
              </a:solidFill>
              <a:round/>
            </a:ln>
            <a:effectLst/>
          </c:spPr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dk1">
                        <a:lumMod val="65000"/>
                        <a:lumOff val="35000"/>
                      </a:schemeClr>
                    </a:solidFill>
                    <a:latin typeface="Museo Sans Condensed" panose="02000000000000000000" pitchFamily="2" charset="0"/>
                    <a:ea typeface="+mn-ea"/>
                    <a:cs typeface="+mn-cs"/>
                  </a:defRPr>
                </a:pPr>
                <a:endParaRPr lang="es-CO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OFB!$B$30:$M$30</c:f>
              <c:strCache>
                <c:ptCount val="12"/>
                <c:pt idx="0">
                  <c:v>ENE</c:v>
                </c:pt>
                <c:pt idx="1">
                  <c:v>FEB</c:v>
                </c:pt>
                <c:pt idx="2">
                  <c:v>MAR</c:v>
                </c:pt>
                <c:pt idx="3">
                  <c:v>ABR</c:v>
                </c:pt>
                <c:pt idx="4">
                  <c:v>MAY</c:v>
                </c:pt>
                <c:pt idx="5">
                  <c:v>JUN</c:v>
                </c:pt>
                <c:pt idx="6">
                  <c:v>JUL</c:v>
                </c:pt>
                <c:pt idx="7">
                  <c:v>AGO</c:v>
                </c:pt>
                <c:pt idx="8">
                  <c:v>SEP</c:v>
                </c:pt>
                <c:pt idx="9">
                  <c:v>OCT</c:v>
                </c:pt>
                <c:pt idx="10">
                  <c:v>NOV</c:v>
                </c:pt>
                <c:pt idx="11">
                  <c:v>DIC</c:v>
                </c:pt>
              </c:strCache>
            </c:strRef>
          </c:cat>
          <c:val>
            <c:numRef>
              <c:f>OFB!$B$15:$M$15</c:f>
              <c:numCache>
                <c:formatCode>0.00%</c:formatCode>
                <c:ptCount val="12"/>
                <c:pt idx="0">
                  <c:v>6.172486166762068E-2</c:v>
                </c:pt>
                <c:pt idx="1">
                  <c:v>0.17792406029383706</c:v>
                </c:pt>
                <c:pt idx="2">
                  <c:v>0.30315461425936524</c:v>
                </c:pt>
                <c:pt idx="3">
                  <c:v>0.8837690008268142</c:v>
                </c:pt>
                <c:pt idx="4">
                  <c:v>0.90806461871144184</c:v>
                </c:pt>
                <c:pt idx="5">
                  <c:v>0.91830439483559112</c:v>
                </c:pt>
                <c:pt idx="6">
                  <c:v>0.92835336767792409</c:v>
                </c:pt>
                <c:pt idx="7">
                  <c:v>0.93693951535966413</c:v>
                </c:pt>
                <c:pt idx="8">
                  <c:v>0.93996056732175792</c:v>
                </c:pt>
                <c:pt idx="9">
                  <c:v>0.95223557845194939</c:v>
                </c:pt>
                <c:pt idx="10">
                  <c:v>0.95681485721554416</c:v>
                </c:pt>
                <c:pt idx="11">
                  <c:v>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3BD1-4A71-A648-18BD9EED7C30}"/>
            </c:ext>
          </c:extLst>
        </c:ser>
        <c:ser>
          <c:idx val="1"/>
          <c:order val="1"/>
          <c:tx>
            <c:strRef>
              <c:f>OFB!$A$16</c:f>
              <c:strCache>
                <c:ptCount val="1"/>
                <c:pt idx="0">
                  <c:v>% Prog. Giros acumulados</c:v>
                </c:pt>
              </c:strCache>
            </c:strRef>
          </c:tx>
          <c:spPr>
            <a:ln w="22225" cap="rnd" cmpd="sng" algn="ctr">
              <a:solidFill>
                <a:schemeClr val="accent5"/>
              </a:solidFill>
              <a:round/>
            </a:ln>
            <a:effectLst/>
          </c:spPr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dk1">
                        <a:lumMod val="65000"/>
                        <a:lumOff val="35000"/>
                      </a:schemeClr>
                    </a:solidFill>
                    <a:latin typeface="Museo Sans Condensed" panose="02000000000000000000" pitchFamily="2" charset="0"/>
                    <a:ea typeface="+mn-ea"/>
                    <a:cs typeface="+mn-cs"/>
                  </a:defRPr>
                </a:pPr>
                <a:endParaRPr lang="es-CO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OFB!$B$30:$M$30</c:f>
              <c:strCache>
                <c:ptCount val="12"/>
                <c:pt idx="0">
                  <c:v>ENE</c:v>
                </c:pt>
                <c:pt idx="1">
                  <c:v>FEB</c:v>
                </c:pt>
                <c:pt idx="2">
                  <c:v>MAR</c:v>
                </c:pt>
                <c:pt idx="3">
                  <c:v>ABR</c:v>
                </c:pt>
                <c:pt idx="4">
                  <c:v>MAY</c:v>
                </c:pt>
                <c:pt idx="5">
                  <c:v>JUN</c:v>
                </c:pt>
                <c:pt idx="6">
                  <c:v>JUL</c:v>
                </c:pt>
                <c:pt idx="7">
                  <c:v>AGO</c:v>
                </c:pt>
                <c:pt idx="8">
                  <c:v>SEP</c:v>
                </c:pt>
                <c:pt idx="9">
                  <c:v>OCT</c:v>
                </c:pt>
                <c:pt idx="10">
                  <c:v>NOV</c:v>
                </c:pt>
                <c:pt idx="11">
                  <c:v>DIC</c:v>
                </c:pt>
              </c:strCache>
            </c:strRef>
          </c:cat>
          <c:val>
            <c:numRef>
              <c:f>OFB!$B$16:$M$16</c:f>
              <c:numCache>
                <c:formatCode>0.00%</c:formatCode>
                <c:ptCount val="12"/>
                <c:pt idx="0">
                  <c:v>3.1800546969407877E-5</c:v>
                </c:pt>
                <c:pt idx="1">
                  <c:v>4.5156776696559184E-3</c:v>
                </c:pt>
                <c:pt idx="2">
                  <c:v>3.0464923996692744E-2</c:v>
                </c:pt>
                <c:pt idx="3">
                  <c:v>0.11623099917318577</c:v>
                </c:pt>
                <c:pt idx="4">
                  <c:v>0.20727596514660052</c:v>
                </c:pt>
                <c:pt idx="5">
                  <c:v>0.32140812821980536</c:v>
                </c:pt>
                <c:pt idx="6">
                  <c:v>0.41604655600076323</c:v>
                </c:pt>
                <c:pt idx="7">
                  <c:v>0.50680531705145326</c:v>
                </c:pt>
                <c:pt idx="8">
                  <c:v>0.64144883291992627</c:v>
                </c:pt>
                <c:pt idx="9">
                  <c:v>0.73405202569484196</c:v>
                </c:pt>
                <c:pt idx="10">
                  <c:v>0.83584557654391656</c:v>
                </c:pt>
                <c:pt idx="11">
                  <c:v>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3BD1-4A71-A648-18BD9EED7C30}"/>
            </c:ext>
          </c:extLst>
        </c:ser>
        <c:ser>
          <c:idx val="2"/>
          <c:order val="2"/>
          <c:tx>
            <c:strRef>
              <c:f>OFB!$A$35</c:f>
              <c:strCache>
                <c:ptCount val="1"/>
                <c:pt idx="0">
                  <c:v>% Compromisos acumulados</c:v>
                </c:pt>
              </c:strCache>
            </c:strRef>
          </c:tx>
          <c:spPr>
            <a:ln w="22225" cap="rnd" cmpd="sng" algn="ctr">
              <a:solidFill>
                <a:schemeClr val="accent4"/>
              </a:solidFill>
              <a:round/>
            </a:ln>
            <a:effectLst/>
          </c:spPr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dk1">
                        <a:lumMod val="65000"/>
                        <a:lumOff val="35000"/>
                      </a:schemeClr>
                    </a:solidFill>
                    <a:latin typeface="Museo Sans Condensed" panose="02000000000000000000" pitchFamily="2" charset="0"/>
                    <a:ea typeface="+mn-ea"/>
                    <a:cs typeface="+mn-cs"/>
                  </a:defRPr>
                </a:pPr>
                <a:endParaRPr lang="es-CO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OFB!$B$30:$M$30</c:f>
              <c:strCache>
                <c:ptCount val="12"/>
                <c:pt idx="0">
                  <c:v>ENE</c:v>
                </c:pt>
                <c:pt idx="1">
                  <c:v>FEB</c:v>
                </c:pt>
                <c:pt idx="2">
                  <c:v>MAR</c:v>
                </c:pt>
                <c:pt idx="3">
                  <c:v>ABR</c:v>
                </c:pt>
                <c:pt idx="4">
                  <c:v>MAY</c:v>
                </c:pt>
                <c:pt idx="5">
                  <c:v>JUN</c:v>
                </c:pt>
                <c:pt idx="6">
                  <c:v>JUL</c:v>
                </c:pt>
                <c:pt idx="7">
                  <c:v>AGO</c:v>
                </c:pt>
                <c:pt idx="8">
                  <c:v>SEP</c:v>
                </c:pt>
                <c:pt idx="9">
                  <c:v>OCT</c:v>
                </c:pt>
                <c:pt idx="10">
                  <c:v>NOV</c:v>
                </c:pt>
                <c:pt idx="11">
                  <c:v>DIC</c:v>
                </c:pt>
              </c:strCache>
            </c:strRef>
          </c:cat>
          <c:val>
            <c:numRef>
              <c:f>OFB!$B$35:$D$35</c:f>
              <c:numCache>
                <c:formatCode>0.00%</c:formatCode>
                <c:ptCount val="3"/>
                <c:pt idx="0">
                  <c:v>1.9441025249634293E-2</c:v>
                </c:pt>
                <c:pt idx="1">
                  <c:v>0.10797448317751066</c:v>
                </c:pt>
                <c:pt idx="2">
                  <c:v>0.15646053450359346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3BD1-4A71-A648-18BD9EED7C30}"/>
            </c:ext>
          </c:extLst>
        </c:ser>
        <c:ser>
          <c:idx val="3"/>
          <c:order val="3"/>
          <c:tx>
            <c:strRef>
              <c:f>OFB!$A$36</c:f>
              <c:strCache>
                <c:ptCount val="1"/>
                <c:pt idx="0">
                  <c:v>% Giros acumulados</c:v>
                </c:pt>
              </c:strCache>
            </c:strRef>
          </c:tx>
          <c:spPr>
            <a:ln w="22225" cap="rnd" cmpd="sng" algn="ctr">
              <a:solidFill>
                <a:schemeClr val="accent6">
                  <a:lumMod val="60000"/>
                </a:schemeClr>
              </a:solidFill>
              <a:round/>
            </a:ln>
            <a:effectLst/>
          </c:spPr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dk1">
                        <a:lumMod val="65000"/>
                        <a:lumOff val="35000"/>
                      </a:schemeClr>
                    </a:solidFill>
                    <a:latin typeface="Museo Sans Condensed" panose="02000000000000000000" pitchFamily="2" charset="0"/>
                    <a:ea typeface="+mn-ea"/>
                    <a:cs typeface="+mn-cs"/>
                  </a:defRPr>
                </a:pPr>
                <a:endParaRPr lang="es-CO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OFB!$B$30:$M$30</c:f>
              <c:strCache>
                <c:ptCount val="12"/>
                <c:pt idx="0">
                  <c:v>ENE</c:v>
                </c:pt>
                <c:pt idx="1">
                  <c:v>FEB</c:v>
                </c:pt>
                <c:pt idx="2">
                  <c:v>MAR</c:v>
                </c:pt>
                <c:pt idx="3">
                  <c:v>ABR</c:v>
                </c:pt>
                <c:pt idx="4">
                  <c:v>MAY</c:v>
                </c:pt>
                <c:pt idx="5">
                  <c:v>JUN</c:v>
                </c:pt>
                <c:pt idx="6">
                  <c:v>JUL</c:v>
                </c:pt>
                <c:pt idx="7">
                  <c:v>AGO</c:v>
                </c:pt>
                <c:pt idx="8">
                  <c:v>SEP</c:v>
                </c:pt>
                <c:pt idx="9">
                  <c:v>OCT</c:v>
                </c:pt>
                <c:pt idx="10">
                  <c:v>NOV</c:v>
                </c:pt>
                <c:pt idx="11">
                  <c:v>DIC</c:v>
                </c:pt>
              </c:strCache>
            </c:strRef>
          </c:cat>
          <c:val>
            <c:numRef>
              <c:f>OFB!$B$36:$D$36</c:f>
              <c:numCache>
                <c:formatCode>0.00%</c:formatCode>
                <c:ptCount val="3"/>
                <c:pt idx="0">
                  <c:v>5.1829485467150029E-5</c:v>
                </c:pt>
                <c:pt idx="1">
                  <c:v>1.7763160338357816E-3</c:v>
                </c:pt>
                <c:pt idx="2">
                  <c:v>1.1576652197417795E-2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3BD1-4A71-A648-18BD9EED7C30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dropLines>
          <c:spPr>
            <a:ln w="9525" cap="flat" cmpd="sng" algn="ctr">
              <a:solidFill>
                <a:schemeClr val="dk1">
                  <a:lumMod val="35000"/>
                  <a:lumOff val="65000"/>
                  <a:alpha val="33000"/>
                </a:schemeClr>
              </a:solidFill>
              <a:round/>
            </a:ln>
            <a:effectLst/>
          </c:spPr>
        </c:dropLines>
        <c:smooth val="0"/>
        <c:axId val="123792896"/>
        <c:axId val="124011072"/>
      </c:lineChart>
      <c:catAx>
        <c:axId val="123792896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spPr>
          <a:noFill/>
          <a:ln w="9525" cap="flat" cmpd="sng" algn="ctr">
            <a:solidFill>
              <a:schemeClr val="dk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spc="20" baseline="0">
                <a:solidFill>
                  <a:schemeClr val="dk1">
                    <a:lumMod val="65000"/>
                    <a:lumOff val="35000"/>
                  </a:schemeClr>
                </a:solidFill>
                <a:latin typeface="Museo Sans Condensed" panose="02000000000000000000" pitchFamily="2" charset="0"/>
                <a:ea typeface="+mn-ea"/>
                <a:cs typeface="+mn-cs"/>
              </a:defRPr>
            </a:pPr>
            <a:endParaRPr lang="es-CO"/>
          </a:p>
        </c:txPr>
        <c:crossAx val="124011072"/>
        <c:crosses val="autoZero"/>
        <c:auto val="1"/>
        <c:lblAlgn val="ctr"/>
        <c:lblOffset val="100"/>
        <c:noMultiLvlLbl val="0"/>
      </c:catAx>
      <c:valAx>
        <c:axId val="124011072"/>
        <c:scaling>
          <c:orientation val="minMax"/>
          <c:max val="1"/>
        </c:scaling>
        <c:delete val="0"/>
        <c:axPos val="l"/>
        <c:numFmt formatCode="0.0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spc="20" baseline="0">
                <a:solidFill>
                  <a:schemeClr val="dk1">
                    <a:lumMod val="65000"/>
                    <a:lumOff val="35000"/>
                  </a:schemeClr>
                </a:solidFill>
                <a:latin typeface="Museo Sans Condensed" panose="02000000000000000000" pitchFamily="2" charset="0"/>
                <a:ea typeface="+mn-ea"/>
                <a:cs typeface="+mn-cs"/>
              </a:defRPr>
            </a:pPr>
            <a:endParaRPr lang="es-CO"/>
          </a:p>
        </c:txPr>
        <c:crossAx val="123792896"/>
        <c:crosses val="autoZero"/>
        <c:crossBetween val="between"/>
      </c:valAx>
      <c:spPr>
        <a:gradFill>
          <a:gsLst>
            <a:gs pos="100000">
              <a:schemeClr val="lt1">
                <a:lumMod val="95000"/>
              </a:schemeClr>
            </a:gs>
            <a:gs pos="0">
              <a:schemeClr val="lt1"/>
            </a:gs>
          </a:gsLst>
          <a:lin ang="5400000" scaled="0"/>
        </a:gradFill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dk1">
                  <a:lumMod val="65000"/>
                  <a:lumOff val="35000"/>
                </a:schemeClr>
              </a:solidFill>
              <a:latin typeface="Museo Sans Condensed" panose="02000000000000000000" pitchFamily="2" charset="0"/>
              <a:ea typeface="+mn-ea"/>
              <a:cs typeface="+mn-cs"/>
            </a:defRPr>
          </a:pPr>
          <a:endParaRPr lang="es-CO"/>
        </a:p>
      </c:txPr>
    </c:legend>
    <c:plotVisOnly val="1"/>
    <c:dispBlanksAs val="gap"/>
    <c:showDLblsOverMax val="0"/>
  </c:chart>
  <c:spPr>
    <a:solidFill>
      <a:schemeClr val="lt1"/>
    </a:solidFill>
    <a:ln>
      <a:noFill/>
    </a:ln>
    <a:effectLst/>
  </c:spPr>
  <c:txPr>
    <a:bodyPr/>
    <a:lstStyle/>
    <a:p>
      <a:pPr>
        <a:defRPr>
          <a:latin typeface="Museo Sans Condensed" panose="02000000000000000000" pitchFamily="2" charset="0"/>
        </a:defRPr>
      </a:pPr>
      <a:endParaRPr lang="es-CO"/>
    </a:p>
  </c:txPr>
  <c:externalData r:id="rId4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5.7727284089488816E-2"/>
          <c:y val="2.8897706294882145E-2"/>
          <c:w val="0.92756592233066215"/>
          <c:h val="0.81860362217815041"/>
        </c:manualLayout>
      </c:layout>
      <c:lineChart>
        <c:grouping val="standard"/>
        <c:varyColors val="0"/>
        <c:ser>
          <c:idx val="0"/>
          <c:order val="0"/>
          <c:tx>
            <c:strRef>
              <c:f>FUGA!$A$15</c:f>
              <c:strCache>
                <c:ptCount val="1"/>
                <c:pt idx="0">
                  <c:v>% Prog. Compromisos acumulados</c:v>
                </c:pt>
              </c:strCache>
            </c:strRef>
          </c:tx>
          <c:spPr>
            <a:ln w="22225" cap="rnd" cmpd="sng" algn="ctr">
              <a:solidFill>
                <a:schemeClr val="accent6"/>
              </a:solidFill>
              <a:round/>
            </a:ln>
            <a:effectLst/>
          </c:spPr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dk1">
                        <a:lumMod val="65000"/>
                        <a:lumOff val="35000"/>
                      </a:schemeClr>
                    </a:solidFill>
                    <a:latin typeface="Museo Sans Condensed" panose="02000000000000000000" pitchFamily="2" charset="0"/>
                    <a:ea typeface="+mn-ea"/>
                    <a:cs typeface="+mn-cs"/>
                  </a:defRPr>
                </a:pPr>
                <a:endParaRPr lang="es-CO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FUGA!$B$31:$M$31</c:f>
              <c:strCache>
                <c:ptCount val="12"/>
                <c:pt idx="0">
                  <c:v>ENE</c:v>
                </c:pt>
                <c:pt idx="1">
                  <c:v>FEB</c:v>
                </c:pt>
                <c:pt idx="2">
                  <c:v>MAR</c:v>
                </c:pt>
                <c:pt idx="3">
                  <c:v>ABR</c:v>
                </c:pt>
                <c:pt idx="4">
                  <c:v>MAY</c:v>
                </c:pt>
                <c:pt idx="5">
                  <c:v>JUN</c:v>
                </c:pt>
                <c:pt idx="6">
                  <c:v>JUL</c:v>
                </c:pt>
                <c:pt idx="7">
                  <c:v>AGO</c:v>
                </c:pt>
                <c:pt idx="8">
                  <c:v>SEP</c:v>
                </c:pt>
                <c:pt idx="9">
                  <c:v>OCT</c:v>
                </c:pt>
                <c:pt idx="10">
                  <c:v>NOV</c:v>
                </c:pt>
                <c:pt idx="11">
                  <c:v>DIC</c:v>
                </c:pt>
              </c:strCache>
            </c:strRef>
          </c:cat>
          <c:val>
            <c:numRef>
              <c:f>FUGA!$B$15:$M$15</c:f>
              <c:numCache>
                <c:formatCode>0.00%</c:formatCode>
                <c:ptCount val="12"/>
                <c:pt idx="0">
                  <c:v>0.16597395018105165</c:v>
                </c:pt>
                <c:pt idx="1">
                  <c:v>0.34750795819157693</c:v>
                </c:pt>
                <c:pt idx="2">
                  <c:v>0.49273516459999711</c:v>
                </c:pt>
                <c:pt idx="3">
                  <c:v>0.5860955115768387</c:v>
                </c:pt>
                <c:pt idx="4">
                  <c:v>0.66908248666736447</c:v>
                </c:pt>
                <c:pt idx="5">
                  <c:v>0.75206946175789036</c:v>
                </c:pt>
                <c:pt idx="6">
                  <c:v>0.82623907074504777</c:v>
                </c:pt>
                <c:pt idx="7">
                  <c:v>0.88225527893115274</c:v>
                </c:pt>
                <c:pt idx="8">
                  <c:v>0.92737944663662619</c:v>
                </c:pt>
                <c:pt idx="9">
                  <c:v>0.97406657028421073</c:v>
                </c:pt>
                <c:pt idx="10">
                  <c:v>0.98962662811368429</c:v>
                </c:pt>
                <c:pt idx="11">
                  <c:v>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2FB2-49F7-A25A-861254CCC490}"/>
            </c:ext>
          </c:extLst>
        </c:ser>
        <c:ser>
          <c:idx val="1"/>
          <c:order val="1"/>
          <c:tx>
            <c:strRef>
              <c:f>FUGA!$A$16</c:f>
              <c:strCache>
                <c:ptCount val="1"/>
                <c:pt idx="0">
                  <c:v>% Prog. Giros acumulados</c:v>
                </c:pt>
              </c:strCache>
            </c:strRef>
          </c:tx>
          <c:spPr>
            <a:ln w="22225" cap="rnd" cmpd="sng" algn="ctr">
              <a:solidFill>
                <a:schemeClr val="accent5"/>
              </a:solidFill>
              <a:round/>
            </a:ln>
            <a:effectLst/>
          </c:spPr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dk1">
                        <a:lumMod val="65000"/>
                        <a:lumOff val="35000"/>
                      </a:schemeClr>
                    </a:solidFill>
                    <a:latin typeface="Museo Sans Condensed" panose="02000000000000000000" pitchFamily="2" charset="0"/>
                    <a:ea typeface="+mn-ea"/>
                    <a:cs typeface="+mn-cs"/>
                  </a:defRPr>
                </a:pPr>
                <a:endParaRPr lang="es-CO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FUGA!$B$31:$M$31</c:f>
              <c:strCache>
                <c:ptCount val="12"/>
                <c:pt idx="0">
                  <c:v>ENE</c:v>
                </c:pt>
                <c:pt idx="1">
                  <c:v>FEB</c:v>
                </c:pt>
                <c:pt idx="2">
                  <c:v>MAR</c:v>
                </c:pt>
                <c:pt idx="3">
                  <c:v>ABR</c:v>
                </c:pt>
                <c:pt idx="4">
                  <c:v>MAY</c:v>
                </c:pt>
                <c:pt idx="5">
                  <c:v>JUN</c:v>
                </c:pt>
                <c:pt idx="6">
                  <c:v>JUL</c:v>
                </c:pt>
                <c:pt idx="7">
                  <c:v>AGO</c:v>
                </c:pt>
                <c:pt idx="8">
                  <c:v>SEP</c:v>
                </c:pt>
                <c:pt idx="9">
                  <c:v>OCT</c:v>
                </c:pt>
                <c:pt idx="10">
                  <c:v>NOV</c:v>
                </c:pt>
                <c:pt idx="11">
                  <c:v>DIC</c:v>
                </c:pt>
              </c:strCache>
            </c:strRef>
          </c:cat>
          <c:val>
            <c:numRef>
              <c:f>FUGA!$B$16:$M$16</c:f>
              <c:numCache>
                <c:formatCode>0.00%</c:formatCode>
                <c:ptCount val="12"/>
                <c:pt idx="0">
                  <c:v>2.0746743772631459E-3</c:v>
                </c:pt>
                <c:pt idx="1">
                  <c:v>4.3568161922526064E-2</c:v>
                </c:pt>
                <c:pt idx="2">
                  <c:v>9.0248335410946845E-2</c:v>
                </c:pt>
                <c:pt idx="3">
                  <c:v>0.14211519484252549</c:v>
                </c:pt>
                <c:pt idx="4">
                  <c:v>0.199168740217262</c:v>
                </c:pt>
                <c:pt idx="5">
                  <c:v>0.26659565747831421</c:v>
                </c:pt>
                <c:pt idx="6">
                  <c:v>0.33920926068252433</c:v>
                </c:pt>
                <c:pt idx="7">
                  <c:v>0.4170095498298923</c:v>
                </c:pt>
                <c:pt idx="8">
                  <c:v>0.49999652492041813</c:v>
                </c:pt>
                <c:pt idx="9">
                  <c:v>0.59024486033136492</c:v>
                </c:pt>
                <c:pt idx="10">
                  <c:v>0.71472532296715374</c:v>
                </c:pt>
                <c:pt idx="11">
                  <c:v>0.94293950446609975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2FB2-49F7-A25A-861254CCC490}"/>
            </c:ext>
          </c:extLst>
        </c:ser>
        <c:ser>
          <c:idx val="2"/>
          <c:order val="2"/>
          <c:tx>
            <c:strRef>
              <c:f>FUGA!$A$36</c:f>
              <c:strCache>
                <c:ptCount val="1"/>
                <c:pt idx="0">
                  <c:v>% Compromisos acumulados</c:v>
                </c:pt>
              </c:strCache>
            </c:strRef>
          </c:tx>
          <c:spPr>
            <a:ln w="22225" cap="rnd" cmpd="sng" algn="ctr">
              <a:solidFill>
                <a:schemeClr val="accent4"/>
              </a:solidFill>
              <a:round/>
            </a:ln>
            <a:effectLst/>
          </c:spPr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dk1">
                        <a:lumMod val="65000"/>
                        <a:lumOff val="35000"/>
                      </a:schemeClr>
                    </a:solidFill>
                    <a:latin typeface="Museo Sans Condensed" panose="02000000000000000000" pitchFamily="2" charset="0"/>
                    <a:ea typeface="+mn-ea"/>
                    <a:cs typeface="+mn-cs"/>
                  </a:defRPr>
                </a:pPr>
                <a:endParaRPr lang="es-CO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FUGA!$B$31:$M$31</c:f>
              <c:strCache>
                <c:ptCount val="12"/>
                <c:pt idx="0">
                  <c:v>ENE</c:v>
                </c:pt>
                <c:pt idx="1">
                  <c:v>FEB</c:v>
                </c:pt>
                <c:pt idx="2">
                  <c:v>MAR</c:v>
                </c:pt>
                <c:pt idx="3">
                  <c:v>ABR</c:v>
                </c:pt>
                <c:pt idx="4">
                  <c:v>MAY</c:v>
                </c:pt>
                <c:pt idx="5">
                  <c:v>JUN</c:v>
                </c:pt>
                <c:pt idx="6">
                  <c:v>JUL</c:v>
                </c:pt>
                <c:pt idx="7">
                  <c:v>AGO</c:v>
                </c:pt>
                <c:pt idx="8">
                  <c:v>SEP</c:v>
                </c:pt>
                <c:pt idx="9">
                  <c:v>OCT</c:v>
                </c:pt>
                <c:pt idx="10">
                  <c:v>NOV</c:v>
                </c:pt>
                <c:pt idx="11">
                  <c:v>DIC</c:v>
                </c:pt>
              </c:strCache>
            </c:strRef>
          </c:cat>
          <c:val>
            <c:numRef>
              <c:f>FUGA!$B$36:$D$36</c:f>
              <c:numCache>
                <c:formatCode>0.00%</c:formatCode>
                <c:ptCount val="3"/>
                <c:pt idx="0">
                  <c:v>0.24676242737732013</c:v>
                </c:pt>
                <c:pt idx="1">
                  <c:v>0.35309937845867673</c:v>
                </c:pt>
                <c:pt idx="2">
                  <c:v>0.37114534795245724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2FB2-49F7-A25A-861254CCC490}"/>
            </c:ext>
          </c:extLst>
        </c:ser>
        <c:ser>
          <c:idx val="3"/>
          <c:order val="3"/>
          <c:tx>
            <c:strRef>
              <c:f>FUGA!$A$37</c:f>
              <c:strCache>
                <c:ptCount val="1"/>
                <c:pt idx="0">
                  <c:v>% Giros acumulados</c:v>
                </c:pt>
              </c:strCache>
            </c:strRef>
          </c:tx>
          <c:spPr>
            <a:ln w="22225" cap="rnd" cmpd="sng" algn="ctr">
              <a:solidFill>
                <a:schemeClr val="accent6">
                  <a:lumMod val="60000"/>
                </a:schemeClr>
              </a:solidFill>
              <a:round/>
            </a:ln>
            <a:effectLst/>
          </c:spPr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dk1">
                        <a:lumMod val="65000"/>
                        <a:lumOff val="35000"/>
                      </a:schemeClr>
                    </a:solidFill>
                    <a:latin typeface="Museo Sans Condensed" panose="02000000000000000000" pitchFamily="2" charset="0"/>
                    <a:ea typeface="+mn-ea"/>
                    <a:cs typeface="+mn-cs"/>
                  </a:defRPr>
                </a:pPr>
                <a:endParaRPr lang="es-CO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FUGA!$B$31:$M$31</c:f>
              <c:strCache>
                <c:ptCount val="12"/>
                <c:pt idx="0">
                  <c:v>ENE</c:v>
                </c:pt>
                <c:pt idx="1">
                  <c:v>FEB</c:v>
                </c:pt>
                <c:pt idx="2">
                  <c:v>MAR</c:v>
                </c:pt>
                <c:pt idx="3">
                  <c:v>ABR</c:v>
                </c:pt>
                <c:pt idx="4">
                  <c:v>MAY</c:v>
                </c:pt>
                <c:pt idx="5">
                  <c:v>JUN</c:v>
                </c:pt>
                <c:pt idx="6">
                  <c:v>JUL</c:v>
                </c:pt>
                <c:pt idx="7">
                  <c:v>AGO</c:v>
                </c:pt>
                <c:pt idx="8">
                  <c:v>SEP</c:v>
                </c:pt>
                <c:pt idx="9">
                  <c:v>OCT</c:v>
                </c:pt>
                <c:pt idx="10">
                  <c:v>NOV</c:v>
                </c:pt>
                <c:pt idx="11">
                  <c:v>DIC</c:v>
                </c:pt>
              </c:strCache>
            </c:strRef>
          </c:cat>
          <c:val>
            <c:numRef>
              <c:f>FUGA!$B$37:$D$37</c:f>
              <c:numCache>
                <c:formatCode>0.00%</c:formatCode>
                <c:ptCount val="3"/>
                <c:pt idx="0">
                  <c:v>0</c:v>
                </c:pt>
                <c:pt idx="1">
                  <c:v>1.1039511239911507E-2</c:v>
                </c:pt>
                <c:pt idx="2">
                  <c:v>4.1135523228209937E-2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2FB2-49F7-A25A-861254CCC490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dropLines>
          <c:spPr>
            <a:ln w="9525" cap="flat" cmpd="sng" algn="ctr">
              <a:solidFill>
                <a:schemeClr val="dk1">
                  <a:lumMod val="35000"/>
                  <a:lumOff val="65000"/>
                  <a:alpha val="33000"/>
                </a:schemeClr>
              </a:solidFill>
              <a:round/>
            </a:ln>
            <a:effectLst/>
          </c:spPr>
        </c:dropLines>
        <c:smooth val="0"/>
        <c:axId val="123792896"/>
        <c:axId val="124011072"/>
      </c:lineChart>
      <c:catAx>
        <c:axId val="123792896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spPr>
          <a:noFill/>
          <a:ln w="9525" cap="flat" cmpd="sng" algn="ctr">
            <a:solidFill>
              <a:schemeClr val="dk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spc="20" baseline="0">
                <a:solidFill>
                  <a:schemeClr val="dk1">
                    <a:lumMod val="65000"/>
                    <a:lumOff val="35000"/>
                  </a:schemeClr>
                </a:solidFill>
                <a:latin typeface="Museo Sans Condensed" panose="02000000000000000000" pitchFamily="2" charset="0"/>
                <a:ea typeface="+mn-ea"/>
                <a:cs typeface="+mn-cs"/>
              </a:defRPr>
            </a:pPr>
            <a:endParaRPr lang="es-CO"/>
          </a:p>
        </c:txPr>
        <c:crossAx val="124011072"/>
        <c:crosses val="autoZero"/>
        <c:auto val="1"/>
        <c:lblAlgn val="ctr"/>
        <c:lblOffset val="100"/>
        <c:noMultiLvlLbl val="0"/>
      </c:catAx>
      <c:valAx>
        <c:axId val="124011072"/>
        <c:scaling>
          <c:orientation val="minMax"/>
          <c:max val="1"/>
        </c:scaling>
        <c:delete val="0"/>
        <c:axPos val="l"/>
        <c:numFmt formatCode="0.0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spc="20" baseline="0">
                <a:solidFill>
                  <a:schemeClr val="dk1">
                    <a:lumMod val="65000"/>
                    <a:lumOff val="35000"/>
                  </a:schemeClr>
                </a:solidFill>
                <a:latin typeface="Museo Sans Condensed" panose="02000000000000000000" pitchFamily="2" charset="0"/>
                <a:ea typeface="+mn-ea"/>
                <a:cs typeface="+mn-cs"/>
              </a:defRPr>
            </a:pPr>
            <a:endParaRPr lang="es-CO"/>
          </a:p>
        </c:txPr>
        <c:crossAx val="123792896"/>
        <c:crosses val="autoZero"/>
        <c:crossBetween val="between"/>
      </c:valAx>
      <c:spPr>
        <a:gradFill>
          <a:gsLst>
            <a:gs pos="100000">
              <a:schemeClr val="lt1">
                <a:lumMod val="95000"/>
              </a:schemeClr>
            </a:gs>
            <a:gs pos="0">
              <a:schemeClr val="lt1"/>
            </a:gs>
          </a:gsLst>
          <a:lin ang="5400000" scaled="0"/>
        </a:gradFill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dk1">
                  <a:lumMod val="65000"/>
                  <a:lumOff val="35000"/>
                </a:schemeClr>
              </a:solidFill>
              <a:latin typeface="Museo Sans Condensed" panose="02000000000000000000" pitchFamily="2" charset="0"/>
              <a:ea typeface="+mn-ea"/>
              <a:cs typeface="+mn-cs"/>
            </a:defRPr>
          </a:pPr>
          <a:endParaRPr lang="es-CO"/>
        </a:p>
      </c:txPr>
    </c:legend>
    <c:plotVisOnly val="1"/>
    <c:dispBlanksAs val="gap"/>
    <c:showDLblsOverMax val="0"/>
  </c:chart>
  <c:spPr>
    <a:solidFill>
      <a:schemeClr val="lt1"/>
    </a:solidFill>
    <a:ln>
      <a:noFill/>
    </a:ln>
    <a:effectLst/>
  </c:spPr>
  <c:txPr>
    <a:bodyPr/>
    <a:lstStyle/>
    <a:p>
      <a:pPr>
        <a:defRPr>
          <a:latin typeface="Museo Sans Condensed" panose="02000000000000000000" pitchFamily="2" charset="0"/>
        </a:defRPr>
      </a:pPr>
      <a:endParaRPr lang="es-CO"/>
    </a:p>
  </c:txPr>
  <c:externalData r:id="rId4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5.7727284089488816E-2"/>
          <c:y val="2.8897706294882145E-2"/>
          <c:w val="0.92756592233066215"/>
          <c:h val="0.82206981627296571"/>
        </c:manualLayout>
      </c:layout>
      <c:lineChart>
        <c:grouping val="standard"/>
        <c:varyColors val="0"/>
        <c:ser>
          <c:idx val="0"/>
          <c:order val="0"/>
          <c:tx>
            <c:strRef>
              <c:f>CANAL!$A$15</c:f>
              <c:strCache>
                <c:ptCount val="1"/>
                <c:pt idx="0">
                  <c:v>% Prog. Compromisos acumulados</c:v>
                </c:pt>
              </c:strCache>
            </c:strRef>
          </c:tx>
          <c:spPr>
            <a:ln w="22225" cap="rnd" cmpd="sng" algn="ctr">
              <a:solidFill>
                <a:schemeClr val="accent6"/>
              </a:solidFill>
              <a:round/>
            </a:ln>
            <a:effectLst/>
          </c:spPr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dk1">
                        <a:lumMod val="65000"/>
                        <a:lumOff val="35000"/>
                      </a:schemeClr>
                    </a:solidFill>
                    <a:latin typeface="Museo Sans Condensed" panose="02000000000000000000" pitchFamily="2" charset="0"/>
                    <a:ea typeface="+mn-ea"/>
                    <a:cs typeface="+mn-cs"/>
                  </a:defRPr>
                </a:pPr>
                <a:endParaRPr lang="es-CO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CANAL!$B$31:$M$31</c:f>
              <c:strCache>
                <c:ptCount val="12"/>
                <c:pt idx="0">
                  <c:v>ENE</c:v>
                </c:pt>
                <c:pt idx="1">
                  <c:v>FEB</c:v>
                </c:pt>
                <c:pt idx="2">
                  <c:v>MAR</c:v>
                </c:pt>
                <c:pt idx="3">
                  <c:v>ABR</c:v>
                </c:pt>
                <c:pt idx="4">
                  <c:v>MAY</c:v>
                </c:pt>
                <c:pt idx="5">
                  <c:v>JUN</c:v>
                </c:pt>
                <c:pt idx="6">
                  <c:v>JUL</c:v>
                </c:pt>
                <c:pt idx="7">
                  <c:v>AGO</c:v>
                </c:pt>
                <c:pt idx="8">
                  <c:v>SEP</c:v>
                </c:pt>
                <c:pt idx="9">
                  <c:v>OCT</c:v>
                </c:pt>
                <c:pt idx="10">
                  <c:v>NOV</c:v>
                </c:pt>
                <c:pt idx="11">
                  <c:v>DIC</c:v>
                </c:pt>
              </c:strCache>
            </c:strRef>
          </c:cat>
          <c:val>
            <c:numRef>
              <c:f>CANAL!$B$15:$M$15</c:f>
              <c:numCache>
                <c:formatCode>0.00%</c:formatCode>
                <c:ptCount val="12"/>
                <c:pt idx="0">
                  <c:v>1.6089460128385198E-2</c:v>
                </c:pt>
                <c:pt idx="1">
                  <c:v>6.0715133108940625E-2</c:v>
                </c:pt>
                <c:pt idx="2">
                  <c:v>0.24572511044216383</c:v>
                </c:pt>
                <c:pt idx="3">
                  <c:v>0.36953025518982985</c:v>
                </c:pt>
                <c:pt idx="4">
                  <c:v>0.49953477238029897</c:v>
                </c:pt>
                <c:pt idx="5">
                  <c:v>0.69886229190210536</c:v>
                </c:pt>
                <c:pt idx="6">
                  <c:v>0.83102557049870496</c:v>
                </c:pt>
                <c:pt idx="7">
                  <c:v>0.87993963309277556</c:v>
                </c:pt>
                <c:pt idx="8">
                  <c:v>0.95618406069379724</c:v>
                </c:pt>
                <c:pt idx="9">
                  <c:v>0.98734638858255397</c:v>
                </c:pt>
                <c:pt idx="10">
                  <c:v>0.99336332220948975</c:v>
                </c:pt>
                <c:pt idx="11">
                  <c:v>1.0000088906929709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0A80-4335-A166-53AEC0DA0040}"/>
            </c:ext>
          </c:extLst>
        </c:ser>
        <c:ser>
          <c:idx val="1"/>
          <c:order val="1"/>
          <c:tx>
            <c:strRef>
              <c:f>CANAL!$A$16</c:f>
              <c:strCache>
                <c:ptCount val="1"/>
                <c:pt idx="0">
                  <c:v>% Prog. Giros acumulados</c:v>
                </c:pt>
              </c:strCache>
            </c:strRef>
          </c:tx>
          <c:spPr>
            <a:ln w="22225" cap="rnd" cmpd="sng" algn="ctr">
              <a:solidFill>
                <a:schemeClr val="accent5"/>
              </a:solidFill>
              <a:round/>
            </a:ln>
            <a:effectLst/>
          </c:spPr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dk1">
                        <a:lumMod val="65000"/>
                        <a:lumOff val="35000"/>
                      </a:schemeClr>
                    </a:solidFill>
                    <a:latin typeface="Museo Sans Condensed" panose="02000000000000000000" pitchFamily="2" charset="0"/>
                    <a:ea typeface="+mn-ea"/>
                    <a:cs typeface="+mn-cs"/>
                  </a:defRPr>
                </a:pPr>
                <a:endParaRPr lang="es-CO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CANAL!$B$31:$M$31</c:f>
              <c:strCache>
                <c:ptCount val="12"/>
                <c:pt idx="0">
                  <c:v>ENE</c:v>
                </c:pt>
                <c:pt idx="1">
                  <c:v>FEB</c:v>
                </c:pt>
                <c:pt idx="2">
                  <c:v>MAR</c:v>
                </c:pt>
                <c:pt idx="3">
                  <c:v>ABR</c:v>
                </c:pt>
                <c:pt idx="4">
                  <c:v>MAY</c:v>
                </c:pt>
                <c:pt idx="5">
                  <c:v>JUN</c:v>
                </c:pt>
                <c:pt idx="6">
                  <c:v>JUL</c:v>
                </c:pt>
                <c:pt idx="7">
                  <c:v>AGO</c:v>
                </c:pt>
                <c:pt idx="8">
                  <c:v>SEP</c:v>
                </c:pt>
                <c:pt idx="9">
                  <c:v>OCT</c:v>
                </c:pt>
                <c:pt idx="10">
                  <c:v>NOV</c:v>
                </c:pt>
                <c:pt idx="11">
                  <c:v>DIC</c:v>
                </c:pt>
              </c:strCache>
            </c:strRef>
          </c:cat>
          <c:val>
            <c:numRef>
              <c:f>CANAL!$B$16:$M$16</c:f>
              <c:numCache>
                <c:formatCode>0.00%</c:formatCode>
                <c:ptCount val="12"/>
                <c:pt idx="0">
                  <c:v>0</c:v>
                </c:pt>
                <c:pt idx="1">
                  <c:v>4.9476706384415604E-3</c:v>
                </c:pt>
                <c:pt idx="2">
                  <c:v>4.3199686900925953E-2</c:v>
                </c:pt>
                <c:pt idx="3">
                  <c:v>9.9357274424858977E-2</c:v>
                </c:pt>
                <c:pt idx="4">
                  <c:v>0.17471366981762407</c:v>
                </c:pt>
                <c:pt idx="5">
                  <c:v>0.2822501828668863</c:v>
                </c:pt>
                <c:pt idx="6">
                  <c:v>0.41241755075178743</c:v>
                </c:pt>
                <c:pt idx="7">
                  <c:v>0.55178992903610524</c:v>
                </c:pt>
                <c:pt idx="8">
                  <c:v>0.68173278447224006</c:v>
                </c:pt>
                <c:pt idx="9">
                  <c:v>0.77442154090976034</c:v>
                </c:pt>
                <c:pt idx="10">
                  <c:v>0.86814305461160546</c:v>
                </c:pt>
                <c:pt idx="11">
                  <c:v>0.95595240716260566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0A80-4335-A166-53AEC0DA0040}"/>
            </c:ext>
          </c:extLst>
        </c:ser>
        <c:ser>
          <c:idx val="2"/>
          <c:order val="2"/>
          <c:tx>
            <c:strRef>
              <c:f>CANAL!$A$36</c:f>
              <c:strCache>
                <c:ptCount val="1"/>
                <c:pt idx="0">
                  <c:v>% Compromisos acumulados</c:v>
                </c:pt>
              </c:strCache>
            </c:strRef>
          </c:tx>
          <c:spPr>
            <a:ln w="22225" cap="rnd" cmpd="sng" algn="ctr">
              <a:solidFill>
                <a:schemeClr val="accent4"/>
              </a:solidFill>
              <a:round/>
            </a:ln>
            <a:effectLst/>
          </c:spPr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dk1">
                        <a:lumMod val="65000"/>
                        <a:lumOff val="35000"/>
                      </a:schemeClr>
                    </a:solidFill>
                    <a:latin typeface="Museo Sans Condensed" panose="02000000000000000000" pitchFamily="2" charset="0"/>
                    <a:ea typeface="+mn-ea"/>
                    <a:cs typeface="+mn-cs"/>
                  </a:defRPr>
                </a:pPr>
                <a:endParaRPr lang="es-CO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CANAL!$B$31:$M$31</c:f>
              <c:strCache>
                <c:ptCount val="12"/>
                <c:pt idx="0">
                  <c:v>ENE</c:v>
                </c:pt>
                <c:pt idx="1">
                  <c:v>FEB</c:v>
                </c:pt>
                <c:pt idx="2">
                  <c:v>MAR</c:v>
                </c:pt>
                <c:pt idx="3">
                  <c:v>ABR</c:v>
                </c:pt>
                <c:pt idx="4">
                  <c:v>MAY</c:v>
                </c:pt>
                <c:pt idx="5">
                  <c:v>JUN</c:v>
                </c:pt>
                <c:pt idx="6">
                  <c:v>JUL</c:v>
                </c:pt>
                <c:pt idx="7">
                  <c:v>AGO</c:v>
                </c:pt>
                <c:pt idx="8">
                  <c:v>SEP</c:v>
                </c:pt>
                <c:pt idx="9">
                  <c:v>OCT</c:v>
                </c:pt>
                <c:pt idx="10">
                  <c:v>NOV</c:v>
                </c:pt>
                <c:pt idx="11">
                  <c:v>DIC</c:v>
                </c:pt>
              </c:strCache>
            </c:strRef>
          </c:cat>
          <c:val>
            <c:numRef>
              <c:f>CANAL!$B$36:$D$36</c:f>
              <c:numCache>
                <c:formatCode>0.00%</c:formatCode>
                <c:ptCount val="3"/>
                <c:pt idx="0">
                  <c:v>4.1863006952027569E-2</c:v>
                </c:pt>
                <c:pt idx="1">
                  <c:v>0.25090282882944354</c:v>
                </c:pt>
                <c:pt idx="2">
                  <c:v>0.35642955977706414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0A80-4335-A166-53AEC0DA0040}"/>
            </c:ext>
          </c:extLst>
        </c:ser>
        <c:ser>
          <c:idx val="3"/>
          <c:order val="3"/>
          <c:tx>
            <c:strRef>
              <c:f>CANAL!$A$37</c:f>
              <c:strCache>
                <c:ptCount val="1"/>
                <c:pt idx="0">
                  <c:v>% Giros acumulados</c:v>
                </c:pt>
              </c:strCache>
            </c:strRef>
          </c:tx>
          <c:spPr>
            <a:ln w="22225" cap="rnd" cmpd="sng" algn="ctr">
              <a:solidFill>
                <a:schemeClr val="accent6">
                  <a:lumMod val="60000"/>
                </a:schemeClr>
              </a:solidFill>
              <a:round/>
            </a:ln>
            <a:effectLst/>
          </c:spPr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dk1">
                        <a:lumMod val="65000"/>
                        <a:lumOff val="35000"/>
                      </a:schemeClr>
                    </a:solidFill>
                    <a:latin typeface="Museo Sans Condensed" panose="02000000000000000000" pitchFamily="2" charset="0"/>
                    <a:ea typeface="+mn-ea"/>
                    <a:cs typeface="+mn-cs"/>
                  </a:defRPr>
                </a:pPr>
                <a:endParaRPr lang="es-CO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CANAL!$B$31:$M$31</c:f>
              <c:strCache>
                <c:ptCount val="12"/>
                <c:pt idx="0">
                  <c:v>ENE</c:v>
                </c:pt>
                <c:pt idx="1">
                  <c:v>FEB</c:v>
                </c:pt>
                <c:pt idx="2">
                  <c:v>MAR</c:v>
                </c:pt>
                <c:pt idx="3">
                  <c:v>ABR</c:v>
                </c:pt>
                <c:pt idx="4">
                  <c:v>MAY</c:v>
                </c:pt>
                <c:pt idx="5">
                  <c:v>JUN</c:v>
                </c:pt>
                <c:pt idx="6">
                  <c:v>JUL</c:v>
                </c:pt>
                <c:pt idx="7">
                  <c:v>AGO</c:v>
                </c:pt>
                <c:pt idx="8">
                  <c:v>SEP</c:v>
                </c:pt>
                <c:pt idx="9">
                  <c:v>OCT</c:v>
                </c:pt>
                <c:pt idx="10">
                  <c:v>NOV</c:v>
                </c:pt>
                <c:pt idx="11">
                  <c:v>DIC</c:v>
                </c:pt>
              </c:strCache>
            </c:strRef>
          </c:cat>
          <c:val>
            <c:numRef>
              <c:f>CANAL!$B$37:$D$37</c:f>
              <c:numCache>
                <c:formatCode>0.00%</c:formatCode>
                <c:ptCount val="3"/>
                <c:pt idx="0">
                  <c:v>0</c:v>
                </c:pt>
                <c:pt idx="1">
                  <c:v>1.990111554629071E-5</c:v>
                </c:pt>
                <c:pt idx="2">
                  <c:v>1.9231398809512662E-2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0A80-4335-A166-53AEC0DA0040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dropLines>
          <c:spPr>
            <a:ln w="9525" cap="flat" cmpd="sng" algn="ctr">
              <a:solidFill>
                <a:schemeClr val="dk1">
                  <a:lumMod val="35000"/>
                  <a:lumOff val="65000"/>
                  <a:alpha val="33000"/>
                </a:schemeClr>
              </a:solidFill>
              <a:round/>
            </a:ln>
            <a:effectLst/>
          </c:spPr>
        </c:dropLines>
        <c:smooth val="0"/>
        <c:axId val="123792896"/>
        <c:axId val="124011072"/>
      </c:lineChart>
      <c:catAx>
        <c:axId val="123792896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spPr>
          <a:noFill/>
          <a:ln w="9525" cap="flat" cmpd="sng" algn="ctr">
            <a:solidFill>
              <a:schemeClr val="dk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spc="20" baseline="0">
                <a:solidFill>
                  <a:schemeClr val="dk1">
                    <a:lumMod val="65000"/>
                    <a:lumOff val="35000"/>
                  </a:schemeClr>
                </a:solidFill>
                <a:latin typeface="Museo Sans Condensed" panose="02000000000000000000" pitchFamily="2" charset="0"/>
                <a:ea typeface="+mn-ea"/>
                <a:cs typeface="+mn-cs"/>
              </a:defRPr>
            </a:pPr>
            <a:endParaRPr lang="es-CO"/>
          </a:p>
        </c:txPr>
        <c:crossAx val="124011072"/>
        <c:crosses val="autoZero"/>
        <c:auto val="1"/>
        <c:lblAlgn val="ctr"/>
        <c:lblOffset val="100"/>
        <c:noMultiLvlLbl val="0"/>
      </c:catAx>
      <c:valAx>
        <c:axId val="124011072"/>
        <c:scaling>
          <c:orientation val="minMax"/>
          <c:max val="1"/>
        </c:scaling>
        <c:delete val="0"/>
        <c:axPos val="l"/>
        <c:numFmt formatCode="0.0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spc="20" baseline="0">
                <a:solidFill>
                  <a:schemeClr val="dk1">
                    <a:lumMod val="65000"/>
                    <a:lumOff val="35000"/>
                  </a:schemeClr>
                </a:solidFill>
                <a:latin typeface="Museo Sans Condensed" panose="02000000000000000000" pitchFamily="2" charset="0"/>
                <a:ea typeface="+mn-ea"/>
                <a:cs typeface="+mn-cs"/>
              </a:defRPr>
            </a:pPr>
            <a:endParaRPr lang="es-CO"/>
          </a:p>
        </c:txPr>
        <c:crossAx val="123792896"/>
        <c:crosses val="autoZero"/>
        <c:crossBetween val="between"/>
      </c:valAx>
      <c:spPr>
        <a:gradFill>
          <a:gsLst>
            <a:gs pos="100000">
              <a:schemeClr val="lt1">
                <a:lumMod val="95000"/>
              </a:schemeClr>
            </a:gs>
            <a:gs pos="0">
              <a:schemeClr val="lt1"/>
            </a:gs>
          </a:gsLst>
          <a:lin ang="5400000" scaled="0"/>
        </a:gradFill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dk1">
                  <a:lumMod val="65000"/>
                  <a:lumOff val="35000"/>
                </a:schemeClr>
              </a:solidFill>
              <a:latin typeface="Museo Sans Condensed" panose="02000000000000000000" pitchFamily="2" charset="0"/>
              <a:ea typeface="+mn-ea"/>
              <a:cs typeface="+mn-cs"/>
            </a:defRPr>
          </a:pPr>
          <a:endParaRPr lang="es-CO"/>
        </a:p>
      </c:txPr>
    </c:legend>
    <c:plotVisOnly val="1"/>
    <c:dispBlanksAs val="gap"/>
    <c:showDLblsOverMax val="0"/>
  </c:chart>
  <c:spPr>
    <a:solidFill>
      <a:schemeClr val="lt1"/>
    </a:solidFill>
    <a:ln>
      <a:noFill/>
    </a:ln>
    <a:effectLst/>
  </c:spPr>
  <c:txPr>
    <a:bodyPr/>
    <a:lstStyle/>
    <a:p>
      <a:pPr>
        <a:defRPr>
          <a:latin typeface="Museo Sans Condensed" panose="02000000000000000000" pitchFamily="2" charset="0"/>
        </a:defRPr>
      </a:pPr>
      <a:endParaRPr lang="es-CO"/>
    </a:p>
  </c:txPr>
  <c:externalData r:id="rId4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3">
  <a:schemeClr val="accent6"/>
  <a:schemeClr val="accent5"/>
  <a:schemeClr val="accent4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0.xml><?xml version="1.0" encoding="utf-8"?>
<cs:colorStyle xmlns:cs="http://schemas.microsoft.com/office/drawing/2012/chartStyle" xmlns:a="http://schemas.openxmlformats.org/drawingml/2006/main" meth="cycle" id="13">
  <a:schemeClr val="accent6"/>
  <a:schemeClr val="accent5"/>
  <a:schemeClr val="accent4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3">
  <a:schemeClr val="accent6"/>
  <a:schemeClr val="accent5"/>
  <a:schemeClr val="accent4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3">
  <a:schemeClr val="accent6"/>
  <a:schemeClr val="accent5"/>
  <a:schemeClr val="accent4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3">
  <a:schemeClr val="accent6"/>
  <a:schemeClr val="accent5"/>
  <a:schemeClr val="accent4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3">
  <a:schemeClr val="accent6"/>
  <a:schemeClr val="accent5"/>
  <a:schemeClr val="accent4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3">
  <a:schemeClr val="accent6"/>
  <a:schemeClr val="accent5"/>
  <a:schemeClr val="accent4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3">
  <a:schemeClr val="accent6"/>
  <a:schemeClr val="accent5"/>
  <a:schemeClr val="accent4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3">
  <a:schemeClr val="accent6"/>
  <a:schemeClr val="accent5"/>
  <a:schemeClr val="accent4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.xml><?xml version="1.0" encoding="utf-8"?>
<cs:colorStyle xmlns:cs="http://schemas.microsoft.com/office/drawing/2012/chartStyle" xmlns:a="http://schemas.openxmlformats.org/drawingml/2006/main" meth="cycle" id="13">
  <a:schemeClr val="accent6"/>
  <a:schemeClr val="accent5"/>
  <a:schemeClr val="accent4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30">
  <cs:axisTitle>
    <cs:lnRef idx="0"/>
    <cs:fillRef idx="0"/>
    <cs:effectRef idx="0"/>
    <cs:fontRef idx="minor">
      <a:schemeClr val="dk1">
        <a:lumMod val="65000"/>
        <a:lumOff val="35000"/>
      </a:schemeClr>
    </cs:fontRef>
    <cs:defRPr sz="900" kern="1200" cap="all"/>
  </cs:axisTitle>
  <cs:categoryAxis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b="0" kern="1200" spc="20" baseline="0"/>
  </cs:categoryAxis>
  <cs:chartArea mods="allowNoLineOverride"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>
  <cs:dataPoint3D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2225" cap="rnd" cmpd="sng" algn="ctr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 cap="flat" cmpd="sng" algn="ctr">
        <a:solidFill>
          <a:schemeClr val="phClr"/>
        </a:solidFill>
        <a:round/>
      </a:ln>
    </cs:spPr>
  </cs:dataPointMarker>
  <cs:dataPointMarkerLayout symbol="circle" size="4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65000"/>
        <a:lumOff val="35000"/>
      </a:schemeClr>
    </cs:fontRef>
    <cs:spPr>
      <a:ln w="9525">
        <a:solidFill>
          <a:schemeClr val="dk1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  <a:alpha val="33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>
        <a:solidFill>
          <a:schemeClr val="dk1">
            <a:lumMod val="15000"/>
            <a:lumOff val="85000"/>
          </a:schemeClr>
        </a:solidFill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dk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legend>
  <cs:plotArea>
    <cs:lnRef idx="0"/>
    <cs:fillRef idx="0"/>
    <cs:effectRef idx="0"/>
    <cs:fontRef idx="minor">
      <a:schemeClr val="dk1"/>
    </cs:fontRef>
    <cs:spPr>
      <a:gradFill>
        <a:gsLst>
          <a:gs pos="100000">
            <a:schemeClr val="lt1">
              <a:lumMod val="95000"/>
            </a:schemeClr>
          </a:gs>
          <a:gs pos="0">
            <a:schemeClr val="lt1"/>
          </a:gs>
        </a:gsLst>
        <a:lin ang="5400000" scaled="0"/>
      </a:gradFill>
    </cs:spPr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dk1">
        <a:lumMod val="50000"/>
        <a:lumOff val="50000"/>
      </a:schemeClr>
    </cs:fontRef>
    <cs:defRPr sz="1400" kern="1200" cap="none" spc="2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65000"/>
        <a:lumOff val="35000"/>
      </a:schemeClr>
    </cs:fontRef>
    <cs:defRPr sz="900" kern="1200" spc="20" baseline="0"/>
  </cs:valueAxis>
  <cs:wall>
    <cs:lnRef idx="0"/>
    <cs:fillRef idx="0"/>
    <cs:effectRef idx="0"/>
    <cs:fontRef idx="minor">
      <a:schemeClr val="dk1"/>
    </cs:fontRef>
  </cs:wall>
</cs:chartStyle>
</file>

<file path=ppt/charts/style10.xml><?xml version="1.0" encoding="utf-8"?>
<cs:chartStyle xmlns:cs="http://schemas.microsoft.com/office/drawing/2012/chartStyle" xmlns:a="http://schemas.openxmlformats.org/drawingml/2006/main" id="230">
  <cs:axisTitle>
    <cs:lnRef idx="0"/>
    <cs:fillRef idx="0"/>
    <cs:effectRef idx="0"/>
    <cs:fontRef idx="minor">
      <a:schemeClr val="dk1">
        <a:lumMod val="65000"/>
        <a:lumOff val="35000"/>
      </a:schemeClr>
    </cs:fontRef>
    <cs:defRPr sz="900" kern="1200" cap="all"/>
  </cs:axisTitle>
  <cs:categoryAxis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b="0" kern="1200" spc="20" baseline="0"/>
  </cs:categoryAxis>
  <cs:chartArea mods="allowNoLineOverride"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>
  <cs:dataPoint3D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2225" cap="rnd" cmpd="sng" algn="ctr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 cap="flat" cmpd="sng" algn="ctr">
        <a:solidFill>
          <a:schemeClr val="phClr"/>
        </a:solidFill>
        <a:round/>
      </a:ln>
    </cs:spPr>
  </cs:dataPointMarker>
  <cs:dataPointMarkerLayout symbol="circle" size="4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65000"/>
        <a:lumOff val="35000"/>
      </a:schemeClr>
    </cs:fontRef>
    <cs:spPr>
      <a:ln w="9525">
        <a:solidFill>
          <a:schemeClr val="dk1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  <a:alpha val="33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>
        <a:solidFill>
          <a:schemeClr val="dk1">
            <a:lumMod val="15000"/>
            <a:lumOff val="85000"/>
          </a:schemeClr>
        </a:solidFill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dk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legend>
  <cs:plotArea>
    <cs:lnRef idx="0"/>
    <cs:fillRef idx="0"/>
    <cs:effectRef idx="0"/>
    <cs:fontRef idx="minor">
      <a:schemeClr val="dk1"/>
    </cs:fontRef>
    <cs:spPr>
      <a:gradFill>
        <a:gsLst>
          <a:gs pos="100000">
            <a:schemeClr val="lt1">
              <a:lumMod val="95000"/>
            </a:schemeClr>
          </a:gs>
          <a:gs pos="0">
            <a:schemeClr val="lt1"/>
          </a:gs>
        </a:gsLst>
        <a:lin ang="5400000" scaled="0"/>
      </a:gradFill>
    </cs:spPr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dk1">
        <a:lumMod val="50000"/>
        <a:lumOff val="50000"/>
      </a:schemeClr>
    </cs:fontRef>
    <cs:defRPr sz="1400" kern="1200" cap="none" spc="2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65000"/>
        <a:lumOff val="35000"/>
      </a:schemeClr>
    </cs:fontRef>
    <cs:defRPr sz="900" kern="1200" spc="20" baseline="0"/>
  </cs:valueAxis>
  <cs:wall>
    <cs:lnRef idx="0"/>
    <cs:fillRef idx="0"/>
    <cs:effectRef idx="0"/>
    <cs:fontRef idx="minor">
      <a:schemeClr val="dk1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230">
  <cs:axisTitle>
    <cs:lnRef idx="0"/>
    <cs:fillRef idx="0"/>
    <cs:effectRef idx="0"/>
    <cs:fontRef idx="minor">
      <a:schemeClr val="dk1">
        <a:lumMod val="65000"/>
        <a:lumOff val="35000"/>
      </a:schemeClr>
    </cs:fontRef>
    <cs:defRPr sz="900" kern="1200" cap="all"/>
  </cs:axisTitle>
  <cs:categoryAxis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b="0" kern="1200" spc="20" baseline="0"/>
  </cs:categoryAxis>
  <cs:chartArea mods="allowNoLineOverride"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>
  <cs:dataPoint3D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2225" cap="rnd" cmpd="sng" algn="ctr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 cap="flat" cmpd="sng" algn="ctr">
        <a:solidFill>
          <a:schemeClr val="phClr"/>
        </a:solidFill>
        <a:round/>
      </a:ln>
    </cs:spPr>
  </cs:dataPointMarker>
  <cs:dataPointMarkerLayout symbol="circle" size="4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65000"/>
        <a:lumOff val="35000"/>
      </a:schemeClr>
    </cs:fontRef>
    <cs:spPr>
      <a:ln w="9525">
        <a:solidFill>
          <a:schemeClr val="dk1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  <a:alpha val="33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>
        <a:solidFill>
          <a:schemeClr val="dk1">
            <a:lumMod val="15000"/>
            <a:lumOff val="85000"/>
          </a:schemeClr>
        </a:solidFill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dk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legend>
  <cs:plotArea>
    <cs:lnRef idx="0"/>
    <cs:fillRef idx="0"/>
    <cs:effectRef idx="0"/>
    <cs:fontRef idx="minor">
      <a:schemeClr val="dk1"/>
    </cs:fontRef>
    <cs:spPr>
      <a:gradFill>
        <a:gsLst>
          <a:gs pos="100000">
            <a:schemeClr val="lt1">
              <a:lumMod val="95000"/>
            </a:schemeClr>
          </a:gs>
          <a:gs pos="0">
            <a:schemeClr val="lt1"/>
          </a:gs>
        </a:gsLst>
        <a:lin ang="5400000" scaled="0"/>
      </a:gradFill>
    </cs:spPr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dk1">
        <a:lumMod val="50000"/>
        <a:lumOff val="50000"/>
      </a:schemeClr>
    </cs:fontRef>
    <cs:defRPr sz="1400" kern="1200" cap="none" spc="2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65000"/>
        <a:lumOff val="35000"/>
      </a:schemeClr>
    </cs:fontRef>
    <cs:defRPr sz="900" kern="1200" spc="20" baseline="0"/>
  </cs:valueAxis>
  <cs:wall>
    <cs:lnRef idx="0"/>
    <cs:fillRef idx="0"/>
    <cs:effectRef idx="0"/>
    <cs:fontRef idx="minor">
      <a:schemeClr val="dk1"/>
    </cs:fontRef>
  </cs:wall>
</cs:chartStyle>
</file>

<file path=ppt/charts/style3.xml><?xml version="1.0" encoding="utf-8"?>
<cs:chartStyle xmlns:cs="http://schemas.microsoft.com/office/drawing/2012/chartStyle" xmlns:a="http://schemas.openxmlformats.org/drawingml/2006/main" id="230">
  <cs:axisTitle>
    <cs:lnRef idx="0"/>
    <cs:fillRef idx="0"/>
    <cs:effectRef idx="0"/>
    <cs:fontRef idx="minor">
      <a:schemeClr val="dk1">
        <a:lumMod val="65000"/>
        <a:lumOff val="35000"/>
      </a:schemeClr>
    </cs:fontRef>
    <cs:defRPr sz="900" kern="1200" cap="all"/>
  </cs:axisTitle>
  <cs:categoryAxis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b="0" kern="1200" spc="20" baseline="0"/>
  </cs:categoryAxis>
  <cs:chartArea mods="allowNoLineOverride"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>
  <cs:dataPoint3D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2225" cap="rnd" cmpd="sng" algn="ctr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 cap="flat" cmpd="sng" algn="ctr">
        <a:solidFill>
          <a:schemeClr val="phClr"/>
        </a:solidFill>
        <a:round/>
      </a:ln>
    </cs:spPr>
  </cs:dataPointMarker>
  <cs:dataPointMarkerLayout symbol="circle" size="4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65000"/>
        <a:lumOff val="35000"/>
      </a:schemeClr>
    </cs:fontRef>
    <cs:spPr>
      <a:ln w="9525">
        <a:solidFill>
          <a:schemeClr val="dk1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  <a:alpha val="33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>
        <a:solidFill>
          <a:schemeClr val="dk1">
            <a:lumMod val="15000"/>
            <a:lumOff val="85000"/>
          </a:schemeClr>
        </a:solidFill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dk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legend>
  <cs:plotArea>
    <cs:lnRef idx="0"/>
    <cs:fillRef idx="0"/>
    <cs:effectRef idx="0"/>
    <cs:fontRef idx="minor">
      <a:schemeClr val="dk1"/>
    </cs:fontRef>
    <cs:spPr>
      <a:gradFill>
        <a:gsLst>
          <a:gs pos="100000">
            <a:schemeClr val="lt1">
              <a:lumMod val="95000"/>
            </a:schemeClr>
          </a:gs>
          <a:gs pos="0">
            <a:schemeClr val="lt1"/>
          </a:gs>
        </a:gsLst>
        <a:lin ang="5400000" scaled="0"/>
      </a:gradFill>
    </cs:spPr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dk1">
        <a:lumMod val="50000"/>
        <a:lumOff val="50000"/>
      </a:schemeClr>
    </cs:fontRef>
    <cs:defRPr sz="1400" kern="1200" cap="none" spc="2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65000"/>
        <a:lumOff val="35000"/>
      </a:schemeClr>
    </cs:fontRef>
    <cs:defRPr sz="900" kern="1200" spc="20" baseline="0"/>
  </cs:valueAxis>
  <cs:wall>
    <cs:lnRef idx="0"/>
    <cs:fillRef idx="0"/>
    <cs:effectRef idx="0"/>
    <cs:fontRef idx="minor">
      <a:schemeClr val="dk1"/>
    </cs:fontRef>
  </cs:wall>
</cs:chartStyle>
</file>

<file path=ppt/charts/style4.xml><?xml version="1.0" encoding="utf-8"?>
<cs:chartStyle xmlns:cs="http://schemas.microsoft.com/office/drawing/2012/chartStyle" xmlns:a="http://schemas.openxmlformats.org/drawingml/2006/main" id="230">
  <cs:axisTitle>
    <cs:lnRef idx="0"/>
    <cs:fillRef idx="0"/>
    <cs:effectRef idx="0"/>
    <cs:fontRef idx="minor">
      <a:schemeClr val="dk1">
        <a:lumMod val="65000"/>
        <a:lumOff val="35000"/>
      </a:schemeClr>
    </cs:fontRef>
    <cs:defRPr sz="900" kern="1200" cap="all"/>
  </cs:axisTitle>
  <cs:categoryAxis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b="0" kern="1200" spc="20" baseline="0"/>
  </cs:categoryAxis>
  <cs:chartArea mods="allowNoLineOverride"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>
  <cs:dataPoint3D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2225" cap="rnd" cmpd="sng" algn="ctr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 cap="flat" cmpd="sng" algn="ctr">
        <a:solidFill>
          <a:schemeClr val="phClr"/>
        </a:solidFill>
        <a:round/>
      </a:ln>
    </cs:spPr>
  </cs:dataPointMarker>
  <cs:dataPointMarkerLayout symbol="circle" size="4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65000"/>
        <a:lumOff val="35000"/>
      </a:schemeClr>
    </cs:fontRef>
    <cs:spPr>
      <a:ln w="9525">
        <a:solidFill>
          <a:schemeClr val="dk1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  <a:alpha val="33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>
        <a:solidFill>
          <a:schemeClr val="dk1">
            <a:lumMod val="15000"/>
            <a:lumOff val="85000"/>
          </a:schemeClr>
        </a:solidFill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dk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legend>
  <cs:plotArea>
    <cs:lnRef idx="0"/>
    <cs:fillRef idx="0"/>
    <cs:effectRef idx="0"/>
    <cs:fontRef idx="minor">
      <a:schemeClr val="dk1"/>
    </cs:fontRef>
    <cs:spPr>
      <a:gradFill>
        <a:gsLst>
          <a:gs pos="100000">
            <a:schemeClr val="lt1">
              <a:lumMod val="95000"/>
            </a:schemeClr>
          </a:gs>
          <a:gs pos="0">
            <a:schemeClr val="lt1"/>
          </a:gs>
        </a:gsLst>
        <a:lin ang="5400000" scaled="0"/>
      </a:gradFill>
    </cs:spPr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dk1">
        <a:lumMod val="50000"/>
        <a:lumOff val="50000"/>
      </a:schemeClr>
    </cs:fontRef>
    <cs:defRPr sz="1400" kern="1200" cap="none" spc="2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65000"/>
        <a:lumOff val="35000"/>
      </a:schemeClr>
    </cs:fontRef>
    <cs:defRPr sz="900" kern="1200" spc="20" baseline="0"/>
  </cs:valueAxis>
  <cs:wall>
    <cs:lnRef idx="0"/>
    <cs:fillRef idx="0"/>
    <cs:effectRef idx="0"/>
    <cs:fontRef idx="minor">
      <a:schemeClr val="dk1"/>
    </cs:fontRef>
  </cs:wall>
</cs:chartStyle>
</file>

<file path=ppt/charts/style5.xml><?xml version="1.0" encoding="utf-8"?>
<cs:chartStyle xmlns:cs="http://schemas.microsoft.com/office/drawing/2012/chartStyle" xmlns:a="http://schemas.openxmlformats.org/drawingml/2006/main" id="230">
  <cs:axisTitle>
    <cs:lnRef idx="0"/>
    <cs:fillRef idx="0"/>
    <cs:effectRef idx="0"/>
    <cs:fontRef idx="minor">
      <a:schemeClr val="dk1">
        <a:lumMod val="65000"/>
        <a:lumOff val="35000"/>
      </a:schemeClr>
    </cs:fontRef>
    <cs:defRPr sz="900" kern="1200" cap="all"/>
  </cs:axisTitle>
  <cs:categoryAxis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b="0" kern="1200" spc="20" baseline="0"/>
  </cs:categoryAxis>
  <cs:chartArea mods="allowNoLineOverride"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>
  <cs:dataPoint3D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2225" cap="rnd" cmpd="sng" algn="ctr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 cap="flat" cmpd="sng" algn="ctr">
        <a:solidFill>
          <a:schemeClr val="phClr"/>
        </a:solidFill>
        <a:round/>
      </a:ln>
    </cs:spPr>
  </cs:dataPointMarker>
  <cs:dataPointMarkerLayout symbol="circle" size="4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65000"/>
        <a:lumOff val="35000"/>
      </a:schemeClr>
    </cs:fontRef>
    <cs:spPr>
      <a:ln w="9525">
        <a:solidFill>
          <a:schemeClr val="dk1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  <a:alpha val="33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>
        <a:solidFill>
          <a:schemeClr val="dk1">
            <a:lumMod val="15000"/>
            <a:lumOff val="85000"/>
          </a:schemeClr>
        </a:solidFill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dk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legend>
  <cs:plotArea>
    <cs:lnRef idx="0"/>
    <cs:fillRef idx="0"/>
    <cs:effectRef idx="0"/>
    <cs:fontRef idx="minor">
      <a:schemeClr val="dk1"/>
    </cs:fontRef>
    <cs:spPr>
      <a:gradFill>
        <a:gsLst>
          <a:gs pos="100000">
            <a:schemeClr val="lt1">
              <a:lumMod val="95000"/>
            </a:schemeClr>
          </a:gs>
          <a:gs pos="0">
            <a:schemeClr val="lt1"/>
          </a:gs>
        </a:gsLst>
        <a:lin ang="5400000" scaled="0"/>
      </a:gradFill>
    </cs:spPr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dk1">
        <a:lumMod val="50000"/>
        <a:lumOff val="50000"/>
      </a:schemeClr>
    </cs:fontRef>
    <cs:defRPr sz="1400" kern="1200" cap="none" spc="2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65000"/>
        <a:lumOff val="35000"/>
      </a:schemeClr>
    </cs:fontRef>
    <cs:defRPr sz="900" kern="1200" spc="20" baseline="0"/>
  </cs:valueAxis>
  <cs:wall>
    <cs:lnRef idx="0"/>
    <cs:fillRef idx="0"/>
    <cs:effectRef idx="0"/>
    <cs:fontRef idx="minor">
      <a:schemeClr val="dk1"/>
    </cs:fontRef>
  </cs:wall>
</cs:chartStyle>
</file>

<file path=ppt/charts/style6.xml><?xml version="1.0" encoding="utf-8"?>
<cs:chartStyle xmlns:cs="http://schemas.microsoft.com/office/drawing/2012/chartStyle" xmlns:a="http://schemas.openxmlformats.org/drawingml/2006/main" id="230">
  <cs:axisTitle>
    <cs:lnRef idx="0"/>
    <cs:fillRef idx="0"/>
    <cs:effectRef idx="0"/>
    <cs:fontRef idx="minor">
      <a:schemeClr val="dk1">
        <a:lumMod val="65000"/>
        <a:lumOff val="35000"/>
      </a:schemeClr>
    </cs:fontRef>
    <cs:defRPr sz="900" kern="1200" cap="all"/>
  </cs:axisTitle>
  <cs:categoryAxis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b="0" kern="1200" spc="20" baseline="0"/>
  </cs:categoryAxis>
  <cs:chartArea mods="allowNoLineOverride"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>
  <cs:dataPoint3D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2225" cap="rnd" cmpd="sng" algn="ctr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 cap="flat" cmpd="sng" algn="ctr">
        <a:solidFill>
          <a:schemeClr val="phClr"/>
        </a:solidFill>
        <a:round/>
      </a:ln>
    </cs:spPr>
  </cs:dataPointMarker>
  <cs:dataPointMarkerLayout symbol="circle" size="4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65000"/>
        <a:lumOff val="35000"/>
      </a:schemeClr>
    </cs:fontRef>
    <cs:spPr>
      <a:ln w="9525">
        <a:solidFill>
          <a:schemeClr val="dk1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  <a:alpha val="33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>
        <a:solidFill>
          <a:schemeClr val="dk1">
            <a:lumMod val="15000"/>
            <a:lumOff val="85000"/>
          </a:schemeClr>
        </a:solidFill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dk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legend>
  <cs:plotArea>
    <cs:lnRef idx="0"/>
    <cs:fillRef idx="0"/>
    <cs:effectRef idx="0"/>
    <cs:fontRef idx="minor">
      <a:schemeClr val="dk1"/>
    </cs:fontRef>
    <cs:spPr>
      <a:gradFill>
        <a:gsLst>
          <a:gs pos="100000">
            <a:schemeClr val="lt1">
              <a:lumMod val="95000"/>
            </a:schemeClr>
          </a:gs>
          <a:gs pos="0">
            <a:schemeClr val="lt1"/>
          </a:gs>
        </a:gsLst>
        <a:lin ang="5400000" scaled="0"/>
      </a:gradFill>
    </cs:spPr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dk1">
        <a:lumMod val="50000"/>
        <a:lumOff val="50000"/>
      </a:schemeClr>
    </cs:fontRef>
    <cs:defRPr sz="1400" kern="1200" cap="none" spc="2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65000"/>
        <a:lumOff val="35000"/>
      </a:schemeClr>
    </cs:fontRef>
    <cs:defRPr sz="900" kern="1200" spc="20" baseline="0"/>
  </cs:valueAxis>
  <cs:wall>
    <cs:lnRef idx="0"/>
    <cs:fillRef idx="0"/>
    <cs:effectRef idx="0"/>
    <cs:fontRef idx="minor">
      <a:schemeClr val="dk1"/>
    </cs:fontRef>
  </cs:wall>
</cs:chartStyle>
</file>

<file path=ppt/charts/style7.xml><?xml version="1.0" encoding="utf-8"?>
<cs:chartStyle xmlns:cs="http://schemas.microsoft.com/office/drawing/2012/chartStyle" xmlns:a="http://schemas.openxmlformats.org/drawingml/2006/main" id="230">
  <cs:axisTitle>
    <cs:lnRef idx="0"/>
    <cs:fillRef idx="0"/>
    <cs:effectRef idx="0"/>
    <cs:fontRef idx="minor">
      <a:schemeClr val="dk1">
        <a:lumMod val="65000"/>
        <a:lumOff val="35000"/>
      </a:schemeClr>
    </cs:fontRef>
    <cs:defRPr sz="900" kern="1200" cap="all"/>
  </cs:axisTitle>
  <cs:categoryAxis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b="0" kern="1200" spc="20" baseline="0"/>
  </cs:categoryAxis>
  <cs:chartArea mods="allowNoLineOverride"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>
  <cs:dataPoint3D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2225" cap="rnd" cmpd="sng" algn="ctr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 cap="flat" cmpd="sng" algn="ctr">
        <a:solidFill>
          <a:schemeClr val="phClr"/>
        </a:solidFill>
        <a:round/>
      </a:ln>
    </cs:spPr>
  </cs:dataPointMarker>
  <cs:dataPointMarkerLayout symbol="circle" size="4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65000"/>
        <a:lumOff val="35000"/>
      </a:schemeClr>
    </cs:fontRef>
    <cs:spPr>
      <a:ln w="9525">
        <a:solidFill>
          <a:schemeClr val="dk1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  <a:alpha val="33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>
        <a:solidFill>
          <a:schemeClr val="dk1">
            <a:lumMod val="15000"/>
            <a:lumOff val="85000"/>
          </a:schemeClr>
        </a:solidFill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dk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legend>
  <cs:plotArea>
    <cs:lnRef idx="0"/>
    <cs:fillRef idx="0"/>
    <cs:effectRef idx="0"/>
    <cs:fontRef idx="minor">
      <a:schemeClr val="dk1"/>
    </cs:fontRef>
    <cs:spPr>
      <a:gradFill>
        <a:gsLst>
          <a:gs pos="100000">
            <a:schemeClr val="lt1">
              <a:lumMod val="95000"/>
            </a:schemeClr>
          </a:gs>
          <a:gs pos="0">
            <a:schemeClr val="lt1"/>
          </a:gs>
        </a:gsLst>
        <a:lin ang="5400000" scaled="0"/>
      </a:gradFill>
    </cs:spPr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dk1">
        <a:lumMod val="50000"/>
        <a:lumOff val="50000"/>
      </a:schemeClr>
    </cs:fontRef>
    <cs:defRPr sz="1400" kern="1200" cap="none" spc="2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65000"/>
        <a:lumOff val="35000"/>
      </a:schemeClr>
    </cs:fontRef>
    <cs:defRPr sz="900" kern="1200" spc="20" baseline="0"/>
  </cs:valueAxis>
  <cs:wall>
    <cs:lnRef idx="0"/>
    <cs:fillRef idx="0"/>
    <cs:effectRef idx="0"/>
    <cs:fontRef idx="minor">
      <a:schemeClr val="dk1"/>
    </cs:fontRef>
  </cs:wall>
</cs:chartStyle>
</file>

<file path=ppt/charts/style8.xml><?xml version="1.0" encoding="utf-8"?>
<cs:chartStyle xmlns:cs="http://schemas.microsoft.com/office/drawing/2012/chartStyle" xmlns:a="http://schemas.openxmlformats.org/drawingml/2006/main" id="230">
  <cs:axisTitle>
    <cs:lnRef idx="0"/>
    <cs:fillRef idx="0"/>
    <cs:effectRef idx="0"/>
    <cs:fontRef idx="minor">
      <a:schemeClr val="dk1">
        <a:lumMod val="65000"/>
        <a:lumOff val="35000"/>
      </a:schemeClr>
    </cs:fontRef>
    <cs:defRPr sz="900" kern="1200" cap="all"/>
  </cs:axisTitle>
  <cs:categoryAxis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b="0" kern="1200" spc="20" baseline="0"/>
  </cs:categoryAxis>
  <cs:chartArea mods="allowNoLineOverride"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>
  <cs:dataPoint3D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2225" cap="rnd" cmpd="sng" algn="ctr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 cap="flat" cmpd="sng" algn="ctr">
        <a:solidFill>
          <a:schemeClr val="phClr"/>
        </a:solidFill>
        <a:round/>
      </a:ln>
    </cs:spPr>
  </cs:dataPointMarker>
  <cs:dataPointMarkerLayout symbol="circle" size="4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65000"/>
        <a:lumOff val="35000"/>
      </a:schemeClr>
    </cs:fontRef>
    <cs:spPr>
      <a:ln w="9525">
        <a:solidFill>
          <a:schemeClr val="dk1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  <a:alpha val="33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>
        <a:solidFill>
          <a:schemeClr val="dk1">
            <a:lumMod val="15000"/>
            <a:lumOff val="85000"/>
          </a:schemeClr>
        </a:solidFill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dk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legend>
  <cs:plotArea>
    <cs:lnRef idx="0"/>
    <cs:fillRef idx="0"/>
    <cs:effectRef idx="0"/>
    <cs:fontRef idx="minor">
      <a:schemeClr val="dk1"/>
    </cs:fontRef>
    <cs:spPr>
      <a:gradFill>
        <a:gsLst>
          <a:gs pos="100000">
            <a:schemeClr val="lt1">
              <a:lumMod val="95000"/>
            </a:schemeClr>
          </a:gs>
          <a:gs pos="0">
            <a:schemeClr val="lt1"/>
          </a:gs>
        </a:gsLst>
        <a:lin ang="5400000" scaled="0"/>
      </a:gradFill>
    </cs:spPr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dk1">
        <a:lumMod val="50000"/>
        <a:lumOff val="50000"/>
      </a:schemeClr>
    </cs:fontRef>
    <cs:defRPr sz="1400" kern="1200" cap="none" spc="2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65000"/>
        <a:lumOff val="35000"/>
      </a:schemeClr>
    </cs:fontRef>
    <cs:defRPr sz="900" kern="1200" spc="20" baseline="0"/>
  </cs:valueAxis>
  <cs:wall>
    <cs:lnRef idx="0"/>
    <cs:fillRef idx="0"/>
    <cs:effectRef idx="0"/>
    <cs:fontRef idx="minor">
      <a:schemeClr val="dk1"/>
    </cs:fontRef>
  </cs:wall>
</cs:chartStyle>
</file>

<file path=ppt/charts/style9.xml><?xml version="1.0" encoding="utf-8"?>
<cs:chartStyle xmlns:cs="http://schemas.microsoft.com/office/drawing/2012/chartStyle" xmlns:a="http://schemas.openxmlformats.org/drawingml/2006/main" id="230">
  <cs:axisTitle>
    <cs:lnRef idx="0"/>
    <cs:fillRef idx="0"/>
    <cs:effectRef idx="0"/>
    <cs:fontRef idx="minor">
      <a:schemeClr val="dk1">
        <a:lumMod val="65000"/>
        <a:lumOff val="35000"/>
      </a:schemeClr>
    </cs:fontRef>
    <cs:defRPr sz="900" kern="1200" cap="all"/>
  </cs:axisTitle>
  <cs:categoryAxis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b="0" kern="1200" spc="20" baseline="0"/>
  </cs:categoryAxis>
  <cs:chartArea mods="allowNoLineOverride"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>
  <cs:dataPoint3D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2225" cap="rnd" cmpd="sng" algn="ctr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 cap="flat" cmpd="sng" algn="ctr">
        <a:solidFill>
          <a:schemeClr val="phClr"/>
        </a:solidFill>
        <a:round/>
      </a:ln>
    </cs:spPr>
  </cs:dataPointMarker>
  <cs:dataPointMarkerLayout symbol="circle" size="4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65000"/>
        <a:lumOff val="35000"/>
      </a:schemeClr>
    </cs:fontRef>
    <cs:spPr>
      <a:ln w="9525">
        <a:solidFill>
          <a:schemeClr val="dk1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  <a:alpha val="33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>
        <a:solidFill>
          <a:schemeClr val="dk1">
            <a:lumMod val="15000"/>
            <a:lumOff val="85000"/>
          </a:schemeClr>
        </a:solidFill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dk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legend>
  <cs:plotArea>
    <cs:lnRef idx="0"/>
    <cs:fillRef idx="0"/>
    <cs:effectRef idx="0"/>
    <cs:fontRef idx="minor">
      <a:schemeClr val="dk1"/>
    </cs:fontRef>
    <cs:spPr>
      <a:gradFill>
        <a:gsLst>
          <a:gs pos="100000">
            <a:schemeClr val="lt1">
              <a:lumMod val="95000"/>
            </a:schemeClr>
          </a:gs>
          <a:gs pos="0">
            <a:schemeClr val="lt1"/>
          </a:gs>
        </a:gsLst>
        <a:lin ang="5400000" scaled="0"/>
      </a:gradFill>
    </cs:spPr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dk1">
        <a:lumMod val="50000"/>
        <a:lumOff val="50000"/>
      </a:schemeClr>
    </cs:fontRef>
    <cs:defRPr sz="1400" kern="1200" cap="none" spc="2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65000"/>
        <a:lumOff val="35000"/>
      </a:schemeClr>
    </cs:fontRef>
    <cs:defRPr sz="900" kern="1200" spc="20" baseline="0"/>
  </cs:valueAxis>
  <cs:wall>
    <cs:lnRef idx="0"/>
    <cs:fillRef idx="0"/>
    <cs:effectRef idx="0"/>
    <cs:fontRef idx="minor">
      <a:schemeClr val="dk1"/>
    </cs:fontRef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CO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376A184-99F8-42FF-B3C5-037C93CEC821}" type="datetimeFigureOut">
              <a:rPr lang="es-CO" smtClean="0"/>
              <a:t>16/04/2021</a:t>
            </a:fld>
            <a:endParaRPr lang="es-CO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CO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CO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F822E48-80CB-46B2-87F2-BA8E5F3D418B}" type="slidenum">
              <a:rPr lang="es-CO" smtClean="0"/>
              <a:t>‹#›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97128639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E59A6D7-F36B-4B3C-BACB-3F921554E79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665A57B0-5972-4061-B5E9-9B357524FFB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s-C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2A3EC145-76F1-4001-8347-0E231D58D5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ECF62F-E7CC-4986-AA6E-67E9F56DCBC2}" type="datetimeFigureOut">
              <a:rPr lang="es-CO" smtClean="0"/>
              <a:t>16/04/2021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2E642367-551E-4D0E-BA5C-0665E4879C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1E900F3B-0179-40C7-979B-A294335FE7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BD2F5B-B59A-478E-A21D-7C726AD60F8B}" type="slidenum">
              <a:rPr lang="es-CO" smtClean="0"/>
              <a:t>‹#›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9238082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97642A7-12B6-4BE4-864E-1D3A424BF7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DD31EAE9-2A3C-4775-B91A-814EE106735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DA495982-DF9D-4E05-B951-161AD7A983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ECF62F-E7CC-4986-AA6E-67E9F56DCBC2}" type="datetimeFigureOut">
              <a:rPr lang="es-CO" smtClean="0"/>
              <a:t>16/04/2021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9C1AF4B8-EE7A-42F1-9E73-1DEB6C2B24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5801D34F-12E9-4F46-9FDB-09A654605F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BD2F5B-B59A-478E-A21D-7C726AD60F8B}" type="slidenum">
              <a:rPr lang="es-CO" smtClean="0"/>
              <a:t>‹#›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4219454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045B862D-0E5B-4013-BE03-81F9584B732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3F9CE809-2CB5-4BAD-B70F-E45852795EF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043409D7-DD2D-4D4D-9352-F4AC743A8F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ECF62F-E7CC-4986-AA6E-67E9F56DCBC2}" type="datetimeFigureOut">
              <a:rPr lang="es-CO" smtClean="0"/>
              <a:t>16/04/2021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F6A4AE25-4E59-432F-B77D-5A7D6E7752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BF2E222A-5ABC-407B-8D32-4E87FFF77F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BD2F5B-B59A-478E-A21D-7C726AD60F8B}" type="slidenum">
              <a:rPr lang="es-CO" smtClean="0"/>
              <a:t>‹#›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0554030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B1743A3-00C5-4ED5-9872-D751E91704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350649DE-0AE1-4E96-A280-25BD1F5E084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E42F8678-4BBA-4115-8F91-B6143FC1B7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ECF62F-E7CC-4986-AA6E-67E9F56DCBC2}" type="datetimeFigureOut">
              <a:rPr lang="es-CO" smtClean="0"/>
              <a:t>16/04/2021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284B7563-56A0-4B97-8699-02F84A0289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8100404D-7DAB-4CFD-BBD4-A2E6560B91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BD2F5B-B59A-478E-A21D-7C726AD60F8B}" type="slidenum">
              <a:rPr lang="es-CO" smtClean="0"/>
              <a:t>‹#›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41606932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3E508D8-3C53-4DBC-A28D-202C02E2FF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F9DFD20D-F7D4-4107-B850-F2520C8E85B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D713ED33-D3C9-497C-AC06-E2A26030C4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ECF62F-E7CC-4986-AA6E-67E9F56DCBC2}" type="datetimeFigureOut">
              <a:rPr lang="es-CO" smtClean="0"/>
              <a:t>16/04/2021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BC4BFB2B-ED01-4ED5-84CD-98100AFED7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B0A40675-19ED-47C5-9627-AA44049259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BD2F5B-B59A-478E-A21D-7C726AD60F8B}" type="slidenum">
              <a:rPr lang="es-CO" smtClean="0"/>
              <a:t>‹#›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0654104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98B9E06-88C8-4986-9967-E637A3E58D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0EECA6A3-41DB-440D-82EF-FF0708F9735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5F711878-7C49-4235-BD65-414655E203F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99484A5C-37BF-4C91-B774-9377EE9296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ECF62F-E7CC-4986-AA6E-67E9F56DCBC2}" type="datetimeFigureOut">
              <a:rPr lang="es-CO" smtClean="0"/>
              <a:t>16/04/2021</a:t>
            </a:fld>
            <a:endParaRPr lang="es-CO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AD2BD3BA-EF1F-466F-A450-4EE5CF72EE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0FB3B612-D4EA-4032-AA2A-6E309DF31A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BD2F5B-B59A-478E-A21D-7C726AD60F8B}" type="slidenum">
              <a:rPr lang="es-CO" smtClean="0"/>
              <a:t>‹#›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6212025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80523B6-1AC1-4AEA-B666-3DBA3E1D48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97D6A2ED-00F3-428C-A979-4F9FF6046F0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E7F692AB-179A-4694-9796-EC970B2B5F2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FFC020E5-B95B-4856-AFF0-29B483D3C84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477A610D-CDEA-4F1F-B98C-F43FF5500A2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94415655-929E-48FC-B5DB-6C899F10B8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ECF62F-E7CC-4986-AA6E-67E9F56DCBC2}" type="datetimeFigureOut">
              <a:rPr lang="es-CO" smtClean="0"/>
              <a:t>16/04/2021</a:t>
            </a:fld>
            <a:endParaRPr lang="es-CO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B5192A30-6717-4B69-A5C6-6FCB5BAA1B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0C1FAC8D-3C9A-4477-B48E-6458AFDCED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BD2F5B-B59A-478E-A21D-7C726AD60F8B}" type="slidenum">
              <a:rPr lang="es-CO" smtClean="0"/>
              <a:t>‹#›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5076805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036C590-4706-4115-823F-2DF467C1AD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6007FBB5-9856-483B-8F0D-D77019400A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ECF62F-E7CC-4986-AA6E-67E9F56DCBC2}" type="datetimeFigureOut">
              <a:rPr lang="es-CO" smtClean="0"/>
              <a:t>16/04/2021</a:t>
            </a:fld>
            <a:endParaRPr lang="es-CO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3253B81A-EFFC-4214-B26F-07EFBA9237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71E33E74-56D3-48BA-AE63-7A1EBACADA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BD2F5B-B59A-478E-A21D-7C726AD60F8B}" type="slidenum">
              <a:rPr lang="es-CO" smtClean="0"/>
              <a:t>‹#›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4416221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C8D8B176-637B-4AB0-A71E-C116B74C61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ECF62F-E7CC-4986-AA6E-67E9F56DCBC2}" type="datetimeFigureOut">
              <a:rPr lang="es-CO" smtClean="0"/>
              <a:t>16/04/2021</a:t>
            </a:fld>
            <a:endParaRPr lang="es-CO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AE9BECC4-5F32-417C-8B52-A6D213396F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091C3987-A011-43EA-8102-45D1686892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BD2F5B-B59A-478E-A21D-7C726AD60F8B}" type="slidenum">
              <a:rPr lang="es-CO" smtClean="0"/>
              <a:t>‹#›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6425015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301538F-FC6F-4775-8B18-F84A05D964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0434C31C-5456-4C1F-BD5F-EBB2901C6C8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9CC11FA4-82FA-448F-9527-3B996D42157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85BC4958-6D36-4926-ABC9-BC4FE4BD6E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ECF62F-E7CC-4986-AA6E-67E9F56DCBC2}" type="datetimeFigureOut">
              <a:rPr lang="es-CO" smtClean="0"/>
              <a:t>16/04/2021</a:t>
            </a:fld>
            <a:endParaRPr lang="es-CO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FE95D5ED-C3EF-45FB-86BC-4F2812EF1E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D44691D7-289D-4523-A121-5F741A8786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BD2F5B-B59A-478E-A21D-7C726AD60F8B}" type="slidenum">
              <a:rPr lang="es-CO" smtClean="0"/>
              <a:t>‹#›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7806169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536283E-4D98-4E83-B7C7-B6D435F04C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A8245804-31E9-45D7-87BD-F601C8674FF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O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559F6141-07E3-446A-9E5D-692E5FB9A7E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24A1A074-8136-48FE-B74A-3864939029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ECF62F-E7CC-4986-AA6E-67E9F56DCBC2}" type="datetimeFigureOut">
              <a:rPr lang="es-CO" smtClean="0"/>
              <a:t>16/04/2021</a:t>
            </a:fld>
            <a:endParaRPr lang="es-CO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3F4F08EC-98CC-4C43-8059-C0378F5509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FE929AFE-9B7C-42D0-B42C-2247E5B594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BD2F5B-B59A-478E-A21D-7C726AD60F8B}" type="slidenum">
              <a:rPr lang="es-CO" smtClean="0"/>
              <a:t>‹#›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3895617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F3565D33-CA27-4426-B5A7-C20C514AD0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130D1CE4-147C-45A4-BC9A-0607703B89C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0FF946FC-130B-4181-B099-44EE5633747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3ECF62F-E7CC-4986-AA6E-67E9F56DCBC2}" type="datetimeFigureOut">
              <a:rPr lang="es-CO" smtClean="0"/>
              <a:t>16/04/2021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2B8B34CC-21EB-43EF-9AA5-67C3EA2327E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1AE8DE53-B0E4-4D24-B268-AB3FBDBC8AE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5BD2F5B-B59A-478E-A21D-7C726AD60F8B}" type="slidenum">
              <a:rPr lang="es-CO" smtClean="0"/>
              <a:t>‹#›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7548547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Relationship Id="rId4" Type="http://schemas.openxmlformats.org/officeDocument/2006/relationships/chart" Target="../charts/char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Relationship Id="rId4" Type="http://schemas.openxmlformats.org/officeDocument/2006/relationships/chart" Target="../charts/char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Relationship Id="rId4" Type="http://schemas.openxmlformats.org/officeDocument/2006/relationships/chart" Target="../charts/char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Relationship Id="rId4" Type="http://schemas.openxmlformats.org/officeDocument/2006/relationships/chart" Target="../charts/char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Relationship Id="rId4" Type="http://schemas.openxmlformats.org/officeDocument/2006/relationships/chart" Target="../charts/chart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Relationship Id="rId4" Type="http://schemas.openxmlformats.org/officeDocument/2006/relationships/chart" Target="../charts/chart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Relationship Id="rId4" Type="http://schemas.openxmlformats.org/officeDocument/2006/relationships/chart" Target="../charts/char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Relationship Id="rId4" Type="http://schemas.openxmlformats.org/officeDocument/2006/relationships/chart" Target="../charts/chart8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Relationship Id="rId4" Type="http://schemas.openxmlformats.org/officeDocument/2006/relationships/chart" Target="../charts/chart9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Relationship Id="rId4" Type="http://schemas.openxmlformats.org/officeDocument/2006/relationships/chart" Target="../charts/chart10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1">
            <a:extLst>
              <a:ext uri="{FF2B5EF4-FFF2-40B4-BE49-F238E27FC236}">
                <a16:creationId xmlns:a16="http://schemas.microsoft.com/office/drawing/2014/main" id="{6A69EC5E-441F-479D-B41A-9E9E54406534}"/>
              </a:ext>
            </a:extLst>
          </p:cNvPr>
          <p:cNvSpPr txBox="1">
            <a:spLocks/>
          </p:cNvSpPr>
          <p:nvPr/>
        </p:nvSpPr>
        <p:spPr>
          <a:xfrm>
            <a:off x="1263941" y="1208015"/>
            <a:ext cx="9664117" cy="516761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ctr">
              <a:lnSpc>
                <a:spcPct val="107000"/>
              </a:lnSpc>
              <a:defRPr/>
            </a:pPr>
            <a:r>
              <a:rPr lang="es-CO" sz="3600" b="1" dirty="0">
                <a:latin typeface="Museo Sans Condensed" panose="02000000000000000000" pitchFamily="2" charset="0"/>
                <a:cs typeface="Arial" panose="020B0604020202020204" pitchFamily="34" charset="0"/>
              </a:rPr>
              <a:t>Secretaría de Cultura, Recreación y Deporte</a:t>
            </a:r>
          </a:p>
          <a:p>
            <a:pPr fontAlgn="ctr">
              <a:lnSpc>
                <a:spcPct val="107000"/>
              </a:lnSpc>
              <a:defRPr/>
            </a:pPr>
            <a:endParaRPr lang="es-CO" sz="3600" b="1" dirty="0">
              <a:latin typeface="Museo Sans Condensed" panose="02000000000000000000" pitchFamily="2" charset="0"/>
              <a:cs typeface="Arial" panose="020B0604020202020204" pitchFamily="34" charset="0"/>
            </a:endParaRPr>
          </a:p>
          <a:p>
            <a:pPr fontAlgn="ctr">
              <a:lnSpc>
                <a:spcPct val="107000"/>
              </a:lnSpc>
              <a:defRPr/>
            </a:pPr>
            <a:r>
              <a:rPr lang="es-CO" sz="3600" b="1" dirty="0">
                <a:latin typeface="Museo Sans Condensed" panose="02000000000000000000" pitchFamily="2" charset="0"/>
                <a:cs typeface="Arial" panose="020B0604020202020204" pitchFamily="34" charset="0"/>
              </a:rPr>
              <a:t>Sesión ordinaria</a:t>
            </a:r>
          </a:p>
          <a:p>
            <a:pPr fontAlgn="ctr">
              <a:lnSpc>
                <a:spcPct val="107000"/>
              </a:lnSpc>
              <a:defRPr/>
            </a:pPr>
            <a:endParaRPr lang="es-CO" sz="3600" b="1" dirty="0">
              <a:latin typeface="Museo Sans Condensed" panose="02000000000000000000" pitchFamily="2" charset="0"/>
              <a:cs typeface="Arial" panose="020B0604020202020204" pitchFamily="34" charset="0"/>
            </a:endParaRPr>
          </a:p>
          <a:p>
            <a:pPr fontAlgn="ctr">
              <a:lnSpc>
                <a:spcPct val="107000"/>
              </a:lnSpc>
              <a:defRPr/>
            </a:pPr>
            <a:r>
              <a:rPr lang="es-CO" sz="3600" b="1" dirty="0">
                <a:latin typeface="Museo Sans Condensed" panose="02000000000000000000" pitchFamily="2" charset="0"/>
                <a:cs typeface="Arial" panose="020B0604020202020204" pitchFamily="34" charset="0"/>
              </a:rPr>
              <a:t>Comité Sectorial de Gestión y Desempeño</a:t>
            </a:r>
          </a:p>
          <a:p>
            <a:pPr marL="0" marR="0" lvl="0" indent="0" algn="ctr" defTabSz="457200" rtl="0" eaLnBrk="1" fontAlgn="ctr" latinLnBrk="0" hangingPunct="1">
              <a:lnSpc>
                <a:spcPct val="107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CO" sz="3600" b="1" dirty="0">
                <a:latin typeface="Museo Sans Condensed" panose="02000000000000000000" pitchFamily="2" charset="0"/>
                <a:cs typeface="Arial" panose="020B0604020202020204" pitchFamily="34" charset="0"/>
              </a:rPr>
              <a:t>Sector Cultura, Recreación y Deporte</a:t>
            </a:r>
          </a:p>
          <a:p>
            <a:pPr marL="0" marR="0" lvl="0" indent="0" algn="ctr" defTabSz="457200" rtl="0" eaLnBrk="1" fontAlgn="ctr" latinLnBrk="0" hangingPunct="1">
              <a:lnSpc>
                <a:spcPct val="107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s-CO" sz="4000" b="1" dirty="0">
              <a:latin typeface="Museo Sans Condensed" panose="02000000000000000000" pitchFamily="2" charset="0"/>
              <a:cs typeface="Arial" panose="020B0604020202020204" pitchFamily="34" charset="0"/>
            </a:endParaRPr>
          </a:p>
          <a:p>
            <a:pPr marL="0" marR="0" lvl="0" indent="0" algn="ctr" defTabSz="457200" rtl="0" eaLnBrk="1" fontAlgn="ctr" latinLnBrk="0" hangingPunct="1">
              <a:lnSpc>
                <a:spcPct val="107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CO" sz="2800" b="1" dirty="0">
                <a:latin typeface="Museo Sans Condensed" panose="02000000000000000000" pitchFamily="2" charset="0"/>
                <a:cs typeface="Arial" panose="020B0604020202020204" pitchFamily="34" charset="0"/>
              </a:rPr>
              <a:t>Bogotá D.C.</a:t>
            </a:r>
          </a:p>
          <a:p>
            <a:pPr marL="0" marR="0" lvl="0" indent="0" algn="ctr" defTabSz="457200" rtl="0" eaLnBrk="1" fontAlgn="ctr" latinLnBrk="0" hangingPunct="1">
              <a:lnSpc>
                <a:spcPct val="107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CO" sz="2800" b="1" dirty="0">
                <a:latin typeface="Museo Sans Condensed" panose="02000000000000000000" pitchFamily="2" charset="0"/>
                <a:cs typeface="Arial" panose="020B0604020202020204" pitchFamily="34" charset="0"/>
              </a:rPr>
              <a:t>25 de marzo de 2021</a:t>
            </a:r>
          </a:p>
        </p:txBody>
      </p:sp>
    </p:spTree>
    <p:extLst>
      <p:ext uri="{BB962C8B-B14F-4D97-AF65-F5344CB8AC3E}">
        <p14:creationId xmlns:p14="http://schemas.microsoft.com/office/powerpoint/2010/main" val="141583030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>
            <a:extLst>
              <a:ext uri="{FF2B5EF4-FFF2-40B4-BE49-F238E27FC236}">
                <a16:creationId xmlns:a16="http://schemas.microsoft.com/office/drawing/2014/main" id="{34FD08E2-097A-4462-950A-13AC98898CC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5" y="0"/>
            <a:ext cx="12188389" cy="6858000"/>
          </a:xfrm>
          <a:prstGeom prst="rect">
            <a:avLst/>
          </a:prstGeom>
        </p:spPr>
      </p:pic>
      <p:sp>
        <p:nvSpPr>
          <p:cNvPr id="4" name="CuadroTexto 3">
            <a:extLst>
              <a:ext uri="{FF2B5EF4-FFF2-40B4-BE49-F238E27FC236}">
                <a16:creationId xmlns:a16="http://schemas.microsoft.com/office/drawing/2014/main" id="{758DB6E3-F5C1-4A88-AD8F-9A2A5B0C3730}"/>
              </a:ext>
            </a:extLst>
          </p:cNvPr>
          <p:cNvSpPr txBox="1"/>
          <p:nvPr/>
        </p:nvSpPr>
        <p:spPr>
          <a:xfrm>
            <a:off x="643154" y="126442"/>
            <a:ext cx="1090568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3200" b="1" i="0" u="none" strike="noStrike" kern="1200" cap="none" spc="0" normalizeH="0" baseline="0" noProof="0" dirty="0">
                <a:ln>
                  <a:noFill/>
                </a:ln>
                <a:solidFill>
                  <a:srgbClr val="5D4294"/>
                </a:solidFill>
                <a:effectLst/>
                <a:uLnTx/>
                <a:uFillTx/>
                <a:latin typeface="Museo Sans Condensed" panose="02000000000000000000" pitchFamily="2" charset="0"/>
                <a:ea typeface="+mn-ea"/>
                <a:cs typeface="Arial" panose="020B0604020202020204" pitchFamily="34" charset="0"/>
              </a:rPr>
              <a:t>Sector Cultura, Recreación y Deporte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2400" b="1" i="0" u="none" strike="noStrike" kern="1200" cap="none" spc="0" normalizeH="0" baseline="0" noProof="0" dirty="0">
                <a:ln>
                  <a:noFill/>
                </a:ln>
                <a:solidFill>
                  <a:srgbClr val="5D4294"/>
                </a:solidFill>
                <a:effectLst/>
                <a:uLnTx/>
                <a:uFillTx/>
                <a:latin typeface="Museo Sans Condensed" panose="02000000000000000000" pitchFamily="2" charset="0"/>
                <a:ea typeface="+mn-ea"/>
                <a:cs typeface="+mn-cs"/>
              </a:rPr>
              <a:t>Ejecución presupuesto de inversión directa a </a:t>
            </a:r>
            <a:r>
              <a:rPr lang="es-CO" sz="2400" b="1" dirty="0">
                <a:solidFill>
                  <a:srgbClr val="5D4294"/>
                </a:solidFill>
                <a:latin typeface="Museo Sans Condensed" panose="02000000000000000000" pitchFamily="2" charset="0"/>
              </a:rPr>
              <a:t>23</a:t>
            </a:r>
            <a:r>
              <a:rPr kumimoji="0" lang="es-CO" sz="2400" b="1" i="0" u="none" strike="noStrike" kern="1200" cap="none" spc="0" normalizeH="0" baseline="0" noProof="0" dirty="0">
                <a:ln>
                  <a:noFill/>
                </a:ln>
                <a:solidFill>
                  <a:srgbClr val="5D4294"/>
                </a:solidFill>
                <a:effectLst/>
                <a:uLnTx/>
                <a:uFillTx/>
                <a:latin typeface="Museo Sans Condensed" panose="02000000000000000000" pitchFamily="2" charset="0"/>
                <a:ea typeface="+mn-ea"/>
                <a:cs typeface="+mn-cs"/>
              </a:rPr>
              <a:t>/03/2021</a:t>
            </a:r>
          </a:p>
        </p:txBody>
      </p:sp>
      <p:graphicFrame>
        <p:nvGraphicFramePr>
          <p:cNvPr id="6" name="9 Gráfico">
            <a:extLst>
              <a:ext uri="{FF2B5EF4-FFF2-40B4-BE49-F238E27FC236}">
                <a16:creationId xmlns:a16="http://schemas.microsoft.com/office/drawing/2014/main" id="{B5044F05-26BC-446D-A13A-4FAF842B1F84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108018175"/>
              </p:ext>
            </p:extLst>
          </p:nvPr>
        </p:nvGraphicFramePr>
        <p:xfrm>
          <a:off x="590548" y="1080549"/>
          <a:ext cx="11010900" cy="38195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3" name="Tabla 2">
            <a:extLst>
              <a:ext uri="{FF2B5EF4-FFF2-40B4-BE49-F238E27FC236}">
                <a16:creationId xmlns:a16="http://schemas.microsoft.com/office/drawing/2014/main" id="{F6A8473A-25F1-4072-9685-9260610A50C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08151551"/>
              </p:ext>
            </p:extLst>
          </p:nvPr>
        </p:nvGraphicFramePr>
        <p:xfrm>
          <a:off x="2082799" y="4900074"/>
          <a:ext cx="8026398" cy="800100"/>
        </p:xfrm>
        <a:graphic>
          <a:graphicData uri="http://schemas.openxmlformats.org/drawingml/2006/table">
            <a:tbl>
              <a:tblPr/>
              <a:tblGrid>
                <a:gridCol w="1004094">
                  <a:extLst>
                    <a:ext uri="{9D8B030D-6E8A-4147-A177-3AD203B41FA5}">
                      <a16:colId xmlns:a16="http://schemas.microsoft.com/office/drawing/2014/main" val="1482133489"/>
                    </a:ext>
                  </a:extLst>
                </a:gridCol>
                <a:gridCol w="1004094">
                  <a:extLst>
                    <a:ext uri="{9D8B030D-6E8A-4147-A177-3AD203B41FA5}">
                      <a16:colId xmlns:a16="http://schemas.microsoft.com/office/drawing/2014/main" val="1681177738"/>
                    </a:ext>
                  </a:extLst>
                </a:gridCol>
                <a:gridCol w="1004094">
                  <a:extLst>
                    <a:ext uri="{9D8B030D-6E8A-4147-A177-3AD203B41FA5}">
                      <a16:colId xmlns:a16="http://schemas.microsoft.com/office/drawing/2014/main" val="4025220176"/>
                    </a:ext>
                  </a:extLst>
                </a:gridCol>
                <a:gridCol w="1000917">
                  <a:extLst>
                    <a:ext uri="{9D8B030D-6E8A-4147-A177-3AD203B41FA5}">
                      <a16:colId xmlns:a16="http://schemas.microsoft.com/office/drawing/2014/main" val="2477595961"/>
                    </a:ext>
                  </a:extLst>
                </a:gridCol>
                <a:gridCol w="1004094">
                  <a:extLst>
                    <a:ext uri="{9D8B030D-6E8A-4147-A177-3AD203B41FA5}">
                      <a16:colId xmlns:a16="http://schemas.microsoft.com/office/drawing/2014/main" val="3793609409"/>
                    </a:ext>
                  </a:extLst>
                </a:gridCol>
                <a:gridCol w="1004094">
                  <a:extLst>
                    <a:ext uri="{9D8B030D-6E8A-4147-A177-3AD203B41FA5}">
                      <a16:colId xmlns:a16="http://schemas.microsoft.com/office/drawing/2014/main" val="397368903"/>
                    </a:ext>
                  </a:extLst>
                </a:gridCol>
                <a:gridCol w="1000917">
                  <a:extLst>
                    <a:ext uri="{9D8B030D-6E8A-4147-A177-3AD203B41FA5}">
                      <a16:colId xmlns:a16="http://schemas.microsoft.com/office/drawing/2014/main" val="1282501134"/>
                    </a:ext>
                  </a:extLst>
                </a:gridCol>
                <a:gridCol w="1004094">
                  <a:extLst>
                    <a:ext uri="{9D8B030D-6E8A-4147-A177-3AD203B41FA5}">
                      <a16:colId xmlns:a16="http://schemas.microsoft.com/office/drawing/2014/main" val="3368361890"/>
                    </a:ext>
                  </a:extLst>
                </a:gridCol>
              </a:tblGrid>
              <a:tr h="0">
                <a:tc gridSpan="8">
                  <a:txBody>
                    <a:bodyPr/>
                    <a:lstStyle/>
                    <a:p>
                      <a:pPr algn="r" fontAlgn="ctr"/>
                      <a:r>
                        <a:rPr lang="es-CO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Museo Sans Condensed" panose="02000000000000000000" pitchFamily="2" charset="0"/>
                        </a:rPr>
                        <a:t>Millones de pesos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3033468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Museo Sans Condensed" panose="02000000000000000000" pitchFamily="2" charset="0"/>
                        </a:rPr>
                        <a:t>APROPIACIÓN INICIAL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C81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Museo Sans Condensed" panose="02000000000000000000" pitchFamily="2" charset="0"/>
                        </a:rPr>
                        <a:t>PRESUPUESTO DISPONIBLE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C81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Museo Sans Condensed" panose="02000000000000000000" pitchFamily="2" charset="0"/>
                        </a:rPr>
                        <a:t>PROGRAMACIÓN COMPROMISOS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C6E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Museo Sans Condensed" panose="02000000000000000000" pitchFamily="2" charset="0"/>
                        </a:rPr>
                        <a:t>COMPROMISOS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CA2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Museo Sans Condensed" panose="02000000000000000000" pitchFamily="2" charset="0"/>
                        </a:rPr>
                        <a:t>REZAGO COMPROMISOS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6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Museo Sans Condensed" panose="02000000000000000000" pitchFamily="2" charset="0"/>
                        </a:rPr>
                        <a:t>PROGRAMACIÓN GIROS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C6E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Museo Sans Condensed" panose="02000000000000000000" pitchFamily="2" charset="0"/>
                        </a:rPr>
                        <a:t>GIROS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CBE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1" i="0" u="none" strike="noStrike">
                          <a:solidFill>
                            <a:srgbClr val="000000"/>
                          </a:solidFill>
                          <a:effectLst/>
                          <a:latin typeface="Museo Sans Condensed" panose="02000000000000000000" pitchFamily="2" charset="0"/>
                        </a:rPr>
                        <a:t>REZAGO GIROS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6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40881435"/>
                  </a:ext>
                </a:extLst>
              </a:tr>
              <a:tr h="0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Museo Sans Condensed" panose="02000000000000000000" pitchFamily="2" charset="0"/>
                        </a:rPr>
                        <a:t>$674.426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Museo Sans Condensed" panose="02000000000000000000" pitchFamily="2" charset="0"/>
                        </a:rPr>
                        <a:t>$675.398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Museo Sans Condensed" panose="02000000000000000000" pitchFamily="2" charset="0"/>
                        </a:rPr>
                        <a:t>$266.865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Museo Sans Condensed" panose="02000000000000000000" pitchFamily="2" charset="0"/>
                        </a:rPr>
                        <a:t>$151.632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s-CO" sz="1000" b="0" i="0" u="none" strike="noStrike">
                          <a:solidFill>
                            <a:srgbClr val="FF0000"/>
                          </a:solidFill>
                          <a:effectLst/>
                          <a:latin typeface="Museo Sans Condensed" panose="02000000000000000000" pitchFamily="2" charset="0"/>
                        </a:rPr>
                        <a:t>$115.233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Museo Sans Condensed" panose="02000000000000000000" pitchFamily="2" charset="0"/>
                        </a:rPr>
                        <a:t>$51.032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Museo Sans Condensed" panose="02000000000000000000" pitchFamily="2" charset="0"/>
                        </a:rPr>
                        <a:t>$24.936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s-CO" sz="1000" b="0" i="0" u="none" strike="noStrike">
                          <a:solidFill>
                            <a:srgbClr val="FF0000"/>
                          </a:solidFill>
                          <a:effectLst/>
                          <a:latin typeface="Museo Sans Condensed" panose="02000000000000000000" pitchFamily="2" charset="0"/>
                        </a:rPr>
                        <a:t>$26.097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83819178"/>
                  </a:ext>
                </a:extLst>
              </a:tr>
              <a:tr h="0"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Museo Sans Condensed" panose="02000000000000000000" pitchFamily="2" charset="0"/>
                        </a:rPr>
                        <a:t>39,57%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Museo Sans Condensed" panose="02000000000000000000" pitchFamily="2" charset="0"/>
                        </a:rPr>
                        <a:t>22,45%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Museo Sans Condensed" panose="02000000000000000000" pitchFamily="2" charset="0"/>
                        </a:rPr>
                        <a:t>7,57%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Museo Sans Condensed" panose="02000000000000000000" pitchFamily="2" charset="0"/>
                        </a:rPr>
                        <a:t>3,69%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9398685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7485970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1"/>
          <p:cNvSpPr txBox="1">
            <a:spLocks/>
          </p:cNvSpPr>
          <p:nvPr/>
        </p:nvSpPr>
        <p:spPr>
          <a:xfrm>
            <a:off x="1456840" y="2333747"/>
            <a:ext cx="9278320" cy="219050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457200" rtl="0" eaLnBrk="1" fontAlgn="ctr" latinLnBrk="0" hangingPunct="1">
              <a:lnSpc>
                <a:spcPct val="107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3200" b="1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</a:t>
            </a:r>
            <a:r>
              <a:rPr kumimoji="0" lang="es-CO" sz="4000" b="1" i="0" u="none" strike="noStrike" kern="1200" cap="none" spc="0" normalizeH="0" baseline="0" noProof="0" dirty="0">
                <a:ln>
                  <a:noFill/>
                </a:ln>
                <a:solidFill>
                  <a:srgbClr val="5D4294"/>
                </a:solidFill>
                <a:effectLst/>
                <a:uLnTx/>
                <a:uFillTx/>
                <a:latin typeface="Museo Sans Condensed" panose="02000000000000000000" pitchFamily="2" charset="0"/>
                <a:ea typeface="+mj-ea"/>
                <a:cs typeface="Arial" panose="020B0604020202020204" pitchFamily="34" charset="0"/>
              </a:rPr>
              <a:t>Sector Cultura, Recreación y Deporte</a:t>
            </a:r>
          </a:p>
          <a:p>
            <a:pPr marL="0" marR="0" lvl="0" indent="0" algn="ctr" defTabSz="457200" rtl="0" eaLnBrk="1" fontAlgn="ctr" latinLnBrk="0" hangingPunct="1">
              <a:lnSpc>
                <a:spcPct val="107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4000" b="1" i="0" u="none" strike="noStrike" kern="1200" cap="none" spc="0" normalizeH="0" baseline="0" noProof="0" dirty="0">
                <a:ln>
                  <a:noFill/>
                </a:ln>
                <a:solidFill>
                  <a:srgbClr val="5D4294"/>
                </a:solidFill>
                <a:effectLst/>
                <a:uLnTx/>
                <a:uFillTx/>
                <a:latin typeface="Museo Sans Condensed" panose="02000000000000000000" pitchFamily="2" charset="0"/>
                <a:ea typeface="+mj-ea"/>
                <a:cs typeface="Arial" panose="020B0604020202020204" pitchFamily="34" charset="0"/>
              </a:rPr>
              <a:t>Inversión directa por entidades</a:t>
            </a:r>
          </a:p>
          <a:p>
            <a:pPr marL="0" marR="0" lvl="0" indent="0" algn="ctr" defTabSz="457200" rtl="0" eaLnBrk="1" fontAlgn="ctr" latinLnBrk="0" hangingPunct="1">
              <a:lnSpc>
                <a:spcPct val="107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3200" b="1" i="0" u="none" strike="noStrike" kern="1200" cap="none" spc="0" normalizeH="0" baseline="0" noProof="0" dirty="0">
                <a:ln>
                  <a:noFill/>
                </a:ln>
                <a:solidFill>
                  <a:srgbClr val="5D4294"/>
                </a:solidFill>
                <a:effectLst/>
                <a:uLnTx/>
                <a:uFillTx/>
                <a:latin typeface="Museo Sans Condensed" panose="02000000000000000000" pitchFamily="2" charset="0"/>
                <a:ea typeface="+mj-ea"/>
                <a:cs typeface="Arial" panose="020B0604020202020204" pitchFamily="34" charset="0"/>
              </a:rPr>
              <a:t>Con corte a </a:t>
            </a:r>
            <a:r>
              <a:rPr lang="es-CO" sz="3200" b="1" dirty="0">
                <a:solidFill>
                  <a:srgbClr val="5D4294"/>
                </a:solidFill>
                <a:latin typeface="Museo Sans Condensed" panose="02000000000000000000" pitchFamily="2" charset="0"/>
              </a:rPr>
              <a:t>23</a:t>
            </a:r>
            <a:r>
              <a:rPr kumimoji="0" lang="es-CO" sz="3200" b="1" i="0" u="none" strike="noStrike" kern="1200" cap="none" spc="0" normalizeH="0" baseline="0" noProof="0" dirty="0">
                <a:ln>
                  <a:noFill/>
                </a:ln>
                <a:solidFill>
                  <a:srgbClr val="5D4294"/>
                </a:solidFill>
                <a:effectLst/>
                <a:uLnTx/>
                <a:uFillTx/>
                <a:latin typeface="Museo Sans Condensed" panose="02000000000000000000" pitchFamily="2" charset="0"/>
                <a:ea typeface="+mn-ea"/>
                <a:cs typeface="+mn-cs"/>
              </a:rPr>
              <a:t>/03/2021</a:t>
            </a:r>
            <a:endParaRPr kumimoji="0" lang="es-CO" sz="3200" b="1" i="0" u="none" strike="noStrike" kern="1200" cap="none" spc="0" normalizeH="0" baseline="0" noProof="0" dirty="0">
              <a:ln>
                <a:noFill/>
              </a:ln>
              <a:solidFill>
                <a:srgbClr val="5D4294"/>
              </a:solidFill>
              <a:effectLst/>
              <a:uLnTx/>
              <a:uFillTx/>
              <a:latin typeface="Museo Sans Condensed" panose="02000000000000000000" pitchFamily="2" charset="0"/>
              <a:ea typeface="+mj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7212988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>
            <a:extLst>
              <a:ext uri="{FF2B5EF4-FFF2-40B4-BE49-F238E27FC236}">
                <a16:creationId xmlns:a16="http://schemas.microsoft.com/office/drawing/2014/main" id="{34FD08E2-097A-4462-950A-13AC98898CC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5" y="0"/>
            <a:ext cx="12188389" cy="6858000"/>
          </a:xfrm>
          <a:prstGeom prst="rect">
            <a:avLst/>
          </a:prstGeom>
        </p:spPr>
      </p:pic>
      <p:sp>
        <p:nvSpPr>
          <p:cNvPr id="4" name="CuadroTexto 3">
            <a:extLst>
              <a:ext uri="{FF2B5EF4-FFF2-40B4-BE49-F238E27FC236}">
                <a16:creationId xmlns:a16="http://schemas.microsoft.com/office/drawing/2014/main" id="{758DB6E3-F5C1-4A88-AD8F-9A2A5B0C3730}"/>
              </a:ext>
            </a:extLst>
          </p:cNvPr>
          <p:cNvSpPr txBox="1"/>
          <p:nvPr/>
        </p:nvSpPr>
        <p:spPr>
          <a:xfrm>
            <a:off x="643154" y="126442"/>
            <a:ext cx="1090568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3200" b="1" i="0" u="none" strike="noStrike" kern="1200" cap="none" spc="0" normalizeH="0" baseline="0" noProof="0" dirty="0">
                <a:ln>
                  <a:noFill/>
                </a:ln>
                <a:solidFill>
                  <a:srgbClr val="5D4294"/>
                </a:solidFill>
                <a:effectLst/>
                <a:uLnTx/>
                <a:uFillTx/>
                <a:latin typeface="Museo Sans Condensed" panose="02000000000000000000" pitchFamily="2" charset="0"/>
                <a:ea typeface="+mn-ea"/>
                <a:cs typeface="Arial" panose="020B0604020202020204" pitchFamily="34" charset="0"/>
              </a:rPr>
              <a:t>Secretaría de Cultura, Recreación y Deporte (SCRD)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2400" b="1" i="0" u="none" strike="noStrike" kern="1200" cap="none" spc="0" normalizeH="0" baseline="0" noProof="0" dirty="0">
                <a:ln>
                  <a:noFill/>
                </a:ln>
                <a:solidFill>
                  <a:srgbClr val="5D4294"/>
                </a:solidFill>
                <a:effectLst/>
                <a:uLnTx/>
                <a:uFillTx/>
                <a:latin typeface="Museo Sans Condensed" panose="02000000000000000000" pitchFamily="2" charset="0"/>
                <a:ea typeface="+mn-ea"/>
                <a:cs typeface="+mn-cs"/>
              </a:rPr>
              <a:t>Ejecución presupuestal (</a:t>
            </a:r>
            <a:r>
              <a:rPr kumimoji="0" lang="es-ES" sz="2400" b="1" i="0" u="sng" strike="noStrike" kern="1200" cap="none" spc="0" normalizeH="0" baseline="0" noProof="0" dirty="0">
                <a:ln>
                  <a:noFill/>
                </a:ln>
                <a:solidFill>
                  <a:srgbClr val="5D4294"/>
                </a:solidFill>
                <a:effectLst/>
                <a:uLnTx/>
                <a:uFillTx/>
                <a:latin typeface="Museo Sans Condensed" panose="02000000000000000000" pitchFamily="2" charset="0"/>
                <a:ea typeface="+mn-ea"/>
                <a:cs typeface="+mn-cs"/>
              </a:rPr>
              <a:t>incluye pasivos exigibles por $41.562 millones</a:t>
            </a:r>
            <a:r>
              <a:rPr kumimoji="0" lang="es-CO" sz="2400" b="1" i="0" u="none" strike="noStrike" kern="1200" cap="none" spc="0" normalizeH="0" baseline="0" noProof="0" dirty="0">
                <a:ln>
                  <a:noFill/>
                </a:ln>
                <a:solidFill>
                  <a:srgbClr val="5D4294"/>
                </a:solidFill>
                <a:effectLst/>
                <a:uLnTx/>
                <a:uFillTx/>
                <a:latin typeface="Museo Sans Condensed" panose="02000000000000000000" pitchFamily="2" charset="0"/>
                <a:ea typeface="+mn-ea"/>
                <a:cs typeface="+mn-cs"/>
              </a:rPr>
              <a:t>) a </a:t>
            </a:r>
            <a:r>
              <a:rPr lang="es-CO" sz="2400" b="1" dirty="0">
                <a:solidFill>
                  <a:srgbClr val="5D4294"/>
                </a:solidFill>
                <a:latin typeface="Museo Sans Condensed" panose="02000000000000000000" pitchFamily="2" charset="0"/>
              </a:rPr>
              <a:t>23</a:t>
            </a:r>
            <a:r>
              <a:rPr kumimoji="0" lang="es-CO" sz="2400" b="1" i="0" u="none" strike="noStrike" kern="1200" cap="none" spc="0" normalizeH="0" baseline="0" noProof="0" dirty="0">
                <a:ln>
                  <a:noFill/>
                </a:ln>
                <a:solidFill>
                  <a:srgbClr val="5D4294"/>
                </a:solidFill>
                <a:effectLst/>
                <a:uLnTx/>
                <a:uFillTx/>
                <a:latin typeface="Museo Sans Condensed" panose="02000000000000000000" pitchFamily="2" charset="0"/>
                <a:ea typeface="+mn-ea"/>
                <a:cs typeface="+mn-cs"/>
              </a:rPr>
              <a:t>/03/2021</a:t>
            </a:r>
          </a:p>
        </p:txBody>
      </p:sp>
      <p:graphicFrame>
        <p:nvGraphicFramePr>
          <p:cNvPr id="8" name="9 Gráfico">
            <a:extLst>
              <a:ext uri="{FF2B5EF4-FFF2-40B4-BE49-F238E27FC236}">
                <a16:creationId xmlns:a16="http://schemas.microsoft.com/office/drawing/2014/main" id="{13E78234-1A34-4229-93FF-40A7EE2E956E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194119585"/>
              </p:ext>
            </p:extLst>
          </p:nvPr>
        </p:nvGraphicFramePr>
        <p:xfrm>
          <a:off x="1862135" y="1080549"/>
          <a:ext cx="8467725" cy="381000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3" name="Tabla 2">
            <a:extLst>
              <a:ext uri="{FF2B5EF4-FFF2-40B4-BE49-F238E27FC236}">
                <a16:creationId xmlns:a16="http://schemas.microsoft.com/office/drawing/2014/main" id="{0D92EA7E-7FC9-4BB8-9879-D32AECFA404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11512233"/>
              </p:ext>
            </p:extLst>
          </p:nvPr>
        </p:nvGraphicFramePr>
        <p:xfrm>
          <a:off x="1371597" y="4890550"/>
          <a:ext cx="9448800" cy="981075"/>
        </p:xfrm>
        <a:graphic>
          <a:graphicData uri="http://schemas.openxmlformats.org/drawingml/2006/table">
            <a:tbl>
              <a:tblPr/>
              <a:tblGrid>
                <a:gridCol w="1181100">
                  <a:extLst>
                    <a:ext uri="{9D8B030D-6E8A-4147-A177-3AD203B41FA5}">
                      <a16:colId xmlns:a16="http://schemas.microsoft.com/office/drawing/2014/main" val="4203423261"/>
                    </a:ext>
                  </a:extLst>
                </a:gridCol>
                <a:gridCol w="1181100">
                  <a:extLst>
                    <a:ext uri="{9D8B030D-6E8A-4147-A177-3AD203B41FA5}">
                      <a16:colId xmlns:a16="http://schemas.microsoft.com/office/drawing/2014/main" val="2845134917"/>
                    </a:ext>
                  </a:extLst>
                </a:gridCol>
                <a:gridCol w="1181100">
                  <a:extLst>
                    <a:ext uri="{9D8B030D-6E8A-4147-A177-3AD203B41FA5}">
                      <a16:colId xmlns:a16="http://schemas.microsoft.com/office/drawing/2014/main" val="2017460312"/>
                    </a:ext>
                  </a:extLst>
                </a:gridCol>
                <a:gridCol w="1181100">
                  <a:extLst>
                    <a:ext uri="{9D8B030D-6E8A-4147-A177-3AD203B41FA5}">
                      <a16:colId xmlns:a16="http://schemas.microsoft.com/office/drawing/2014/main" val="713406491"/>
                    </a:ext>
                  </a:extLst>
                </a:gridCol>
                <a:gridCol w="1181100">
                  <a:extLst>
                    <a:ext uri="{9D8B030D-6E8A-4147-A177-3AD203B41FA5}">
                      <a16:colId xmlns:a16="http://schemas.microsoft.com/office/drawing/2014/main" val="1000047715"/>
                    </a:ext>
                  </a:extLst>
                </a:gridCol>
                <a:gridCol w="1181100">
                  <a:extLst>
                    <a:ext uri="{9D8B030D-6E8A-4147-A177-3AD203B41FA5}">
                      <a16:colId xmlns:a16="http://schemas.microsoft.com/office/drawing/2014/main" val="1486065408"/>
                    </a:ext>
                  </a:extLst>
                </a:gridCol>
                <a:gridCol w="1181100">
                  <a:extLst>
                    <a:ext uri="{9D8B030D-6E8A-4147-A177-3AD203B41FA5}">
                      <a16:colId xmlns:a16="http://schemas.microsoft.com/office/drawing/2014/main" val="2066693477"/>
                    </a:ext>
                  </a:extLst>
                </a:gridCol>
                <a:gridCol w="1181100">
                  <a:extLst>
                    <a:ext uri="{9D8B030D-6E8A-4147-A177-3AD203B41FA5}">
                      <a16:colId xmlns:a16="http://schemas.microsoft.com/office/drawing/2014/main" val="1868538022"/>
                    </a:ext>
                  </a:extLst>
                </a:gridCol>
              </a:tblGrid>
              <a:tr h="0">
                <a:tc gridSpan="8">
                  <a:txBody>
                    <a:bodyPr/>
                    <a:lstStyle/>
                    <a:p>
                      <a:pPr algn="r" fontAlgn="ctr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Museo Sans Condensed" panose="02000000000000000000" pitchFamily="2" charset="0"/>
                        </a:rPr>
                        <a:t>Millones de pesos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9262932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Museo Sans Condensed" panose="02000000000000000000" pitchFamily="2" charset="0"/>
                        </a:rPr>
                        <a:t>APROPIACIÓN INICIAL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C81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Museo Sans Condensed" panose="02000000000000000000" pitchFamily="2" charset="0"/>
                        </a:rPr>
                        <a:t>PRESUPUESTO DISPONIBLE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C81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Museo Sans Condensed" panose="02000000000000000000" pitchFamily="2" charset="0"/>
                        </a:rPr>
                        <a:t>PROGRAMACIÓN COMPROMISOS</a:t>
                      </a:r>
                      <a:br>
                        <a:rPr lang="es-CO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Museo Sans Condensed" panose="02000000000000000000" pitchFamily="2" charset="0"/>
                        </a:rPr>
                      </a:br>
                      <a:r>
                        <a:rPr lang="es-CO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Museo Sans Condensed" panose="02000000000000000000" pitchFamily="2" charset="0"/>
                        </a:rPr>
                        <a:t>MARZO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C6E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Museo Sans Condensed" panose="02000000000000000000" pitchFamily="2" charset="0"/>
                        </a:rPr>
                        <a:t>COMPROMISOS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CA2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Museo Sans Condensed" panose="02000000000000000000" pitchFamily="2" charset="0"/>
                        </a:rPr>
                        <a:t>PROYECCIÓN REZAGO COMPROMISOS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6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Museo Sans Condensed" panose="02000000000000000000" pitchFamily="2" charset="0"/>
                        </a:rPr>
                        <a:t>PROGRAMACIÓN GIROS</a:t>
                      </a:r>
                      <a:br>
                        <a:rPr lang="es-CO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Museo Sans Condensed" panose="02000000000000000000" pitchFamily="2" charset="0"/>
                        </a:rPr>
                      </a:br>
                      <a:r>
                        <a:rPr lang="es-CO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Museo Sans Condensed" panose="02000000000000000000" pitchFamily="2" charset="0"/>
                        </a:rPr>
                        <a:t>MARZO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C6E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1" i="0" u="none" strike="noStrike">
                          <a:solidFill>
                            <a:srgbClr val="000000"/>
                          </a:solidFill>
                          <a:effectLst/>
                          <a:latin typeface="Museo Sans Condensed" panose="02000000000000000000" pitchFamily="2" charset="0"/>
                        </a:rPr>
                        <a:t>GIROS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CBE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1" i="0" u="none" strike="noStrike">
                          <a:solidFill>
                            <a:srgbClr val="000000"/>
                          </a:solidFill>
                          <a:effectLst/>
                          <a:latin typeface="Museo Sans Condensed" panose="02000000000000000000" pitchFamily="2" charset="0"/>
                        </a:rPr>
                        <a:t>PROYECCIÓN REZAGO GIROS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6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23285677"/>
                  </a:ext>
                </a:extLst>
              </a:tr>
              <a:tr h="0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Museo Sans Condensed" panose="02000000000000000000" pitchFamily="2" charset="0"/>
                        </a:rPr>
                        <a:t>$123.852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Museo Sans Condensed" panose="02000000000000000000" pitchFamily="2" charset="0"/>
                        </a:rPr>
                        <a:t>$123.852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Museo Sans Condensed" panose="02000000000000000000" pitchFamily="2" charset="0"/>
                        </a:rPr>
                        <a:t>$31.836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Museo Sans Condensed" panose="02000000000000000000" pitchFamily="2" charset="0"/>
                        </a:rPr>
                        <a:t>$27.600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s-CO" sz="1000" b="0" i="0" u="none" strike="noStrike">
                          <a:solidFill>
                            <a:srgbClr val="FF0000"/>
                          </a:solidFill>
                          <a:effectLst/>
                          <a:latin typeface="Museo Sans Condensed" panose="02000000000000000000" pitchFamily="2" charset="0"/>
                        </a:rPr>
                        <a:t>$4.237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Museo Sans Condensed" panose="02000000000000000000" pitchFamily="2" charset="0"/>
                        </a:rPr>
                        <a:t>$15.125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Museo Sans Condensed" panose="02000000000000000000" pitchFamily="2" charset="0"/>
                        </a:rPr>
                        <a:t>$9.110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s-CO" sz="1000" b="0" i="0" u="none" strike="noStrike" dirty="0">
                          <a:solidFill>
                            <a:srgbClr val="FF0000"/>
                          </a:solidFill>
                          <a:effectLst/>
                          <a:latin typeface="Museo Sans Condensed" panose="02000000000000000000" pitchFamily="2" charset="0"/>
                        </a:rPr>
                        <a:t>$6.015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12267024"/>
                  </a:ext>
                </a:extLst>
              </a:tr>
              <a:tr h="190500"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Museo Sans Condensed" panose="02000000000000000000" pitchFamily="2" charset="0"/>
                        </a:rPr>
                        <a:t>25,71%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Museo Sans Condensed" panose="02000000000000000000" pitchFamily="2" charset="0"/>
                        </a:rPr>
                        <a:t>22,28%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Museo Sans Condensed" panose="02000000000000000000" pitchFamily="2" charset="0"/>
                        </a:rPr>
                        <a:t>12,21%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Museo Sans Condensed" panose="02000000000000000000" pitchFamily="2" charset="0"/>
                        </a:rPr>
                        <a:t>7,36%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55355365"/>
                  </a:ext>
                </a:extLst>
              </a:tr>
            </a:tbl>
          </a:graphicData>
        </a:graphic>
      </p:graphicFrame>
      <p:sp>
        <p:nvSpPr>
          <p:cNvPr id="9" name="CuadroTexto 8">
            <a:extLst>
              <a:ext uri="{FF2B5EF4-FFF2-40B4-BE49-F238E27FC236}">
                <a16:creationId xmlns:a16="http://schemas.microsoft.com/office/drawing/2014/main" id="{C99BA3D9-3F1F-4F65-ACD2-A568AA188595}"/>
              </a:ext>
            </a:extLst>
          </p:cNvPr>
          <p:cNvSpPr txBox="1"/>
          <p:nvPr/>
        </p:nvSpPr>
        <p:spPr>
          <a:xfrm>
            <a:off x="1779750" y="5871625"/>
            <a:ext cx="8632493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kumimoji="0" lang="es-CO" sz="1200" b="1" i="0" u="none" strike="noStrike" kern="1200" cap="none" spc="0" normalizeH="0" baseline="0" noProof="0" dirty="0">
                <a:ln>
                  <a:noFill/>
                </a:ln>
                <a:solidFill>
                  <a:srgbClr val="5D4294"/>
                </a:solidFill>
                <a:effectLst/>
                <a:uLnTx/>
                <a:uFillTx/>
                <a:latin typeface="Museo Sans Condensed" panose="02000000000000000000" pitchFamily="2" charset="0"/>
                <a:ea typeface="+mn-ea"/>
                <a:cs typeface="+mn-cs"/>
              </a:rPr>
              <a:t>Alerta:</a:t>
            </a:r>
            <a:r>
              <a:rPr kumimoji="0" lang="es-CO" sz="12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Museo Sans Condensed" panose="02000000000000000000" pitchFamily="2" charset="0"/>
                <a:ea typeface="+mn-ea"/>
                <a:cs typeface="+mn-cs"/>
              </a:rPr>
              <a:t> </a:t>
            </a:r>
            <a:r>
              <a:rPr lang="es-ES" sz="1200" b="1" dirty="0">
                <a:latin typeface="Museo Sans Condensed" panose="02000000000000000000" pitchFamily="2" charset="0"/>
              </a:rPr>
              <a:t>S</a:t>
            </a:r>
            <a:r>
              <a:rPr kumimoji="0" lang="es-ES" sz="12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Museo Sans Condensed" panose="02000000000000000000" pitchFamily="2" charset="0"/>
                <a:ea typeface="+mn-ea"/>
                <a:cs typeface="+mn-cs"/>
              </a:rPr>
              <a:t>e recomienda adelantar los procesos contractuales correspondientes para alcanzar la ejecución de la programación de compromisos y giros</a:t>
            </a:r>
            <a:endParaRPr lang="es-CO" sz="1200" dirty="0"/>
          </a:p>
        </p:txBody>
      </p:sp>
    </p:spTree>
    <p:extLst>
      <p:ext uri="{BB962C8B-B14F-4D97-AF65-F5344CB8AC3E}">
        <p14:creationId xmlns:p14="http://schemas.microsoft.com/office/powerpoint/2010/main" val="287680073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>
            <a:extLst>
              <a:ext uri="{FF2B5EF4-FFF2-40B4-BE49-F238E27FC236}">
                <a16:creationId xmlns:a16="http://schemas.microsoft.com/office/drawing/2014/main" id="{34FD08E2-097A-4462-950A-13AC98898CC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5" y="0"/>
            <a:ext cx="12188389" cy="6858000"/>
          </a:xfrm>
          <a:prstGeom prst="rect">
            <a:avLst/>
          </a:prstGeom>
        </p:spPr>
      </p:pic>
      <p:sp>
        <p:nvSpPr>
          <p:cNvPr id="4" name="CuadroTexto 3">
            <a:extLst>
              <a:ext uri="{FF2B5EF4-FFF2-40B4-BE49-F238E27FC236}">
                <a16:creationId xmlns:a16="http://schemas.microsoft.com/office/drawing/2014/main" id="{758DB6E3-F5C1-4A88-AD8F-9A2A5B0C3730}"/>
              </a:ext>
            </a:extLst>
          </p:cNvPr>
          <p:cNvSpPr txBox="1"/>
          <p:nvPr/>
        </p:nvSpPr>
        <p:spPr>
          <a:xfrm>
            <a:off x="643154" y="126442"/>
            <a:ext cx="1090568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3200" b="1" i="0" u="none" strike="noStrike" kern="1200" cap="none" spc="0" normalizeH="0" baseline="0" noProof="0" dirty="0">
                <a:ln>
                  <a:noFill/>
                </a:ln>
                <a:solidFill>
                  <a:srgbClr val="5D4294"/>
                </a:solidFill>
                <a:effectLst/>
                <a:uLnTx/>
                <a:uFillTx/>
                <a:latin typeface="Museo Sans Condensed" panose="02000000000000000000" pitchFamily="2" charset="0"/>
                <a:ea typeface="+mn-ea"/>
                <a:cs typeface="Arial" panose="020B0604020202020204" pitchFamily="34" charset="0"/>
              </a:rPr>
              <a:t>Secretaría de Cultura, Recreación y Deporte (SCRD)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2400" b="1" i="0" u="none" strike="noStrike" kern="1200" cap="none" spc="0" normalizeH="0" baseline="0" noProof="0" dirty="0">
                <a:ln>
                  <a:noFill/>
                </a:ln>
                <a:solidFill>
                  <a:srgbClr val="5D4294"/>
                </a:solidFill>
                <a:effectLst/>
                <a:uLnTx/>
                <a:uFillTx/>
                <a:latin typeface="Museo Sans Condensed" panose="02000000000000000000" pitchFamily="2" charset="0"/>
                <a:ea typeface="+mn-ea"/>
                <a:cs typeface="+mn-cs"/>
              </a:rPr>
              <a:t>Ejecución presupuestal (</a:t>
            </a:r>
            <a:r>
              <a:rPr kumimoji="0" lang="es-ES" sz="2400" b="1" i="0" u="sng" strike="noStrike" kern="1200" cap="none" spc="0" normalizeH="0" baseline="0" noProof="0" dirty="0">
                <a:ln>
                  <a:noFill/>
                </a:ln>
                <a:solidFill>
                  <a:srgbClr val="5D4294"/>
                </a:solidFill>
                <a:effectLst/>
                <a:uLnTx/>
                <a:uFillTx/>
                <a:latin typeface="Museo Sans Condensed" panose="02000000000000000000" pitchFamily="2" charset="0"/>
                <a:ea typeface="+mn-ea"/>
                <a:cs typeface="+mn-cs"/>
              </a:rPr>
              <a:t>sin incluir pasivos exigibles por $41.562 millones</a:t>
            </a:r>
            <a:r>
              <a:rPr kumimoji="0" lang="es-CO" sz="2400" b="1" i="0" u="none" strike="noStrike" kern="1200" cap="none" spc="0" normalizeH="0" baseline="0" noProof="0" dirty="0">
                <a:ln>
                  <a:noFill/>
                </a:ln>
                <a:solidFill>
                  <a:srgbClr val="5D4294"/>
                </a:solidFill>
                <a:effectLst/>
                <a:uLnTx/>
                <a:uFillTx/>
                <a:latin typeface="Museo Sans Condensed" panose="02000000000000000000" pitchFamily="2" charset="0"/>
                <a:ea typeface="+mn-ea"/>
                <a:cs typeface="+mn-cs"/>
              </a:rPr>
              <a:t>) a </a:t>
            </a:r>
            <a:r>
              <a:rPr lang="es-CO" sz="2400" b="1" dirty="0">
                <a:solidFill>
                  <a:srgbClr val="5D4294"/>
                </a:solidFill>
                <a:latin typeface="Museo Sans Condensed" panose="02000000000000000000" pitchFamily="2" charset="0"/>
              </a:rPr>
              <a:t>23</a:t>
            </a:r>
            <a:r>
              <a:rPr kumimoji="0" lang="es-CO" sz="2400" b="1" i="0" u="none" strike="noStrike" kern="1200" cap="none" spc="0" normalizeH="0" baseline="0" noProof="0" dirty="0">
                <a:ln>
                  <a:noFill/>
                </a:ln>
                <a:solidFill>
                  <a:srgbClr val="5D4294"/>
                </a:solidFill>
                <a:effectLst/>
                <a:uLnTx/>
                <a:uFillTx/>
                <a:latin typeface="Museo Sans Condensed" panose="02000000000000000000" pitchFamily="2" charset="0"/>
                <a:ea typeface="+mn-ea"/>
                <a:cs typeface="+mn-cs"/>
              </a:rPr>
              <a:t>/03/2021</a:t>
            </a:r>
          </a:p>
        </p:txBody>
      </p:sp>
      <p:graphicFrame>
        <p:nvGraphicFramePr>
          <p:cNvPr id="6" name="9 Gráfico">
            <a:extLst>
              <a:ext uri="{FF2B5EF4-FFF2-40B4-BE49-F238E27FC236}">
                <a16:creationId xmlns:a16="http://schemas.microsoft.com/office/drawing/2014/main" id="{39AC2B3B-DE90-4751-9D6B-9B5F52B30EC8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047548094"/>
              </p:ext>
            </p:extLst>
          </p:nvPr>
        </p:nvGraphicFramePr>
        <p:xfrm>
          <a:off x="1900235" y="1080549"/>
          <a:ext cx="8391525" cy="38290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0" name="Tabla 9">
            <a:extLst>
              <a:ext uri="{FF2B5EF4-FFF2-40B4-BE49-F238E27FC236}">
                <a16:creationId xmlns:a16="http://schemas.microsoft.com/office/drawing/2014/main" id="{00680CEF-8F87-403A-912B-A471DD4AAAA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25954344"/>
              </p:ext>
            </p:extLst>
          </p:nvPr>
        </p:nvGraphicFramePr>
        <p:xfrm>
          <a:off x="1371597" y="4911638"/>
          <a:ext cx="9448800" cy="981075"/>
        </p:xfrm>
        <a:graphic>
          <a:graphicData uri="http://schemas.openxmlformats.org/drawingml/2006/table">
            <a:tbl>
              <a:tblPr/>
              <a:tblGrid>
                <a:gridCol w="1181100">
                  <a:extLst>
                    <a:ext uri="{9D8B030D-6E8A-4147-A177-3AD203B41FA5}">
                      <a16:colId xmlns:a16="http://schemas.microsoft.com/office/drawing/2014/main" val="4203423261"/>
                    </a:ext>
                  </a:extLst>
                </a:gridCol>
                <a:gridCol w="1181100">
                  <a:extLst>
                    <a:ext uri="{9D8B030D-6E8A-4147-A177-3AD203B41FA5}">
                      <a16:colId xmlns:a16="http://schemas.microsoft.com/office/drawing/2014/main" val="2845134917"/>
                    </a:ext>
                  </a:extLst>
                </a:gridCol>
                <a:gridCol w="1181100">
                  <a:extLst>
                    <a:ext uri="{9D8B030D-6E8A-4147-A177-3AD203B41FA5}">
                      <a16:colId xmlns:a16="http://schemas.microsoft.com/office/drawing/2014/main" val="2017460312"/>
                    </a:ext>
                  </a:extLst>
                </a:gridCol>
                <a:gridCol w="1181100">
                  <a:extLst>
                    <a:ext uri="{9D8B030D-6E8A-4147-A177-3AD203B41FA5}">
                      <a16:colId xmlns:a16="http://schemas.microsoft.com/office/drawing/2014/main" val="713406491"/>
                    </a:ext>
                  </a:extLst>
                </a:gridCol>
                <a:gridCol w="1181100">
                  <a:extLst>
                    <a:ext uri="{9D8B030D-6E8A-4147-A177-3AD203B41FA5}">
                      <a16:colId xmlns:a16="http://schemas.microsoft.com/office/drawing/2014/main" val="1000047715"/>
                    </a:ext>
                  </a:extLst>
                </a:gridCol>
                <a:gridCol w="1181100">
                  <a:extLst>
                    <a:ext uri="{9D8B030D-6E8A-4147-A177-3AD203B41FA5}">
                      <a16:colId xmlns:a16="http://schemas.microsoft.com/office/drawing/2014/main" val="1486065408"/>
                    </a:ext>
                  </a:extLst>
                </a:gridCol>
                <a:gridCol w="1181100">
                  <a:extLst>
                    <a:ext uri="{9D8B030D-6E8A-4147-A177-3AD203B41FA5}">
                      <a16:colId xmlns:a16="http://schemas.microsoft.com/office/drawing/2014/main" val="2066693477"/>
                    </a:ext>
                  </a:extLst>
                </a:gridCol>
                <a:gridCol w="1181100">
                  <a:extLst>
                    <a:ext uri="{9D8B030D-6E8A-4147-A177-3AD203B41FA5}">
                      <a16:colId xmlns:a16="http://schemas.microsoft.com/office/drawing/2014/main" val="1868538022"/>
                    </a:ext>
                  </a:extLst>
                </a:gridCol>
              </a:tblGrid>
              <a:tr h="0">
                <a:tc gridSpan="8">
                  <a:txBody>
                    <a:bodyPr/>
                    <a:lstStyle/>
                    <a:p>
                      <a:pPr algn="r" fontAlgn="ctr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Museo Sans Condensed" panose="02000000000000000000" pitchFamily="2" charset="0"/>
                        </a:rPr>
                        <a:t>Millones de pesos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9262932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Museo Sans Condensed" panose="02000000000000000000" pitchFamily="2" charset="0"/>
                        </a:rPr>
                        <a:t>APROPIACIÓN INICIAL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C81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Museo Sans Condensed" panose="02000000000000000000" pitchFamily="2" charset="0"/>
                        </a:rPr>
                        <a:t>PRESUPUESTO DISPONIBLE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C81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Museo Sans Condensed" panose="02000000000000000000" pitchFamily="2" charset="0"/>
                        </a:rPr>
                        <a:t>PROGRAMACIÓN COMPROMISOS</a:t>
                      </a:r>
                      <a:br>
                        <a:rPr lang="es-CO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Museo Sans Condensed" panose="02000000000000000000" pitchFamily="2" charset="0"/>
                        </a:rPr>
                      </a:br>
                      <a:r>
                        <a:rPr lang="es-CO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Museo Sans Condensed" panose="02000000000000000000" pitchFamily="2" charset="0"/>
                        </a:rPr>
                        <a:t>MARZO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C6E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Museo Sans Condensed" panose="02000000000000000000" pitchFamily="2" charset="0"/>
                        </a:rPr>
                        <a:t>COMPROMISOS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CA2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Museo Sans Condensed" panose="02000000000000000000" pitchFamily="2" charset="0"/>
                        </a:rPr>
                        <a:t>PROYECCIÓN REZAGO COMPROMISOS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6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Museo Sans Condensed" panose="02000000000000000000" pitchFamily="2" charset="0"/>
                        </a:rPr>
                        <a:t>PROGRAMACIÓN GIROS</a:t>
                      </a:r>
                      <a:br>
                        <a:rPr lang="es-CO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Museo Sans Condensed" panose="02000000000000000000" pitchFamily="2" charset="0"/>
                        </a:rPr>
                      </a:br>
                      <a:r>
                        <a:rPr lang="es-CO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Museo Sans Condensed" panose="02000000000000000000" pitchFamily="2" charset="0"/>
                        </a:rPr>
                        <a:t>MARZO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C6E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1" i="0" u="none" strike="noStrike">
                          <a:solidFill>
                            <a:srgbClr val="000000"/>
                          </a:solidFill>
                          <a:effectLst/>
                          <a:latin typeface="Museo Sans Condensed" panose="02000000000000000000" pitchFamily="2" charset="0"/>
                        </a:rPr>
                        <a:t>GIROS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CBE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1" i="0" u="none" strike="noStrike">
                          <a:solidFill>
                            <a:srgbClr val="000000"/>
                          </a:solidFill>
                          <a:effectLst/>
                          <a:latin typeface="Museo Sans Condensed" panose="02000000000000000000" pitchFamily="2" charset="0"/>
                        </a:rPr>
                        <a:t>PROYECCIÓN REZAGO GIROS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6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23285677"/>
                  </a:ext>
                </a:extLst>
              </a:tr>
              <a:tr h="0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s-CO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Museo Sans Condensed" panose="02000000000000000000" pitchFamily="2" charset="0"/>
                        </a:rPr>
                        <a:t>$82.290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s-CO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Museo Sans Condensed" panose="02000000000000000000" pitchFamily="2" charset="0"/>
                        </a:rPr>
                        <a:t>$82.290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Museo Sans Condensed" panose="02000000000000000000" pitchFamily="2" charset="0"/>
                        </a:rPr>
                        <a:t>$31.137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Museo Sans Condensed" panose="02000000000000000000" pitchFamily="2" charset="0"/>
                        </a:rPr>
                        <a:t>$27.083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s-CO" sz="1000" b="0" i="0" u="none" strike="noStrike" dirty="0">
                          <a:solidFill>
                            <a:srgbClr val="FF0000"/>
                          </a:solidFill>
                          <a:effectLst/>
                          <a:latin typeface="Museo Sans Condensed" panose="02000000000000000000" pitchFamily="2" charset="0"/>
                        </a:rPr>
                        <a:t>$4.054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Museo Sans Condensed" panose="02000000000000000000" pitchFamily="2" charset="0"/>
                        </a:rPr>
                        <a:t>$7.867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Museo Sans Condensed" panose="02000000000000000000" pitchFamily="2" charset="0"/>
                        </a:rPr>
                        <a:t>$8.594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s-CO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Museo Sans Condensed" panose="02000000000000000000" pitchFamily="2" charset="0"/>
                        </a:rPr>
                        <a:t>$0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12267024"/>
                  </a:ext>
                </a:extLst>
              </a:tr>
              <a:tr h="190500"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Museo Sans Condensed" panose="02000000000000000000" pitchFamily="2" charset="0"/>
                        </a:rPr>
                        <a:t>37,84%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Museo Sans Condensed" panose="02000000000000000000" pitchFamily="2" charset="0"/>
                        </a:rPr>
                        <a:t>32,91%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Museo Sans Condensed" panose="02000000000000000000" pitchFamily="2" charset="0"/>
                        </a:rPr>
                        <a:t>9,56%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Museo Sans Condensed" panose="02000000000000000000" pitchFamily="2" charset="0"/>
                        </a:rPr>
                        <a:t>10,44%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55355365"/>
                  </a:ext>
                </a:extLst>
              </a:tr>
            </a:tbl>
          </a:graphicData>
        </a:graphic>
      </p:graphicFrame>
      <p:sp>
        <p:nvSpPr>
          <p:cNvPr id="11" name="CuadroTexto 10">
            <a:extLst>
              <a:ext uri="{FF2B5EF4-FFF2-40B4-BE49-F238E27FC236}">
                <a16:creationId xmlns:a16="http://schemas.microsoft.com/office/drawing/2014/main" id="{C09E7795-E224-4F4E-8583-16BB00490086}"/>
              </a:ext>
            </a:extLst>
          </p:cNvPr>
          <p:cNvSpPr txBox="1"/>
          <p:nvPr/>
        </p:nvSpPr>
        <p:spPr>
          <a:xfrm>
            <a:off x="1779750" y="5892713"/>
            <a:ext cx="8632493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kumimoji="0" lang="es-CO" sz="1200" b="1" i="0" u="none" strike="noStrike" kern="1200" cap="none" spc="0" normalizeH="0" baseline="0" noProof="0" dirty="0">
                <a:ln>
                  <a:noFill/>
                </a:ln>
                <a:solidFill>
                  <a:srgbClr val="5D4294"/>
                </a:solidFill>
                <a:effectLst/>
                <a:uLnTx/>
                <a:uFillTx/>
                <a:latin typeface="Museo Sans Condensed" panose="02000000000000000000" pitchFamily="2" charset="0"/>
                <a:ea typeface="+mn-ea"/>
                <a:cs typeface="+mn-cs"/>
              </a:rPr>
              <a:t>Alerta:</a:t>
            </a:r>
            <a:r>
              <a:rPr kumimoji="0" lang="es-CO" sz="12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Museo Sans Condensed" panose="02000000000000000000" pitchFamily="2" charset="0"/>
                <a:ea typeface="+mn-ea"/>
                <a:cs typeface="+mn-cs"/>
              </a:rPr>
              <a:t> </a:t>
            </a:r>
            <a:r>
              <a:rPr lang="es-ES" sz="1200" b="1" dirty="0">
                <a:latin typeface="Museo Sans Condensed" panose="02000000000000000000" pitchFamily="2" charset="0"/>
              </a:rPr>
              <a:t>S</a:t>
            </a:r>
            <a:r>
              <a:rPr kumimoji="0" lang="es-ES" sz="12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Museo Sans Condensed" panose="02000000000000000000" pitchFamily="2" charset="0"/>
                <a:ea typeface="+mn-ea"/>
                <a:cs typeface="+mn-cs"/>
              </a:rPr>
              <a:t>e recomienda adelantar los procesos contractuales correspondientes para alcanzar la ejecución de la programación de compromisos</a:t>
            </a:r>
            <a:endParaRPr lang="es-CO" sz="1200" dirty="0"/>
          </a:p>
        </p:txBody>
      </p:sp>
    </p:spTree>
    <p:extLst>
      <p:ext uri="{BB962C8B-B14F-4D97-AF65-F5344CB8AC3E}">
        <p14:creationId xmlns:p14="http://schemas.microsoft.com/office/powerpoint/2010/main" val="263332398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>
            <a:extLst>
              <a:ext uri="{FF2B5EF4-FFF2-40B4-BE49-F238E27FC236}">
                <a16:creationId xmlns:a16="http://schemas.microsoft.com/office/drawing/2014/main" id="{34FD08E2-097A-4462-950A-13AC98898CC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5" y="0"/>
            <a:ext cx="12188389" cy="6858000"/>
          </a:xfrm>
          <a:prstGeom prst="rect">
            <a:avLst/>
          </a:prstGeom>
        </p:spPr>
      </p:pic>
      <p:sp>
        <p:nvSpPr>
          <p:cNvPr id="4" name="CuadroTexto 3">
            <a:extLst>
              <a:ext uri="{FF2B5EF4-FFF2-40B4-BE49-F238E27FC236}">
                <a16:creationId xmlns:a16="http://schemas.microsoft.com/office/drawing/2014/main" id="{758DB6E3-F5C1-4A88-AD8F-9A2A5B0C3730}"/>
              </a:ext>
            </a:extLst>
          </p:cNvPr>
          <p:cNvSpPr txBox="1"/>
          <p:nvPr/>
        </p:nvSpPr>
        <p:spPr>
          <a:xfrm>
            <a:off x="643154" y="126442"/>
            <a:ext cx="1090568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3200" b="1" i="0" u="none" strike="noStrike" kern="1200" cap="none" spc="0" normalizeH="0" baseline="0" noProof="0" dirty="0">
                <a:ln>
                  <a:noFill/>
                </a:ln>
                <a:solidFill>
                  <a:srgbClr val="5D4294"/>
                </a:solidFill>
                <a:effectLst/>
                <a:uLnTx/>
                <a:uFillTx/>
                <a:latin typeface="Museo Sans Condensed" panose="02000000000000000000" pitchFamily="2" charset="0"/>
                <a:ea typeface="+mn-ea"/>
                <a:cs typeface="Arial" panose="020B0604020202020204" pitchFamily="34" charset="0"/>
              </a:rPr>
              <a:t>Instituto Distrital de Recreación y Deporte (</a:t>
            </a:r>
            <a:r>
              <a:rPr kumimoji="0" lang="es-E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5D4294"/>
                </a:solidFill>
                <a:effectLst/>
                <a:uLnTx/>
                <a:uFillTx/>
                <a:latin typeface="Museo Sans Condensed" panose="02000000000000000000" pitchFamily="2" charset="0"/>
                <a:ea typeface="+mn-ea"/>
                <a:cs typeface="Arial" panose="020B0604020202020204" pitchFamily="34" charset="0"/>
              </a:rPr>
              <a:t>lDRD</a:t>
            </a:r>
            <a:r>
              <a:rPr kumimoji="0" lang="es-ES" sz="3200" b="1" i="0" u="none" strike="noStrike" kern="1200" cap="none" spc="0" normalizeH="0" baseline="0" noProof="0" dirty="0">
                <a:ln>
                  <a:noFill/>
                </a:ln>
                <a:solidFill>
                  <a:srgbClr val="5D4294"/>
                </a:solidFill>
                <a:effectLst/>
                <a:uLnTx/>
                <a:uFillTx/>
                <a:latin typeface="Museo Sans Condensed" panose="02000000000000000000" pitchFamily="2" charset="0"/>
                <a:ea typeface="+mn-ea"/>
                <a:cs typeface="Arial" panose="020B0604020202020204" pitchFamily="34" charset="0"/>
              </a:rPr>
              <a:t>)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2400" b="1" i="0" u="none" strike="noStrike" kern="1200" cap="none" spc="0" normalizeH="0" baseline="0" noProof="0" dirty="0">
                <a:ln>
                  <a:noFill/>
                </a:ln>
                <a:solidFill>
                  <a:srgbClr val="5D4294"/>
                </a:solidFill>
                <a:effectLst/>
                <a:uLnTx/>
                <a:uFillTx/>
                <a:latin typeface="Museo Sans Condensed" panose="02000000000000000000" pitchFamily="2" charset="0"/>
                <a:ea typeface="+mn-ea"/>
                <a:cs typeface="+mn-cs"/>
              </a:rPr>
              <a:t>Ejecución presupuestal a </a:t>
            </a:r>
            <a:r>
              <a:rPr lang="es-CO" sz="2400" b="1" dirty="0">
                <a:solidFill>
                  <a:srgbClr val="5D4294"/>
                </a:solidFill>
                <a:latin typeface="Museo Sans Condensed" panose="02000000000000000000" pitchFamily="2" charset="0"/>
              </a:rPr>
              <a:t>23</a:t>
            </a:r>
            <a:r>
              <a:rPr kumimoji="0" lang="es-CO" sz="2400" b="1" i="0" u="none" strike="noStrike" kern="1200" cap="none" spc="0" normalizeH="0" baseline="0" noProof="0" dirty="0">
                <a:ln>
                  <a:noFill/>
                </a:ln>
                <a:solidFill>
                  <a:srgbClr val="5D4294"/>
                </a:solidFill>
                <a:effectLst/>
                <a:uLnTx/>
                <a:uFillTx/>
                <a:latin typeface="Museo Sans Condensed" panose="02000000000000000000" pitchFamily="2" charset="0"/>
                <a:ea typeface="+mn-ea"/>
                <a:cs typeface="+mn-cs"/>
              </a:rPr>
              <a:t>/03/2021</a:t>
            </a:r>
          </a:p>
        </p:txBody>
      </p:sp>
      <p:graphicFrame>
        <p:nvGraphicFramePr>
          <p:cNvPr id="6" name="9 Gráfico">
            <a:extLst>
              <a:ext uri="{FF2B5EF4-FFF2-40B4-BE49-F238E27FC236}">
                <a16:creationId xmlns:a16="http://schemas.microsoft.com/office/drawing/2014/main" id="{0303AB11-6CE9-4544-A869-E66589C6093C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256785560"/>
              </p:ext>
            </p:extLst>
          </p:nvPr>
        </p:nvGraphicFramePr>
        <p:xfrm>
          <a:off x="1909761" y="1080549"/>
          <a:ext cx="8372474" cy="382904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3" name="Tabla 2">
            <a:extLst>
              <a:ext uri="{FF2B5EF4-FFF2-40B4-BE49-F238E27FC236}">
                <a16:creationId xmlns:a16="http://schemas.microsoft.com/office/drawing/2014/main" id="{80D39923-A71B-478A-86D7-D03DE5C9AB9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89919840"/>
              </p:ext>
            </p:extLst>
          </p:nvPr>
        </p:nvGraphicFramePr>
        <p:xfrm>
          <a:off x="1371598" y="4908695"/>
          <a:ext cx="9448800" cy="952500"/>
        </p:xfrm>
        <a:graphic>
          <a:graphicData uri="http://schemas.openxmlformats.org/drawingml/2006/table">
            <a:tbl>
              <a:tblPr/>
              <a:tblGrid>
                <a:gridCol w="1181100">
                  <a:extLst>
                    <a:ext uri="{9D8B030D-6E8A-4147-A177-3AD203B41FA5}">
                      <a16:colId xmlns:a16="http://schemas.microsoft.com/office/drawing/2014/main" val="1833373246"/>
                    </a:ext>
                  </a:extLst>
                </a:gridCol>
                <a:gridCol w="1181100">
                  <a:extLst>
                    <a:ext uri="{9D8B030D-6E8A-4147-A177-3AD203B41FA5}">
                      <a16:colId xmlns:a16="http://schemas.microsoft.com/office/drawing/2014/main" val="496191205"/>
                    </a:ext>
                  </a:extLst>
                </a:gridCol>
                <a:gridCol w="1181100">
                  <a:extLst>
                    <a:ext uri="{9D8B030D-6E8A-4147-A177-3AD203B41FA5}">
                      <a16:colId xmlns:a16="http://schemas.microsoft.com/office/drawing/2014/main" val="2196854858"/>
                    </a:ext>
                  </a:extLst>
                </a:gridCol>
                <a:gridCol w="1181100">
                  <a:extLst>
                    <a:ext uri="{9D8B030D-6E8A-4147-A177-3AD203B41FA5}">
                      <a16:colId xmlns:a16="http://schemas.microsoft.com/office/drawing/2014/main" val="3945947930"/>
                    </a:ext>
                  </a:extLst>
                </a:gridCol>
                <a:gridCol w="1181100">
                  <a:extLst>
                    <a:ext uri="{9D8B030D-6E8A-4147-A177-3AD203B41FA5}">
                      <a16:colId xmlns:a16="http://schemas.microsoft.com/office/drawing/2014/main" val="548601573"/>
                    </a:ext>
                  </a:extLst>
                </a:gridCol>
                <a:gridCol w="1181100">
                  <a:extLst>
                    <a:ext uri="{9D8B030D-6E8A-4147-A177-3AD203B41FA5}">
                      <a16:colId xmlns:a16="http://schemas.microsoft.com/office/drawing/2014/main" val="739655044"/>
                    </a:ext>
                  </a:extLst>
                </a:gridCol>
                <a:gridCol w="1181100">
                  <a:extLst>
                    <a:ext uri="{9D8B030D-6E8A-4147-A177-3AD203B41FA5}">
                      <a16:colId xmlns:a16="http://schemas.microsoft.com/office/drawing/2014/main" val="1872346549"/>
                    </a:ext>
                  </a:extLst>
                </a:gridCol>
                <a:gridCol w="1181100">
                  <a:extLst>
                    <a:ext uri="{9D8B030D-6E8A-4147-A177-3AD203B41FA5}">
                      <a16:colId xmlns:a16="http://schemas.microsoft.com/office/drawing/2014/main" val="3862923374"/>
                    </a:ext>
                  </a:extLst>
                </a:gridCol>
              </a:tblGrid>
              <a:tr h="0">
                <a:tc gridSpan="8">
                  <a:txBody>
                    <a:bodyPr/>
                    <a:lstStyle/>
                    <a:p>
                      <a:pPr algn="r" fontAlgn="ctr"/>
                      <a:r>
                        <a:rPr lang="es-CO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Museo Sans Condensed" panose="02000000000000000000" pitchFamily="2" charset="0"/>
                        </a:rPr>
                        <a:t>Millones de pesos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6805677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Museo Sans Condensed" panose="02000000000000000000" pitchFamily="2" charset="0"/>
                        </a:rPr>
                        <a:t>APROPIACIÓN INICIAL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C81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Museo Sans Condensed" panose="02000000000000000000" pitchFamily="2" charset="0"/>
                        </a:rPr>
                        <a:t>PRESUPUESTO DISPONIBLE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C81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Museo Sans Condensed" panose="02000000000000000000" pitchFamily="2" charset="0"/>
                        </a:rPr>
                        <a:t>PROGRAMACIÓN COMPROMISOS</a:t>
                      </a:r>
                      <a:br>
                        <a:rPr lang="es-CO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Museo Sans Condensed" panose="02000000000000000000" pitchFamily="2" charset="0"/>
                        </a:rPr>
                      </a:br>
                      <a:r>
                        <a:rPr lang="es-CO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Museo Sans Condensed" panose="02000000000000000000" pitchFamily="2" charset="0"/>
                        </a:rPr>
                        <a:t>MARZO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C6E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Museo Sans Condensed" panose="02000000000000000000" pitchFamily="2" charset="0"/>
                        </a:rPr>
                        <a:t>COMPROMISOS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CA2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Museo Sans Condensed" panose="02000000000000000000" pitchFamily="2" charset="0"/>
                        </a:rPr>
                        <a:t>PROYECCIÓN REZAGO COMPROMISOS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6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Museo Sans Condensed" panose="02000000000000000000" pitchFamily="2" charset="0"/>
                        </a:rPr>
                        <a:t>PROGRAMACIÓN GIROS</a:t>
                      </a:r>
                      <a:br>
                        <a:rPr lang="es-CO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Museo Sans Condensed" panose="02000000000000000000" pitchFamily="2" charset="0"/>
                        </a:rPr>
                      </a:br>
                      <a:r>
                        <a:rPr lang="es-CO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Museo Sans Condensed" panose="02000000000000000000" pitchFamily="2" charset="0"/>
                        </a:rPr>
                        <a:t>MARZO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C6E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Museo Sans Condensed" panose="02000000000000000000" pitchFamily="2" charset="0"/>
                        </a:rPr>
                        <a:t>GIROS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CBE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Museo Sans Condensed" panose="02000000000000000000" pitchFamily="2" charset="0"/>
                        </a:rPr>
                        <a:t>PROYECCIÓN REZAGO GIROS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6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78055547"/>
                  </a:ext>
                </a:extLst>
              </a:tr>
              <a:tr h="0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Museo Sans Condensed" panose="02000000000000000000" pitchFamily="2" charset="0"/>
                        </a:rPr>
                        <a:t>$337.447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Museo Sans Condensed" panose="02000000000000000000" pitchFamily="2" charset="0"/>
                        </a:rPr>
                        <a:t>$339.746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Museo Sans Condensed" panose="02000000000000000000" pitchFamily="2" charset="0"/>
                        </a:rPr>
                        <a:t>$139.329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Museo Sans Condensed" panose="02000000000000000000" pitchFamily="2" charset="0"/>
                        </a:rPr>
                        <a:t>$51.044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s-CO" sz="1000" b="0" i="0" u="none" strike="noStrike" dirty="0">
                          <a:solidFill>
                            <a:srgbClr val="FF0000"/>
                          </a:solidFill>
                          <a:effectLst/>
                          <a:latin typeface="Museo Sans Condensed" panose="02000000000000000000" pitchFamily="2" charset="0"/>
                        </a:rPr>
                        <a:t>$88.285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Museo Sans Condensed" panose="02000000000000000000" pitchFamily="2" charset="0"/>
                        </a:rPr>
                        <a:t>$15.828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Museo Sans Condensed" panose="02000000000000000000" pitchFamily="2" charset="0"/>
                        </a:rPr>
                        <a:t>$8.523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s-CO" sz="1000" b="0" i="0" u="none" strike="noStrike" dirty="0">
                          <a:solidFill>
                            <a:srgbClr val="FF0000"/>
                          </a:solidFill>
                          <a:effectLst/>
                          <a:latin typeface="Museo Sans Condensed" panose="02000000000000000000" pitchFamily="2" charset="0"/>
                        </a:rPr>
                        <a:t>$7.306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25071968"/>
                  </a:ext>
                </a:extLst>
              </a:tr>
              <a:tr h="0"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Museo Sans Condensed" panose="02000000000000000000" pitchFamily="2" charset="0"/>
                        </a:rPr>
                        <a:t>41,29%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Museo Sans Condensed" panose="02000000000000000000" pitchFamily="2" charset="0"/>
                        </a:rPr>
                        <a:t>15,02%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Museo Sans Condensed" panose="02000000000000000000" pitchFamily="2" charset="0"/>
                        </a:rPr>
                        <a:t>4,69%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Museo Sans Condensed" panose="02000000000000000000" pitchFamily="2" charset="0"/>
                        </a:rPr>
                        <a:t>2,51%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53158349"/>
                  </a:ext>
                </a:extLst>
              </a:tr>
            </a:tbl>
          </a:graphicData>
        </a:graphic>
      </p:graphicFrame>
      <p:sp>
        <p:nvSpPr>
          <p:cNvPr id="8" name="CuadroTexto 7">
            <a:extLst>
              <a:ext uri="{FF2B5EF4-FFF2-40B4-BE49-F238E27FC236}">
                <a16:creationId xmlns:a16="http://schemas.microsoft.com/office/drawing/2014/main" id="{896B7151-010D-4D44-9C92-B120DB32BF22}"/>
              </a:ext>
            </a:extLst>
          </p:cNvPr>
          <p:cNvSpPr txBox="1"/>
          <p:nvPr/>
        </p:nvSpPr>
        <p:spPr>
          <a:xfrm>
            <a:off x="1779751" y="5861195"/>
            <a:ext cx="8632493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kumimoji="0" lang="es-CO" sz="1200" b="1" i="0" u="none" strike="noStrike" kern="1200" cap="none" spc="0" normalizeH="0" baseline="0" noProof="0" dirty="0">
                <a:ln>
                  <a:noFill/>
                </a:ln>
                <a:solidFill>
                  <a:srgbClr val="5D4294"/>
                </a:solidFill>
                <a:effectLst/>
                <a:uLnTx/>
                <a:uFillTx/>
                <a:latin typeface="Museo Sans Condensed" panose="02000000000000000000" pitchFamily="2" charset="0"/>
                <a:ea typeface="+mn-ea"/>
                <a:cs typeface="+mn-cs"/>
              </a:rPr>
              <a:t>Alerta:</a:t>
            </a:r>
            <a:r>
              <a:rPr kumimoji="0" lang="es-CO" sz="12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Museo Sans Condensed" panose="02000000000000000000" pitchFamily="2" charset="0"/>
                <a:ea typeface="+mn-ea"/>
                <a:cs typeface="+mn-cs"/>
              </a:rPr>
              <a:t> </a:t>
            </a:r>
            <a:r>
              <a:rPr lang="es-ES" sz="1200" b="1" dirty="0">
                <a:latin typeface="Museo Sans Condensed" panose="02000000000000000000" pitchFamily="2" charset="0"/>
              </a:rPr>
              <a:t>S</a:t>
            </a:r>
            <a:r>
              <a:rPr kumimoji="0" lang="es-ES" sz="12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Museo Sans Condensed" panose="02000000000000000000" pitchFamily="2" charset="0"/>
                <a:ea typeface="+mn-ea"/>
                <a:cs typeface="+mn-cs"/>
              </a:rPr>
              <a:t>e recomienda adelantar los procesos contractuales correspondientes para lograr la ejecución de la programación de compromisos y giros</a:t>
            </a:r>
            <a:endParaRPr lang="es-CO" sz="1200" dirty="0"/>
          </a:p>
        </p:txBody>
      </p:sp>
    </p:spTree>
    <p:extLst>
      <p:ext uri="{BB962C8B-B14F-4D97-AF65-F5344CB8AC3E}">
        <p14:creationId xmlns:p14="http://schemas.microsoft.com/office/powerpoint/2010/main" val="173768262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>
            <a:extLst>
              <a:ext uri="{FF2B5EF4-FFF2-40B4-BE49-F238E27FC236}">
                <a16:creationId xmlns:a16="http://schemas.microsoft.com/office/drawing/2014/main" id="{34FD08E2-097A-4462-950A-13AC98898CC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5" y="0"/>
            <a:ext cx="12188389" cy="6858000"/>
          </a:xfrm>
          <a:prstGeom prst="rect">
            <a:avLst/>
          </a:prstGeom>
        </p:spPr>
      </p:pic>
      <p:sp>
        <p:nvSpPr>
          <p:cNvPr id="4" name="CuadroTexto 3">
            <a:extLst>
              <a:ext uri="{FF2B5EF4-FFF2-40B4-BE49-F238E27FC236}">
                <a16:creationId xmlns:a16="http://schemas.microsoft.com/office/drawing/2014/main" id="{758DB6E3-F5C1-4A88-AD8F-9A2A5B0C3730}"/>
              </a:ext>
            </a:extLst>
          </p:cNvPr>
          <p:cNvSpPr txBox="1"/>
          <p:nvPr/>
        </p:nvSpPr>
        <p:spPr>
          <a:xfrm>
            <a:off x="643154" y="126442"/>
            <a:ext cx="1090568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3200" b="1" i="0" u="none" strike="noStrike" kern="1200" cap="none" spc="0" normalizeH="0" baseline="0" noProof="0" dirty="0">
                <a:ln>
                  <a:noFill/>
                </a:ln>
                <a:solidFill>
                  <a:srgbClr val="5D4294"/>
                </a:solidFill>
                <a:effectLst/>
                <a:uLnTx/>
                <a:uFillTx/>
                <a:latin typeface="Museo Sans Condensed" panose="02000000000000000000" pitchFamily="2" charset="0"/>
                <a:ea typeface="+mn-ea"/>
                <a:cs typeface="Arial" panose="020B0604020202020204" pitchFamily="34" charset="0"/>
              </a:rPr>
              <a:t>Instituto Distrital de las Artes (IDARTES)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2400" b="1" i="0" u="none" strike="noStrike" kern="1200" cap="none" spc="0" normalizeH="0" baseline="0" noProof="0" dirty="0">
                <a:ln>
                  <a:noFill/>
                </a:ln>
                <a:solidFill>
                  <a:srgbClr val="5D4294"/>
                </a:solidFill>
                <a:effectLst/>
                <a:uLnTx/>
                <a:uFillTx/>
                <a:latin typeface="Museo Sans Condensed" panose="02000000000000000000" pitchFamily="2" charset="0"/>
                <a:ea typeface="+mn-ea"/>
                <a:cs typeface="+mn-cs"/>
              </a:rPr>
              <a:t>Ejecución presupuestal a </a:t>
            </a:r>
            <a:r>
              <a:rPr lang="es-CO" sz="2400" b="1" dirty="0">
                <a:solidFill>
                  <a:srgbClr val="5D4294"/>
                </a:solidFill>
                <a:latin typeface="Museo Sans Condensed" panose="02000000000000000000" pitchFamily="2" charset="0"/>
              </a:rPr>
              <a:t>23</a:t>
            </a:r>
            <a:r>
              <a:rPr kumimoji="0" lang="es-CO" sz="2400" b="1" i="0" u="none" strike="noStrike" kern="1200" cap="none" spc="0" normalizeH="0" baseline="0" noProof="0" dirty="0">
                <a:ln>
                  <a:noFill/>
                </a:ln>
                <a:solidFill>
                  <a:srgbClr val="5D4294"/>
                </a:solidFill>
                <a:effectLst/>
                <a:uLnTx/>
                <a:uFillTx/>
                <a:latin typeface="Museo Sans Condensed" panose="02000000000000000000" pitchFamily="2" charset="0"/>
                <a:ea typeface="+mn-ea"/>
                <a:cs typeface="+mn-cs"/>
              </a:rPr>
              <a:t>/03/2021</a:t>
            </a:r>
          </a:p>
        </p:txBody>
      </p:sp>
      <p:graphicFrame>
        <p:nvGraphicFramePr>
          <p:cNvPr id="6" name="9 Gráfico">
            <a:extLst>
              <a:ext uri="{FF2B5EF4-FFF2-40B4-BE49-F238E27FC236}">
                <a16:creationId xmlns:a16="http://schemas.microsoft.com/office/drawing/2014/main" id="{B5AF6C55-E589-45CC-9EA9-EE592A4423CD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889373088"/>
              </p:ext>
            </p:extLst>
          </p:nvPr>
        </p:nvGraphicFramePr>
        <p:xfrm>
          <a:off x="1900235" y="1080549"/>
          <a:ext cx="8391525" cy="38385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3" name="Tabla 2">
            <a:extLst>
              <a:ext uri="{FF2B5EF4-FFF2-40B4-BE49-F238E27FC236}">
                <a16:creationId xmlns:a16="http://schemas.microsoft.com/office/drawing/2014/main" id="{73DCCD20-9388-4252-BEEB-915926423D9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64673842"/>
              </p:ext>
            </p:extLst>
          </p:nvPr>
        </p:nvGraphicFramePr>
        <p:xfrm>
          <a:off x="1371597" y="4919125"/>
          <a:ext cx="9448800" cy="952500"/>
        </p:xfrm>
        <a:graphic>
          <a:graphicData uri="http://schemas.openxmlformats.org/drawingml/2006/table">
            <a:tbl>
              <a:tblPr/>
              <a:tblGrid>
                <a:gridCol w="1181100">
                  <a:extLst>
                    <a:ext uri="{9D8B030D-6E8A-4147-A177-3AD203B41FA5}">
                      <a16:colId xmlns:a16="http://schemas.microsoft.com/office/drawing/2014/main" val="2618923774"/>
                    </a:ext>
                  </a:extLst>
                </a:gridCol>
                <a:gridCol w="1181100">
                  <a:extLst>
                    <a:ext uri="{9D8B030D-6E8A-4147-A177-3AD203B41FA5}">
                      <a16:colId xmlns:a16="http://schemas.microsoft.com/office/drawing/2014/main" val="2842854779"/>
                    </a:ext>
                  </a:extLst>
                </a:gridCol>
                <a:gridCol w="1181100">
                  <a:extLst>
                    <a:ext uri="{9D8B030D-6E8A-4147-A177-3AD203B41FA5}">
                      <a16:colId xmlns:a16="http://schemas.microsoft.com/office/drawing/2014/main" val="2822174584"/>
                    </a:ext>
                  </a:extLst>
                </a:gridCol>
                <a:gridCol w="1181100">
                  <a:extLst>
                    <a:ext uri="{9D8B030D-6E8A-4147-A177-3AD203B41FA5}">
                      <a16:colId xmlns:a16="http://schemas.microsoft.com/office/drawing/2014/main" val="1433243557"/>
                    </a:ext>
                  </a:extLst>
                </a:gridCol>
                <a:gridCol w="1181100">
                  <a:extLst>
                    <a:ext uri="{9D8B030D-6E8A-4147-A177-3AD203B41FA5}">
                      <a16:colId xmlns:a16="http://schemas.microsoft.com/office/drawing/2014/main" val="2122813002"/>
                    </a:ext>
                  </a:extLst>
                </a:gridCol>
                <a:gridCol w="1181100">
                  <a:extLst>
                    <a:ext uri="{9D8B030D-6E8A-4147-A177-3AD203B41FA5}">
                      <a16:colId xmlns:a16="http://schemas.microsoft.com/office/drawing/2014/main" val="3310020747"/>
                    </a:ext>
                  </a:extLst>
                </a:gridCol>
                <a:gridCol w="1181100">
                  <a:extLst>
                    <a:ext uri="{9D8B030D-6E8A-4147-A177-3AD203B41FA5}">
                      <a16:colId xmlns:a16="http://schemas.microsoft.com/office/drawing/2014/main" val="138435878"/>
                    </a:ext>
                  </a:extLst>
                </a:gridCol>
                <a:gridCol w="1181100">
                  <a:extLst>
                    <a:ext uri="{9D8B030D-6E8A-4147-A177-3AD203B41FA5}">
                      <a16:colId xmlns:a16="http://schemas.microsoft.com/office/drawing/2014/main" val="2542015933"/>
                    </a:ext>
                  </a:extLst>
                </a:gridCol>
              </a:tblGrid>
              <a:tr h="0">
                <a:tc gridSpan="8">
                  <a:txBody>
                    <a:bodyPr/>
                    <a:lstStyle/>
                    <a:p>
                      <a:pPr algn="r" fontAlgn="ctr"/>
                      <a:r>
                        <a:rPr lang="es-CO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Museo Sans Condensed" panose="02000000000000000000" pitchFamily="2" charset="0"/>
                        </a:rPr>
                        <a:t>Millones de pesos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6330220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Museo Sans Condensed" panose="02000000000000000000" pitchFamily="2" charset="0"/>
                        </a:rPr>
                        <a:t>APROPIACIÓN INICIAL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C81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Museo Sans Condensed" panose="02000000000000000000" pitchFamily="2" charset="0"/>
                        </a:rPr>
                        <a:t>PRESUPUESTO DISPONIBLE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C81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Museo Sans Condensed" panose="02000000000000000000" pitchFamily="2" charset="0"/>
                        </a:rPr>
                        <a:t>PROGRAMACIÓN COMPROMISOS</a:t>
                      </a:r>
                      <a:br>
                        <a:rPr lang="es-CO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Museo Sans Condensed" panose="02000000000000000000" pitchFamily="2" charset="0"/>
                        </a:rPr>
                      </a:br>
                      <a:r>
                        <a:rPr lang="es-CO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Museo Sans Condensed" panose="02000000000000000000" pitchFamily="2" charset="0"/>
                        </a:rPr>
                        <a:t>MARZO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C6E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Museo Sans Condensed" panose="02000000000000000000" pitchFamily="2" charset="0"/>
                        </a:rPr>
                        <a:t>COMPROMISOS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CA2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1" i="0" u="none" strike="noStrike">
                          <a:solidFill>
                            <a:srgbClr val="000000"/>
                          </a:solidFill>
                          <a:effectLst/>
                          <a:latin typeface="Museo Sans Condensed" panose="02000000000000000000" pitchFamily="2" charset="0"/>
                        </a:rPr>
                        <a:t>PROYECCIÓN REZAGO COMPROMISOS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6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1" i="0" u="none" strike="noStrike">
                          <a:solidFill>
                            <a:srgbClr val="000000"/>
                          </a:solidFill>
                          <a:effectLst/>
                          <a:latin typeface="Museo Sans Condensed" panose="02000000000000000000" pitchFamily="2" charset="0"/>
                        </a:rPr>
                        <a:t>PROGRAMACIÓN GIROS</a:t>
                      </a:r>
                      <a:br>
                        <a:rPr lang="es-CO" sz="1000" b="1" i="0" u="none" strike="noStrike">
                          <a:solidFill>
                            <a:srgbClr val="000000"/>
                          </a:solidFill>
                          <a:effectLst/>
                          <a:latin typeface="Museo Sans Condensed" panose="02000000000000000000" pitchFamily="2" charset="0"/>
                        </a:rPr>
                      </a:br>
                      <a:r>
                        <a:rPr lang="es-CO" sz="1000" b="1" i="0" u="none" strike="noStrike">
                          <a:solidFill>
                            <a:srgbClr val="000000"/>
                          </a:solidFill>
                          <a:effectLst/>
                          <a:latin typeface="Museo Sans Condensed" panose="02000000000000000000" pitchFamily="2" charset="0"/>
                        </a:rPr>
                        <a:t>MARZO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C6E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1" i="0" u="none" strike="noStrike">
                          <a:solidFill>
                            <a:srgbClr val="000000"/>
                          </a:solidFill>
                          <a:effectLst/>
                          <a:latin typeface="Museo Sans Condensed" panose="02000000000000000000" pitchFamily="2" charset="0"/>
                        </a:rPr>
                        <a:t>GIROS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CBE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1" i="0" u="none" strike="noStrike">
                          <a:solidFill>
                            <a:srgbClr val="000000"/>
                          </a:solidFill>
                          <a:effectLst/>
                          <a:latin typeface="Museo Sans Condensed" panose="02000000000000000000" pitchFamily="2" charset="0"/>
                        </a:rPr>
                        <a:t>PROYECCIÓN REZAGO GIROS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6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74283206"/>
                  </a:ext>
                </a:extLst>
              </a:tr>
              <a:tr h="0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Museo Sans Condensed" panose="02000000000000000000" pitchFamily="2" charset="0"/>
                        </a:rPr>
                        <a:t>$136.602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Museo Sans Condensed" panose="02000000000000000000" pitchFamily="2" charset="0"/>
                        </a:rPr>
                        <a:t>$136.602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Museo Sans Condensed" panose="02000000000000000000" pitchFamily="2" charset="0"/>
                        </a:rPr>
                        <a:t>$60.593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Museo Sans Condensed" panose="02000000000000000000" pitchFamily="2" charset="0"/>
                        </a:rPr>
                        <a:t>$45.764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s-CO" sz="1000" b="0" i="0" u="none" strike="noStrike" dirty="0">
                          <a:solidFill>
                            <a:srgbClr val="FF0000"/>
                          </a:solidFill>
                          <a:effectLst/>
                          <a:latin typeface="Museo Sans Condensed" panose="02000000000000000000" pitchFamily="2" charset="0"/>
                        </a:rPr>
                        <a:t>$14.829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Museo Sans Condensed" panose="02000000000000000000" pitchFamily="2" charset="0"/>
                        </a:rPr>
                        <a:t>$15.170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Museo Sans Condensed" panose="02000000000000000000" pitchFamily="2" charset="0"/>
                        </a:rPr>
                        <a:t>$5.472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s-CO" sz="1000" b="0" i="0" u="none" strike="noStrike" dirty="0">
                          <a:solidFill>
                            <a:srgbClr val="FF0000"/>
                          </a:solidFill>
                          <a:effectLst/>
                          <a:latin typeface="Museo Sans Condensed" panose="02000000000000000000" pitchFamily="2" charset="0"/>
                        </a:rPr>
                        <a:t>$9.697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84404604"/>
                  </a:ext>
                </a:extLst>
              </a:tr>
              <a:tr h="0"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Museo Sans Condensed" panose="02000000000000000000" pitchFamily="2" charset="0"/>
                        </a:rPr>
                        <a:t>44,36%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Museo Sans Condensed" panose="02000000000000000000" pitchFamily="2" charset="0"/>
                        </a:rPr>
                        <a:t>33,50%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Museo Sans Condensed" panose="02000000000000000000" pitchFamily="2" charset="0"/>
                        </a:rPr>
                        <a:t>11,10%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Museo Sans Condensed" panose="02000000000000000000" pitchFamily="2" charset="0"/>
                        </a:rPr>
                        <a:t>4,01%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82288757"/>
                  </a:ext>
                </a:extLst>
              </a:tr>
            </a:tbl>
          </a:graphicData>
        </a:graphic>
      </p:graphicFrame>
      <p:sp>
        <p:nvSpPr>
          <p:cNvPr id="8" name="CuadroTexto 7">
            <a:extLst>
              <a:ext uri="{FF2B5EF4-FFF2-40B4-BE49-F238E27FC236}">
                <a16:creationId xmlns:a16="http://schemas.microsoft.com/office/drawing/2014/main" id="{08D85C0C-38F4-4DA7-8814-CE25C084668D}"/>
              </a:ext>
            </a:extLst>
          </p:cNvPr>
          <p:cNvSpPr txBox="1"/>
          <p:nvPr/>
        </p:nvSpPr>
        <p:spPr>
          <a:xfrm>
            <a:off x="1779750" y="5871625"/>
            <a:ext cx="8632493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kumimoji="0" lang="es-CO" sz="1200" b="1" i="0" u="none" strike="noStrike" kern="1200" cap="none" spc="0" normalizeH="0" baseline="0" noProof="0" dirty="0">
                <a:ln>
                  <a:noFill/>
                </a:ln>
                <a:solidFill>
                  <a:srgbClr val="5D4294"/>
                </a:solidFill>
                <a:effectLst/>
                <a:uLnTx/>
                <a:uFillTx/>
                <a:latin typeface="Museo Sans Condensed" panose="02000000000000000000" pitchFamily="2" charset="0"/>
                <a:ea typeface="+mn-ea"/>
                <a:cs typeface="+mn-cs"/>
              </a:rPr>
              <a:t>Alerta:</a:t>
            </a:r>
            <a:r>
              <a:rPr kumimoji="0" lang="es-CO" sz="12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Museo Sans Condensed" panose="02000000000000000000" pitchFamily="2" charset="0"/>
                <a:ea typeface="+mn-ea"/>
                <a:cs typeface="+mn-cs"/>
              </a:rPr>
              <a:t> </a:t>
            </a:r>
            <a:r>
              <a:rPr lang="es-ES" sz="1200" b="1" dirty="0">
                <a:latin typeface="Museo Sans Condensed" panose="02000000000000000000" pitchFamily="2" charset="0"/>
              </a:rPr>
              <a:t>S</a:t>
            </a:r>
            <a:r>
              <a:rPr kumimoji="0" lang="es-ES" sz="12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Museo Sans Condensed" panose="02000000000000000000" pitchFamily="2" charset="0"/>
                <a:ea typeface="+mn-ea"/>
                <a:cs typeface="+mn-cs"/>
              </a:rPr>
              <a:t>e recomienda adelantar los procesos contractuales correspondientes para alcanzar la ejecución de la programación de compromisos y giros</a:t>
            </a:r>
            <a:endParaRPr lang="es-CO" sz="1200" dirty="0"/>
          </a:p>
        </p:txBody>
      </p:sp>
    </p:spTree>
    <p:extLst>
      <p:ext uri="{BB962C8B-B14F-4D97-AF65-F5344CB8AC3E}">
        <p14:creationId xmlns:p14="http://schemas.microsoft.com/office/powerpoint/2010/main" val="307809299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>
            <a:extLst>
              <a:ext uri="{FF2B5EF4-FFF2-40B4-BE49-F238E27FC236}">
                <a16:creationId xmlns:a16="http://schemas.microsoft.com/office/drawing/2014/main" id="{34FD08E2-097A-4462-950A-13AC98898CC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5" y="0"/>
            <a:ext cx="12188389" cy="6858000"/>
          </a:xfrm>
          <a:prstGeom prst="rect">
            <a:avLst/>
          </a:prstGeom>
        </p:spPr>
      </p:pic>
      <p:sp>
        <p:nvSpPr>
          <p:cNvPr id="4" name="CuadroTexto 3">
            <a:extLst>
              <a:ext uri="{FF2B5EF4-FFF2-40B4-BE49-F238E27FC236}">
                <a16:creationId xmlns:a16="http://schemas.microsoft.com/office/drawing/2014/main" id="{758DB6E3-F5C1-4A88-AD8F-9A2A5B0C3730}"/>
              </a:ext>
            </a:extLst>
          </p:cNvPr>
          <p:cNvSpPr txBox="1"/>
          <p:nvPr/>
        </p:nvSpPr>
        <p:spPr>
          <a:xfrm>
            <a:off x="643154" y="126442"/>
            <a:ext cx="1090568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3200" b="1" i="0" u="none" strike="noStrike" kern="1200" cap="none" spc="0" normalizeH="0" baseline="0" noProof="0" dirty="0">
                <a:ln>
                  <a:noFill/>
                </a:ln>
                <a:solidFill>
                  <a:srgbClr val="5D4294"/>
                </a:solidFill>
                <a:effectLst/>
                <a:uLnTx/>
                <a:uFillTx/>
                <a:latin typeface="Museo Sans Condensed" panose="02000000000000000000" pitchFamily="2" charset="0"/>
                <a:ea typeface="+mn-ea"/>
                <a:cs typeface="Arial" panose="020B0604020202020204" pitchFamily="34" charset="0"/>
              </a:rPr>
              <a:t>Instituto Distrital del Patrimonio Cultural (IDPC)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2400" b="1" i="0" u="none" strike="noStrike" kern="1200" cap="none" spc="0" normalizeH="0" baseline="0" noProof="0" dirty="0">
                <a:ln>
                  <a:noFill/>
                </a:ln>
                <a:solidFill>
                  <a:srgbClr val="5D4294"/>
                </a:solidFill>
                <a:effectLst/>
                <a:uLnTx/>
                <a:uFillTx/>
                <a:latin typeface="Museo Sans Condensed" panose="02000000000000000000" pitchFamily="2" charset="0"/>
                <a:ea typeface="+mn-ea"/>
                <a:cs typeface="+mn-cs"/>
              </a:rPr>
              <a:t>Ejecución presupuestal a </a:t>
            </a:r>
            <a:r>
              <a:rPr lang="es-CO" sz="2400" b="1" dirty="0">
                <a:solidFill>
                  <a:srgbClr val="5D4294"/>
                </a:solidFill>
                <a:latin typeface="Museo Sans Condensed" panose="02000000000000000000" pitchFamily="2" charset="0"/>
              </a:rPr>
              <a:t>23</a:t>
            </a:r>
            <a:r>
              <a:rPr kumimoji="0" lang="es-CO" sz="2400" b="1" i="0" u="none" strike="noStrike" kern="1200" cap="none" spc="0" normalizeH="0" baseline="0" noProof="0" dirty="0">
                <a:ln>
                  <a:noFill/>
                </a:ln>
                <a:solidFill>
                  <a:srgbClr val="5D4294"/>
                </a:solidFill>
                <a:effectLst/>
                <a:uLnTx/>
                <a:uFillTx/>
                <a:latin typeface="Museo Sans Condensed" panose="02000000000000000000" pitchFamily="2" charset="0"/>
                <a:ea typeface="+mn-ea"/>
                <a:cs typeface="+mn-cs"/>
              </a:rPr>
              <a:t>/03/2021</a:t>
            </a:r>
          </a:p>
        </p:txBody>
      </p:sp>
      <p:graphicFrame>
        <p:nvGraphicFramePr>
          <p:cNvPr id="6" name="9 Gráfico">
            <a:extLst>
              <a:ext uri="{FF2B5EF4-FFF2-40B4-BE49-F238E27FC236}">
                <a16:creationId xmlns:a16="http://schemas.microsoft.com/office/drawing/2014/main" id="{F31646B3-F7DE-4372-B445-F27945D406E5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531037560"/>
              </p:ext>
            </p:extLst>
          </p:nvPr>
        </p:nvGraphicFramePr>
        <p:xfrm>
          <a:off x="1895473" y="1080549"/>
          <a:ext cx="8401050" cy="38290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3" name="Tabla 2">
            <a:extLst>
              <a:ext uri="{FF2B5EF4-FFF2-40B4-BE49-F238E27FC236}">
                <a16:creationId xmlns:a16="http://schemas.microsoft.com/office/drawing/2014/main" id="{FE962483-19CB-4073-B933-D06ECDC16B0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87883720"/>
              </p:ext>
            </p:extLst>
          </p:nvPr>
        </p:nvGraphicFramePr>
        <p:xfrm>
          <a:off x="1371598" y="4907502"/>
          <a:ext cx="9448800" cy="952500"/>
        </p:xfrm>
        <a:graphic>
          <a:graphicData uri="http://schemas.openxmlformats.org/drawingml/2006/table">
            <a:tbl>
              <a:tblPr/>
              <a:tblGrid>
                <a:gridCol w="1181100">
                  <a:extLst>
                    <a:ext uri="{9D8B030D-6E8A-4147-A177-3AD203B41FA5}">
                      <a16:colId xmlns:a16="http://schemas.microsoft.com/office/drawing/2014/main" val="3492344435"/>
                    </a:ext>
                  </a:extLst>
                </a:gridCol>
                <a:gridCol w="1181100">
                  <a:extLst>
                    <a:ext uri="{9D8B030D-6E8A-4147-A177-3AD203B41FA5}">
                      <a16:colId xmlns:a16="http://schemas.microsoft.com/office/drawing/2014/main" val="266953998"/>
                    </a:ext>
                  </a:extLst>
                </a:gridCol>
                <a:gridCol w="1181100">
                  <a:extLst>
                    <a:ext uri="{9D8B030D-6E8A-4147-A177-3AD203B41FA5}">
                      <a16:colId xmlns:a16="http://schemas.microsoft.com/office/drawing/2014/main" val="3253400611"/>
                    </a:ext>
                  </a:extLst>
                </a:gridCol>
                <a:gridCol w="1181100">
                  <a:extLst>
                    <a:ext uri="{9D8B030D-6E8A-4147-A177-3AD203B41FA5}">
                      <a16:colId xmlns:a16="http://schemas.microsoft.com/office/drawing/2014/main" val="2624866772"/>
                    </a:ext>
                  </a:extLst>
                </a:gridCol>
                <a:gridCol w="1181100">
                  <a:extLst>
                    <a:ext uri="{9D8B030D-6E8A-4147-A177-3AD203B41FA5}">
                      <a16:colId xmlns:a16="http://schemas.microsoft.com/office/drawing/2014/main" val="2419199498"/>
                    </a:ext>
                  </a:extLst>
                </a:gridCol>
                <a:gridCol w="1181100">
                  <a:extLst>
                    <a:ext uri="{9D8B030D-6E8A-4147-A177-3AD203B41FA5}">
                      <a16:colId xmlns:a16="http://schemas.microsoft.com/office/drawing/2014/main" val="3515717365"/>
                    </a:ext>
                  </a:extLst>
                </a:gridCol>
                <a:gridCol w="1181100">
                  <a:extLst>
                    <a:ext uri="{9D8B030D-6E8A-4147-A177-3AD203B41FA5}">
                      <a16:colId xmlns:a16="http://schemas.microsoft.com/office/drawing/2014/main" val="610015241"/>
                    </a:ext>
                  </a:extLst>
                </a:gridCol>
                <a:gridCol w="1181100">
                  <a:extLst>
                    <a:ext uri="{9D8B030D-6E8A-4147-A177-3AD203B41FA5}">
                      <a16:colId xmlns:a16="http://schemas.microsoft.com/office/drawing/2014/main" val="3703783568"/>
                    </a:ext>
                  </a:extLst>
                </a:gridCol>
              </a:tblGrid>
              <a:tr h="0">
                <a:tc gridSpan="8">
                  <a:txBody>
                    <a:bodyPr/>
                    <a:lstStyle/>
                    <a:p>
                      <a:pPr algn="r" fontAlgn="ctr"/>
                      <a:r>
                        <a:rPr lang="es-CO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Museo Sans Condensed" panose="02000000000000000000" pitchFamily="2" charset="0"/>
                        </a:rPr>
                        <a:t>Millones de pesos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3546880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Museo Sans Condensed" panose="02000000000000000000" pitchFamily="2" charset="0"/>
                        </a:rPr>
                        <a:t>APROPIACIÓN INICIAL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C81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Museo Sans Condensed" panose="02000000000000000000" pitchFamily="2" charset="0"/>
                        </a:rPr>
                        <a:t>PRESUPUESTO DISPONIBLE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C81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Museo Sans Condensed" panose="02000000000000000000" pitchFamily="2" charset="0"/>
                        </a:rPr>
                        <a:t>PROGRAMACIÓN COMPROMISOS</a:t>
                      </a:r>
                      <a:br>
                        <a:rPr lang="es-CO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Museo Sans Condensed" panose="02000000000000000000" pitchFamily="2" charset="0"/>
                        </a:rPr>
                      </a:br>
                      <a:r>
                        <a:rPr lang="es-CO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Museo Sans Condensed" panose="02000000000000000000" pitchFamily="2" charset="0"/>
                        </a:rPr>
                        <a:t>MARZO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C6E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Museo Sans Condensed" panose="02000000000000000000" pitchFamily="2" charset="0"/>
                        </a:rPr>
                        <a:t>COMPROMISOS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CA2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Museo Sans Condensed" panose="02000000000000000000" pitchFamily="2" charset="0"/>
                        </a:rPr>
                        <a:t>PROYECCIÓN REZAGO COMPROMISOS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6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Museo Sans Condensed" panose="02000000000000000000" pitchFamily="2" charset="0"/>
                        </a:rPr>
                        <a:t>PROGRAMACIÓN GIROS</a:t>
                      </a:r>
                      <a:br>
                        <a:rPr lang="es-CO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Museo Sans Condensed" panose="02000000000000000000" pitchFamily="2" charset="0"/>
                        </a:rPr>
                      </a:br>
                      <a:r>
                        <a:rPr lang="es-CO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Museo Sans Condensed" panose="02000000000000000000" pitchFamily="2" charset="0"/>
                        </a:rPr>
                        <a:t>MARZO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C6E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1" i="0" u="none" strike="noStrike">
                          <a:solidFill>
                            <a:srgbClr val="000000"/>
                          </a:solidFill>
                          <a:effectLst/>
                          <a:latin typeface="Museo Sans Condensed" panose="02000000000000000000" pitchFamily="2" charset="0"/>
                        </a:rPr>
                        <a:t>GIROS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CBE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1" i="0" u="none" strike="noStrike">
                          <a:solidFill>
                            <a:srgbClr val="000000"/>
                          </a:solidFill>
                          <a:effectLst/>
                          <a:latin typeface="Museo Sans Condensed" panose="02000000000000000000" pitchFamily="2" charset="0"/>
                        </a:rPr>
                        <a:t>PROYECCIÓN REZAGO GIROS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6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39740614"/>
                  </a:ext>
                </a:extLst>
              </a:tr>
              <a:tr h="0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Museo Sans Condensed" panose="02000000000000000000" pitchFamily="2" charset="0"/>
                        </a:rPr>
                        <a:t>$24.304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Museo Sans Condensed" panose="02000000000000000000" pitchFamily="2" charset="0"/>
                        </a:rPr>
                        <a:t>$24.304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Museo Sans Condensed" panose="02000000000000000000" pitchFamily="2" charset="0"/>
                        </a:rPr>
                        <a:t>$18.088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Museo Sans Condensed" panose="02000000000000000000" pitchFamily="2" charset="0"/>
                        </a:rPr>
                        <a:t>$15.231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s-CO" sz="1000" b="0" i="0" u="none" strike="noStrike">
                          <a:solidFill>
                            <a:srgbClr val="FF0000"/>
                          </a:solidFill>
                          <a:effectLst/>
                          <a:latin typeface="Museo Sans Condensed" panose="02000000000000000000" pitchFamily="2" charset="0"/>
                        </a:rPr>
                        <a:t>$2.857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Museo Sans Condensed" panose="02000000000000000000" pitchFamily="2" charset="0"/>
                        </a:rPr>
                        <a:t>$2.600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Museo Sans Condensed" panose="02000000000000000000" pitchFamily="2" charset="0"/>
                        </a:rPr>
                        <a:t>$881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s-CO" sz="1000" b="0" i="0" u="none" strike="noStrike" dirty="0">
                          <a:solidFill>
                            <a:srgbClr val="FF0000"/>
                          </a:solidFill>
                          <a:effectLst/>
                          <a:latin typeface="Museo Sans Condensed" panose="02000000000000000000" pitchFamily="2" charset="0"/>
                        </a:rPr>
                        <a:t>$1.719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99553152"/>
                  </a:ext>
                </a:extLst>
              </a:tr>
              <a:tr h="0"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Museo Sans Condensed" panose="02000000000000000000" pitchFamily="2" charset="0"/>
                        </a:rPr>
                        <a:t>74,42%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Museo Sans Condensed" panose="02000000000000000000" pitchFamily="2" charset="0"/>
                        </a:rPr>
                        <a:t>62,67%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Museo Sans Condensed" panose="02000000000000000000" pitchFamily="2" charset="0"/>
                        </a:rPr>
                        <a:t>10,70%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Museo Sans Condensed" panose="02000000000000000000" pitchFamily="2" charset="0"/>
                        </a:rPr>
                        <a:t>3,62%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85328075"/>
                  </a:ext>
                </a:extLst>
              </a:tr>
            </a:tbl>
          </a:graphicData>
        </a:graphic>
      </p:graphicFrame>
      <p:sp>
        <p:nvSpPr>
          <p:cNvPr id="8" name="CuadroTexto 7">
            <a:extLst>
              <a:ext uri="{FF2B5EF4-FFF2-40B4-BE49-F238E27FC236}">
                <a16:creationId xmlns:a16="http://schemas.microsoft.com/office/drawing/2014/main" id="{A75622B7-126B-484E-A42E-371C46FBDDD7}"/>
              </a:ext>
            </a:extLst>
          </p:cNvPr>
          <p:cNvSpPr txBox="1"/>
          <p:nvPr/>
        </p:nvSpPr>
        <p:spPr>
          <a:xfrm>
            <a:off x="1779750" y="5871625"/>
            <a:ext cx="8632493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kumimoji="0" lang="es-CO" sz="1200" b="1" i="0" u="none" strike="noStrike" kern="1200" cap="none" spc="0" normalizeH="0" baseline="0" noProof="0" dirty="0">
                <a:ln>
                  <a:noFill/>
                </a:ln>
                <a:solidFill>
                  <a:srgbClr val="5D4294"/>
                </a:solidFill>
                <a:effectLst/>
                <a:uLnTx/>
                <a:uFillTx/>
                <a:latin typeface="Museo Sans Condensed" panose="02000000000000000000" pitchFamily="2" charset="0"/>
                <a:ea typeface="+mn-ea"/>
                <a:cs typeface="+mn-cs"/>
              </a:rPr>
              <a:t>Alerta:</a:t>
            </a:r>
            <a:r>
              <a:rPr kumimoji="0" lang="es-CO" sz="12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Museo Sans Condensed" panose="02000000000000000000" pitchFamily="2" charset="0"/>
                <a:ea typeface="+mn-ea"/>
                <a:cs typeface="+mn-cs"/>
              </a:rPr>
              <a:t> </a:t>
            </a:r>
            <a:r>
              <a:rPr lang="es-ES" sz="1200" b="1" dirty="0">
                <a:latin typeface="Museo Sans Condensed" panose="02000000000000000000" pitchFamily="2" charset="0"/>
              </a:rPr>
              <a:t>S</a:t>
            </a:r>
            <a:r>
              <a:rPr kumimoji="0" lang="es-ES" sz="12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Museo Sans Condensed" panose="02000000000000000000" pitchFamily="2" charset="0"/>
                <a:ea typeface="+mn-ea"/>
                <a:cs typeface="+mn-cs"/>
              </a:rPr>
              <a:t>e recomienda adelantar los procesos contractuales correspondientes para alcanzar la ejecución de la programación de compromisos y giros</a:t>
            </a:r>
            <a:endParaRPr lang="es-CO" sz="1200" dirty="0"/>
          </a:p>
        </p:txBody>
      </p:sp>
    </p:spTree>
    <p:extLst>
      <p:ext uri="{BB962C8B-B14F-4D97-AF65-F5344CB8AC3E}">
        <p14:creationId xmlns:p14="http://schemas.microsoft.com/office/powerpoint/2010/main" val="231837054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>
            <a:extLst>
              <a:ext uri="{FF2B5EF4-FFF2-40B4-BE49-F238E27FC236}">
                <a16:creationId xmlns:a16="http://schemas.microsoft.com/office/drawing/2014/main" id="{34FD08E2-097A-4462-950A-13AC98898CC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5" y="0"/>
            <a:ext cx="12188389" cy="6858000"/>
          </a:xfrm>
          <a:prstGeom prst="rect">
            <a:avLst/>
          </a:prstGeom>
        </p:spPr>
      </p:pic>
      <p:sp>
        <p:nvSpPr>
          <p:cNvPr id="4" name="CuadroTexto 3">
            <a:extLst>
              <a:ext uri="{FF2B5EF4-FFF2-40B4-BE49-F238E27FC236}">
                <a16:creationId xmlns:a16="http://schemas.microsoft.com/office/drawing/2014/main" id="{758DB6E3-F5C1-4A88-AD8F-9A2A5B0C3730}"/>
              </a:ext>
            </a:extLst>
          </p:cNvPr>
          <p:cNvSpPr txBox="1"/>
          <p:nvPr/>
        </p:nvSpPr>
        <p:spPr>
          <a:xfrm>
            <a:off x="643154" y="126442"/>
            <a:ext cx="1090568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3200" b="1" i="0" u="none" strike="noStrike" kern="1200" cap="none" spc="0" normalizeH="0" baseline="0" noProof="0" dirty="0">
                <a:ln>
                  <a:noFill/>
                </a:ln>
                <a:solidFill>
                  <a:srgbClr val="5D4294"/>
                </a:solidFill>
                <a:effectLst/>
                <a:uLnTx/>
                <a:uFillTx/>
                <a:latin typeface="Museo Sans Condensed" panose="02000000000000000000" pitchFamily="2" charset="0"/>
                <a:ea typeface="+mn-ea"/>
                <a:cs typeface="Arial" panose="020B0604020202020204" pitchFamily="34" charset="0"/>
              </a:rPr>
              <a:t>Orquesta Filarmónica de Bogotá (OFB)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2400" b="1" i="0" u="none" strike="noStrike" kern="1200" cap="none" spc="0" normalizeH="0" baseline="0" noProof="0" dirty="0">
                <a:ln>
                  <a:noFill/>
                </a:ln>
                <a:solidFill>
                  <a:srgbClr val="5D4294"/>
                </a:solidFill>
                <a:effectLst/>
                <a:uLnTx/>
                <a:uFillTx/>
                <a:latin typeface="Museo Sans Condensed" panose="02000000000000000000" pitchFamily="2" charset="0"/>
                <a:ea typeface="+mn-ea"/>
                <a:cs typeface="+mn-cs"/>
              </a:rPr>
              <a:t>Ejecución presupuestal a </a:t>
            </a:r>
            <a:r>
              <a:rPr lang="es-CO" sz="2400" b="1" dirty="0">
                <a:solidFill>
                  <a:srgbClr val="5D4294"/>
                </a:solidFill>
                <a:latin typeface="Museo Sans Condensed" panose="02000000000000000000" pitchFamily="2" charset="0"/>
              </a:rPr>
              <a:t>23</a:t>
            </a:r>
            <a:r>
              <a:rPr kumimoji="0" lang="es-CO" sz="2400" b="1" i="0" u="none" strike="noStrike" kern="1200" cap="none" spc="0" normalizeH="0" baseline="0" noProof="0" dirty="0">
                <a:ln>
                  <a:noFill/>
                </a:ln>
                <a:solidFill>
                  <a:srgbClr val="5D4294"/>
                </a:solidFill>
                <a:effectLst/>
                <a:uLnTx/>
                <a:uFillTx/>
                <a:latin typeface="Museo Sans Condensed" panose="02000000000000000000" pitchFamily="2" charset="0"/>
                <a:ea typeface="+mn-ea"/>
                <a:cs typeface="+mn-cs"/>
              </a:rPr>
              <a:t>/03/2021</a:t>
            </a:r>
          </a:p>
        </p:txBody>
      </p:sp>
      <p:graphicFrame>
        <p:nvGraphicFramePr>
          <p:cNvPr id="6" name="9 Gráfico">
            <a:extLst>
              <a:ext uri="{FF2B5EF4-FFF2-40B4-BE49-F238E27FC236}">
                <a16:creationId xmlns:a16="http://schemas.microsoft.com/office/drawing/2014/main" id="{EA2F76DB-CB65-48D0-BB85-0A57069BC6A8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536574307"/>
              </p:ext>
            </p:extLst>
          </p:nvPr>
        </p:nvGraphicFramePr>
        <p:xfrm>
          <a:off x="1909760" y="1080549"/>
          <a:ext cx="8372475" cy="38195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3" name="Tabla 2">
            <a:extLst>
              <a:ext uri="{FF2B5EF4-FFF2-40B4-BE49-F238E27FC236}">
                <a16:creationId xmlns:a16="http://schemas.microsoft.com/office/drawing/2014/main" id="{A1DD3175-2888-4552-B7FE-AA79785A8C6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49130350"/>
              </p:ext>
            </p:extLst>
          </p:nvPr>
        </p:nvGraphicFramePr>
        <p:xfrm>
          <a:off x="1371597" y="4906366"/>
          <a:ext cx="9448800" cy="952500"/>
        </p:xfrm>
        <a:graphic>
          <a:graphicData uri="http://schemas.openxmlformats.org/drawingml/2006/table">
            <a:tbl>
              <a:tblPr/>
              <a:tblGrid>
                <a:gridCol w="1181100">
                  <a:extLst>
                    <a:ext uri="{9D8B030D-6E8A-4147-A177-3AD203B41FA5}">
                      <a16:colId xmlns:a16="http://schemas.microsoft.com/office/drawing/2014/main" val="717575478"/>
                    </a:ext>
                  </a:extLst>
                </a:gridCol>
                <a:gridCol w="1181100">
                  <a:extLst>
                    <a:ext uri="{9D8B030D-6E8A-4147-A177-3AD203B41FA5}">
                      <a16:colId xmlns:a16="http://schemas.microsoft.com/office/drawing/2014/main" val="4165334632"/>
                    </a:ext>
                  </a:extLst>
                </a:gridCol>
                <a:gridCol w="1181100">
                  <a:extLst>
                    <a:ext uri="{9D8B030D-6E8A-4147-A177-3AD203B41FA5}">
                      <a16:colId xmlns:a16="http://schemas.microsoft.com/office/drawing/2014/main" val="2591851432"/>
                    </a:ext>
                  </a:extLst>
                </a:gridCol>
                <a:gridCol w="1181100">
                  <a:extLst>
                    <a:ext uri="{9D8B030D-6E8A-4147-A177-3AD203B41FA5}">
                      <a16:colId xmlns:a16="http://schemas.microsoft.com/office/drawing/2014/main" val="743310397"/>
                    </a:ext>
                  </a:extLst>
                </a:gridCol>
                <a:gridCol w="1181100">
                  <a:extLst>
                    <a:ext uri="{9D8B030D-6E8A-4147-A177-3AD203B41FA5}">
                      <a16:colId xmlns:a16="http://schemas.microsoft.com/office/drawing/2014/main" val="4103152529"/>
                    </a:ext>
                  </a:extLst>
                </a:gridCol>
                <a:gridCol w="1181100">
                  <a:extLst>
                    <a:ext uri="{9D8B030D-6E8A-4147-A177-3AD203B41FA5}">
                      <a16:colId xmlns:a16="http://schemas.microsoft.com/office/drawing/2014/main" val="3919104921"/>
                    </a:ext>
                  </a:extLst>
                </a:gridCol>
                <a:gridCol w="1181100">
                  <a:extLst>
                    <a:ext uri="{9D8B030D-6E8A-4147-A177-3AD203B41FA5}">
                      <a16:colId xmlns:a16="http://schemas.microsoft.com/office/drawing/2014/main" val="997105464"/>
                    </a:ext>
                  </a:extLst>
                </a:gridCol>
                <a:gridCol w="1181100">
                  <a:extLst>
                    <a:ext uri="{9D8B030D-6E8A-4147-A177-3AD203B41FA5}">
                      <a16:colId xmlns:a16="http://schemas.microsoft.com/office/drawing/2014/main" val="114148720"/>
                    </a:ext>
                  </a:extLst>
                </a:gridCol>
              </a:tblGrid>
              <a:tr h="0">
                <a:tc gridSpan="8">
                  <a:txBody>
                    <a:bodyPr/>
                    <a:lstStyle/>
                    <a:p>
                      <a:pPr algn="r" fontAlgn="ctr"/>
                      <a:r>
                        <a:rPr lang="es-CO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Museo Sans Condensed" panose="02000000000000000000" pitchFamily="2" charset="0"/>
                        </a:rPr>
                        <a:t>Millones de pesos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2896413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Museo Sans Condensed" panose="02000000000000000000" pitchFamily="2" charset="0"/>
                        </a:rPr>
                        <a:t>APROPIACIÓN INICIAL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C81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Museo Sans Condensed" panose="02000000000000000000" pitchFamily="2" charset="0"/>
                        </a:rPr>
                        <a:t>PRESUPUESTO DISPONIBLE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C81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Museo Sans Condensed" panose="02000000000000000000" pitchFamily="2" charset="0"/>
                        </a:rPr>
                        <a:t>PROGRAMACIÓN COMPROMISOS</a:t>
                      </a:r>
                      <a:br>
                        <a:rPr lang="es-CO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Museo Sans Condensed" panose="02000000000000000000" pitchFamily="2" charset="0"/>
                        </a:rPr>
                      </a:br>
                      <a:r>
                        <a:rPr lang="es-CO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Museo Sans Condensed" panose="02000000000000000000" pitchFamily="2" charset="0"/>
                        </a:rPr>
                        <a:t>MARZO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C6E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Museo Sans Condensed" panose="02000000000000000000" pitchFamily="2" charset="0"/>
                        </a:rPr>
                        <a:t>COMPROMISOS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CA2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Museo Sans Condensed" panose="02000000000000000000" pitchFamily="2" charset="0"/>
                        </a:rPr>
                        <a:t>PROYECCIÓN REZAGO COMPROMISOS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6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1" i="0" u="none" strike="noStrike">
                          <a:solidFill>
                            <a:srgbClr val="000000"/>
                          </a:solidFill>
                          <a:effectLst/>
                          <a:latin typeface="Museo Sans Condensed" panose="02000000000000000000" pitchFamily="2" charset="0"/>
                        </a:rPr>
                        <a:t>PROGRAMACIÓN GIROS</a:t>
                      </a:r>
                      <a:br>
                        <a:rPr lang="es-CO" sz="1000" b="1" i="0" u="none" strike="noStrike">
                          <a:solidFill>
                            <a:srgbClr val="000000"/>
                          </a:solidFill>
                          <a:effectLst/>
                          <a:latin typeface="Museo Sans Condensed" panose="02000000000000000000" pitchFamily="2" charset="0"/>
                        </a:rPr>
                      </a:br>
                      <a:r>
                        <a:rPr lang="es-CO" sz="1000" b="1" i="0" u="none" strike="noStrike">
                          <a:solidFill>
                            <a:srgbClr val="000000"/>
                          </a:solidFill>
                          <a:effectLst/>
                          <a:latin typeface="Museo Sans Condensed" panose="02000000000000000000" pitchFamily="2" charset="0"/>
                        </a:rPr>
                        <a:t>MARZO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C6E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1" i="0" u="none" strike="noStrike">
                          <a:solidFill>
                            <a:srgbClr val="000000"/>
                          </a:solidFill>
                          <a:effectLst/>
                          <a:latin typeface="Museo Sans Condensed" panose="02000000000000000000" pitchFamily="2" charset="0"/>
                        </a:rPr>
                        <a:t>GIROS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CBE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1" i="0" u="none" strike="noStrike">
                          <a:solidFill>
                            <a:srgbClr val="000000"/>
                          </a:solidFill>
                          <a:effectLst/>
                          <a:latin typeface="Museo Sans Condensed" panose="02000000000000000000" pitchFamily="2" charset="0"/>
                        </a:rPr>
                        <a:t>PROYECCIÓN REZAGO GIROS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6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85184467"/>
                  </a:ext>
                </a:extLst>
              </a:tr>
              <a:tr h="0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Museo Sans Condensed" panose="02000000000000000000" pitchFamily="2" charset="0"/>
                        </a:rPr>
                        <a:t>$31.446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Museo Sans Condensed" panose="02000000000000000000" pitchFamily="2" charset="0"/>
                        </a:rPr>
                        <a:t>$31.446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Museo Sans Condensed" panose="02000000000000000000" pitchFamily="2" charset="0"/>
                        </a:rPr>
                        <a:t>$9.533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Museo Sans Condensed" panose="02000000000000000000" pitchFamily="2" charset="0"/>
                        </a:rPr>
                        <a:t>$4.920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s-CO" sz="1000" b="0" i="0" u="none" strike="noStrike" dirty="0">
                          <a:solidFill>
                            <a:srgbClr val="FF0000"/>
                          </a:solidFill>
                          <a:effectLst/>
                          <a:latin typeface="Museo Sans Condensed" panose="02000000000000000000" pitchFamily="2" charset="0"/>
                        </a:rPr>
                        <a:t>$4.613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Museo Sans Condensed" panose="02000000000000000000" pitchFamily="2" charset="0"/>
                        </a:rPr>
                        <a:t>$958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Museo Sans Condensed" panose="02000000000000000000" pitchFamily="2" charset="0"/>
                        </a:rPr>
                        <a:t>$364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s-CO" sz="1000" b="0" i="0" u="none" strike="noStrike">
                          <a:solidFill>
                            <a:srgbClr val="FF0000"/>
                          </a:solidFill>
                          <a:effectLst/>
                          <a:latin typeface="Museo Sans Condensed" panose="02000000000000000000" pitchFamily="2" charset="0"/>
                        </a:rPr>
                        <a:t>$594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49742516"/>
                  </a:ext>
                </a:extLst>
              </a:tr>
              <a:tr h="0"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Museo Sans Condensed" panose="02000000000000000000" pitchFamily="2" charset="0"/>
                        </a:rPr>
                        <a:t>30,32%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Museo Sans Condensed" panose="02000000000000000000" pitchFamily="2" charset="0"/>
                        </a:rPr>
                        <a:t>15,65%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Museo Sans Condensed" panose="02000000000000000000" pitchFamily="2" charset="0"/>
                        </a:rPr>
                        <a:t>3,05%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Museo Sans Condensed" panose="02000000000000000000" pitchFamily="2" charset="0"/>
                        </a:rPr>
                        <a:t>1,16%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63091260"/>
                  </a:ext>
                </a:extLst>
              </a:tr>
            </a:tbl>
          </a:graphicData>
        </a:graphic>
      </p:graphicFrame>
      <p:sp>
        <p:nvSpPr>
          <p:cNvPr id="8" name="CuadroTexto 7">
            <a:extLst>
              <a:ext uri="{FF2B5EF4-FFF2-40B4-BE49-F238E27FC236}">
                <a16:creationId xmlns:a16="http://schemas.microsoft.com/office/drawing/2014/main" id="{6F0D1D1A-2CA0-4002-B79F-7E11F6D66209}"/>
              </a:ext>
            </a:extLst>
          </p:cNvPr>
          <p:cNvSpPr txBox="1"/>
          <p:nvPr/>
        </p:nvSpPr>
        <p:spPr>
          <a:xfrm>
            <a:off x="1779750" y="5871625"/>
            <a:ext cx="8632493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kumimoji="0" lang="es-CO" sz="1200" b="1" i="0" u="none" strike="noStrike" kern="1200" cap="none" spc="0" normalizeH="0" baseline="0" noProof="0" dirty="0">
                <a:ln>
                  <a:noFill/>
                </a:ln>
                <a:solidFill>
                  <a:srgbClr val="5D4294"/>
                </a:solidFill>
                <a:effectLst/>
                <a:uLnTx/>
                <a:uFillTx/>
                <a:latin typeface="Museo Sans Condensed" panose="02000000000000000000" pitchFamily="2" charset="0"/>
                <a:ea typeface="+mn-ea"/>
                <a:cs typeface="+mn-cs"/>
              </a:rPr>
              <a:t>Alerta:</a:t>
            </a:r>
            <a:r>
              <a:rPr kumimoji="0" lang="es-CO" sz="12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Museo Sans Condensed" panose="02000000000000000000" pitchFamily="2" charset="0"/>
                <a:ea typeface="+mn-ea"/>
                <a:cs typeface="+mn-cs"/>
              </a:rPr>
              <a:t> </a:t>
            </a:r>
            <a:r>
              <a:rPr lang="es-ES" sz="1200" b="1" dirty="0">
                <a:latin typeface="Museo Sans Condensed" panose="02000000000000000000" pitchFamily="2" charset="0"/>
              </a:rPr>
              <a:t>S</a:t>
            </a:r>
            <a:r>
              <a:rPr kumimoji="0" lang="es-ES" sz="12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Museo Sans Condensed" panose="02000000000000000000" pitchFamily="2" charset="0"/>
                <a:ea typeface="+mn-ea"/>
                <a:cs typeface="+mn-cs"/>
              </a:rPr>
              <a:t>e recomienda adelantar los procesos contractuales correspondientes para alcanzar la ejecución de la programación de compromisos y giros</a:t>
            </a:r>
            <a:endParaRPr lang="es-CO" sz="1200" dirty="0"/>
          </a:p>
        </p:txBody>
      </p:sp>
    </p:spTree>
    <p:extLst>
      <p:ext uri="{BB962C8B-B14F-4D97-AF65-F5344CB8AC3E}">
        <p14:creationId xmlns:p14="http://schemas.microsoft.com/office/powerpoint/2010/main" val="409826570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>
            <a:extLst>
              <a:ext uri="{FF2B5EF4-FFF2-40B4-BE49-F238E27FC236}">
                <a16:creationId xmlns:a16="http://schemas.microsoft.com/office/drawing/2014/main" id="{34FD08E2-097A-4462-950A-13AC98898CC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5" y="0"/>
            <a:ext cx="12188389" cy="6858000"/>
          </a:xfrm>
          <a:prstGeom prst="rect">
            <a:avLst/>
          </a:prstGeom>
        </p:spPr>
      </p:pic>
      <p:sp>
        <p:nvSpPr>
          <p:cNvPr id="4" name="CuadroTexto 3">
            <a:extLst>
              <a:ext uri="{FF2B5EF4-FFF2-40B4-BE49-F238E27FC236}">
                <a16:creationId xmlns:a16="http://schemas.microsoft.com/office/drawing/2014/main" id="{758DB6E3-F5C1-4A88-AD8F-9A2A5B0C3730}"/>
              </a:ext>
            </a:extLst>
          </p:cNvPr>
          <p:cNvSpPr txBox="1"/>
          <p:nvPr/>
        </p:nvSpPr>
        <p:spPr>
          <a:xfrm>
            <a:off x="643155" y="151609"/>
            <a:ext cx="1090568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3200" b="1" i="0" u="none" strike="noStrike" kern="1200" cap="none" spc="0" normalizeH="0" baseline="0" noProof="0" dirty="0">
                <a:ln>
                  <a:noFill/>
                </a:ln>
                <a:solidFill>
                  <a:srgbClr val="5D4294"/>
                </a:solidFill>
                <a:effectLst/>
                <a:uLnTx/>
                <a:uFillTx/>
                <a:latin typeface="Museo Sans Condensed" panose="02000000000000000000" pitchFamily="2" charset="0"/>
                <a:ea typeface="+mn-ea"/>
                <a:cs typeface="Arial" panose="020B0604020202020204" pitchFamily="34" charset="0"/>
              </a:rPr>
              <a:t>Fundación Gilberto </a:t>
            </a:r>
            <a:r>
              <a:rPr kumimoji="0" lang="es-E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5D4294"/>
                </a:solidFill>
                <a:effectLst/>
                <a:uLnTx/>
                <a:uFillTx/>
                <a:latin typeface="Museo Sans Condensed" panose="02000000000000000000" pitchFamily="2" charset="0"/>
                <a:ea typeface="+mn-ea"/>
                <a:cs typeface="Arial" panose="020B0604020202020204" pitchFamily="34" charset="0"/>
              </a:rPr>
              <a:t>Alzate</a:t>
            </a:r>
            <a:r>
              <a:rPr kumimoji="0" lang="es-ES" sz="3200" b="1" i="0" u="none" strike="noStrike" kern="1200" cap="none" spc="0" normalizeH="0" baseline="0" noProof="0" dirty="0">
                <a:ln>
                  <a:noFill/>
                </a:ln>
                <a:solidFill>
                  <a:srgbClr val="5D4294"/>
                </a:solidFill>
                <a:effectLst/>
                <a:uLnTx/>
                <a:uFillTx/>
                <a:latin typeface="Museo Sans Condensed" panose="02000000000000000000" pitchFamily="2" charset="0"/>
                <a:ea typeface="+mn-ea"/>
                <a:cs typeface="Arial" panose="020B0604020202020204" pitchFamily="34" charset="0"/>
              </a:rPr>
              <a:t> Avendaño (FUGA)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2400" b="1" i="0" u="none" strike="noStrike" kern="1200" cap="none" spc="0" normalizeH="0" baseline="0" noProof="0" dirty="0">
                <a:ln>
                  <a:noFill/>
                </a:ln>
                <a:solidFill>
                  <a:srgbClr val="5D4294"/>
                </a:solidFill>
                <a:effectLst/>
                <a:uLnTx/>
                <a:uFillTx/>
                <a:latin typeface="Museo Sans Condensed" panose="02000000000000000000" pitchFamily="2" charset="0"/>
                <a:ea typeface="+mn-ea"/>
                <a:cs typeface="+mn-cs"/>
              </a:rPr>
              <a:t>Ejecución presupuestal a </a:t>
            </a:r>
            <a:r>
              <a:rPr lang="es-CO" sz="2400" b="1" dirty="0">
                <a:solidFill>
                  <a:srgbClr val="5D4294"/>
                </a:solidFill>
                <a:latin typeface="Museo Sans Condensed" panose="02000000000000000000" pitchFamily="2" charset="0"/>
              </a:rPr>
              <a:t>23</a:t>
            </a:r>
            <a:r>
              <a:rPr kumimoji="0" lang="es-CO" sz="2400" b="1" i="0" u="none" strike="noStrike" kern="1200" cap="none" spc="0" normalizeH="0" baseline="0" noProof="0" dirty="0">
                <a:ln>
                  <a:noFill/>
                </a:ln>
                <a:solidFill>
                  <a:srgbClr val="5D4294"/>
                </a:solidFill>
                <a:effectLst/>
                <a:uLnTx/>
                <a:uFillTx/>
                <a:latin typeface="Museo Sans Condensed" panose="02000000000000000000" pitchFamily="2" charset="0"/>
                <a:ea typeface="+mn-ea"/>
                <a:cs typeface="+mn-cs"/>
              </a:rPr>
              <a:t>/03/2021</a:t>
            </a:r>
          </a:p>
        </p:txBody>
      </p:sp>
      <p:graphicFrame>
        <p:nvGraphicFramePr>
          <p:cNvPr id="6" name="9 Gráfico">
            <a:extLst>
              <a:ext uri="{FF2B5EF4-FFF2-40B4-BE49-F238E27FC236}">
                <a16:creationId xmlns:a16="http://schemas.microsoft.com/office/drawing/2014/main" id="{65870000-64A3-48E7-952E-8ABF518C7924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1974141"/>
              </p:ext>
            </p:extLst>
          </p:nvPr>
        </p:nvGraphicFramePr>
        <p:xfrm>
          <a:off x="1904999" y="1105716"/>
          <a:ext cx="8382000" cy="38195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3" name="Tabla 2">
            <a:extLst>
              <a:ext uri="{FF2B5EF4-FFF2-40B4-BE49-F238E27FC236}">
                <a16:creationId xmlns:a16="http://schemas.microsoft.com/office/drawing/2014/main" id="{131ACEEE-9414-4095-A771-E05FF3DF25C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9654824"/>
              </p:ext>
            </p:extLst>
          </p:nvPr>
        </p:nvGraphicFramePr>
        <p:xfrm>
          <a:off x="1371599" y="4925241"/>
          <a:ext cx="9448800" cy="952500"/>
        </p:xfrm>
        <a:graphic>
          <a:graphicData uri="http://schemas.openxmlformats.org/drawingml/2006/table">
            <a:tbl>
              <a:tblPr/>
              <a:tblGrid>
                <a:gridCol w="1181100">
                  <a:extLst>
                    <a:ext uri="{9D8B030D-6E8A-4147-A177-3AD203B41FA5}">
                      <a16:colId xmlns:a16="http://schemas.microsoft.com/office/drawing/2014/main" val="2839008892"/>
                    </a:ext>
                  </a:extLst>
                </a:gridCol>
                <a:gridCol w="1181100">
                  <a:extLst>
                    <a:ext uri="{9D8B030D-6E8A-4147-A177-3AD203B41FA5}">
                      <a16:colId xmlns:a16="http://schemas.microsoft.com/office/drawing/2014/main" val="1196890240"/>
                    </a:ext>
                  </a:extLst>
                </a:gridCol>
                <a:gridCol w="1181100">
                  <a:extLst>
                    <a:ext uri="{9D8B030D-6E8A-4147-A177-3AD203B41FA5}">
                      <a16:colId xmlns:a16="http://schemas.microsoft.com/office/drawing/2014/main" val="160201838"/>
                    </a:ext>
                  </a:extLst>
                </a:gridCol>
                <a:gridCol w="1181100">
                  <a:extLst>
                    <a:ext uri="{9D8B030D-6E8A-4147-A177-3AD203B41FA5}">
                      <a16:colId xmlns:a16="http://schemas.microsoft.com/office/drawing/2014/main" val="1822546157"/>
                    </a:ext>
                  </a:extLst>
                </a:gridCol>
                <a:gridCol w="1181100">
                  <a:extLst>
                    <a:ext uri="{9D8B030D-6E8A-4147-A177-3AD203B41FA5}">
                      <a16:colId xmlns:a16="http://schemas.microsoft.com/office/drawing/2014/main" val="2139994865"/>
                    </a:ext>
                  </a:extLst>
                </a:gridCol>
                <a:gridCol w="1181100">
                  <a:extLst>
                    <a:ext uri="{9D8B030D-6E8A-4147-A177-3AD203B41FA5}">
                      <a16:colId xmlns:a16="http://schemas.microsoft.com/office/drawing/2014/main" val="520791213"/>
                    </a:ext>
                  </a:extLst>
                </a:gridCol>
                <a:gridCol w="1181100">
                  <a:extLst>
                    <a:ext uri="{9D8B030D-6E8A-4147-A177-3AD203B41FA5}">
                      <a16:colId xmlns:a16="http://schemas.microsoft.com/office/drawing/2014/main" val="3551422495"/>
                    </a:ext>
                  </a:extLst>
                </a:gridCol>
                <a:gridCol w="1181100">
                  <a:extLst>
                    <a:ext uri="{9D8B030D-6E8A-4147-A177-3AD203B41FA5}">
                      <a16:colId xmlns:a16="http://schemas.microsoft.com/office/drawing/2014/main" val="1588257782"/>
                    </a:ext>
                  </a:extLst>
                </a:gridCol>
              </a:tblGrid>
              <a:tr h="0">
                <a:tc gridSpan="8">
                  <a:txBody>
                    <a:bodyPr/>
                    <a:lstStyle/>
                    <a:p>
                      <a:pPr algn="r" fontAlgn="ctr"/>
                      <a:r>
                        <a:rPr lang="es-CO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Museo Sans Condensed" panose="02000000000000000000" pitchFamily="2" charset="0"/>
                        </a:rPr>
                        <a:t>Millones de pesos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7055694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Museo Sans Condensed" panose="02000000000000000000" pitchFamily="2" charset="0"/>
                        </a:rPr>
                        <a:t>APROPIACIÓN INICIAL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C81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Museo Sans Condensed" panose="02000000000000000000" pitchFamily="2" charset="0"/>
                        </a:rPr>
                        <a:t>PRESUPUESTO DISPONIBLE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C81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Museo Sans Condensed" panose="02000000000000000000" pitchFamily="2" charset="0"/>
                        </a:rPr>
                        <a:t>PROGRAMACIÓN COMPROMISOS</a:t>
                      </a:r>
                      <a:br>
                        <a:rPr lang="es-CO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Museo Sans Condensed" panose="02000000000000000000" pitchFamily="2" charset="0"/>
                        </a:rPr>
                      </a:br>
                      <a:r>
                        <a:rPr lang="es-CO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Museo Sans Condensed" panose="02000000000000000000" pitchFamily="2" charset="0"/>
                        </a:rPr>
                        <a:t>MARZO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C6E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Museo Sans Condensed" panose="02000000000000000000" pitchFamily="2" charset="0"/>
                        </a:rPr>
                        <a:t>COMPROMISOS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CA2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Museo Sans Condensed" panose="02000000000000000000" pitchFamily="2" charset="0"/>
                        </a:rPr>
                        <a:t>PROYECCIÓN REZAGO COMPROMISOS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6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1" i="0" u="none" strike="noStrike">
                          <a:solidFill>
                            <a:srgbClr val="000000"/>
                          </a:solidFill>
                          <a:effectLst/>
                          <a:latin typeface="Museo Sans Condensed" panose="02000000000000000000" pitchFamily="2" charset="0"/>
                        </a:rPr>
                        <a:t>PROGRAMACIÓN GIROS</a:t>
                      </a:r>
                      <a:br>
                        <a:rPr lang="es-CO" sz="1000" b="1" i="0" u="none" strike="noStrike">
                          <a:solidFill>
                            <a:srgbClr val="000000"/>
                          </a:solidFill>
                          <a:effectLst/>
                          <a:latin typeface="Museo Sans Condensed" panose="02000000000000000000" pitchFamily="2" charset="0"/>
                        </a:rPr>
                      </a:br>
                      <a:r>
                        <a:rPr lang="es-CO" sz="1000" b="1" i="0" u="none" strike="noStrike">
                          <a:solidFill>
                            <a:srgbClr val="000000"/>
                          </a:solidFill>
                          <a:effectLst/>
                          <a:latin typeface="Museo Sans Condensed" panose="02000000000000000000" pitchFamily="2" charset="0"/>
                        </a:rPr>
                        <a:t>MARZO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C6E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1" i="0" u="none" strike="noStrike">
                          <a:solidFill>
                            <a:srgbClr val="000000"/>
                          </a:solidFill>
                          <a:effectLst/>
                          <a:latin typeface="Museo Sans Condensed" panose="02000000000000000000" pitchFamily="2" charset="0"/>
                        </a:rPr>
                        <a:t>GIROS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CBE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1" i="0" u="none" strike="noStrike">
                          <a:solidFill>
                            <a:srgbClr val="000000"/>
                          </a:solidFill>
                          <a:effectLst/>
                          <a:latin typeface="Museo Sans Condensed" panose="02000000000000000000" pitchFamily="2" charset="0"/>
                        </a:rPr>
                        <a:t>PROYECCIÓN REZAGO GIROS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6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78123179"/>
                  </a:ext>
                </a:extLst>
              </a:tr>
              <a:tr h="0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Museo Sans Condensed" panose="02000000000000000000" pitchFamily="2" charset="0"/>
                        </a:rPr>
                        <a:t>$9.640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Museo Sans Condensed" panose="02000000000000000000" pitchFamily="2" charset="0"/>
                        </a:rPr>
                        <a:t>$9.640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Museo Sans Condensed" panose="02000000000000000000" pitchFamily="2" charset="0"/>
                        </a:rPr>
                        <a:t>$4.750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Museo Sans Condensed" panose="02000000000000000000" pitchFamily="2" charset="0"/>
                        </a:rPr>
                        <a:t>$3.578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s-CO" sz="1000" b="0" i="0" u="none" strike="noStrike" dirty="0">
                          <a:solidFill>
                            <a:srgbClr val="FF0000"/>
                          </a:solidFill>
                          <a:effectLst/>
                          <a:latin typeface="Museo Sans Condensed" panose="02000000000000000000" pitchFamily="2" charset="0"/>
                        </a:rPr>
                        <a:t>$1.172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Museo Sans Condensed" panose="02000000000000000000" pitchFamily="2" charset="0"/>
                        </a:rPr>
                        <a:t>$870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Museo Sans Condensed" panose="02000000000000000000" pitchFamily="2" charset="0"/>
                        </a:rPr>
                        <a:t>$397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s-CO" sz="1000" b="0" i="0" u="none" strike="noStrike" dirty="0">
                          <a:solidFill>
                            <a:srgbClr val="FF0000"/>
                          </a:solidFill>
                          <a:effectLst/>
                          <a:latin typeface="Museo Sans Condensed" panose="02000000000000000000" pitchFamily="2" charset="0"/>
                        </a:rPr>
                        <a:t>$473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96368777"/>
                  </a:ext>
                </a:extLst>
              </a:tr>
              <a:tr h="0"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Museo Sans Condensed" panose="02000000000000000000" pitchFamily="2" charset="0"/>
                        </a:rPr>
                        <a:t>49,27%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Museo Sans Condensed" panose="02000000000000000000" pitchFamily="2" charset="0"/>
                        </a:rPr>
                        <a:t>37,11%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Museo Sans Condensed" panose="02000000000000000000" pitchFamily="2" charset="0"/>
                        </a:rPr>
                        <a:t>9,02%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Museo Sans Condensed" panose="02000000000000000000" pitchFamily="2" charset="0"/>
                        </a:rPr>
                        <a:t>4,11%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14052182"/>
                  </a:ext>
                </a:extLst>
              </a:tr>
            </a:tbl>
          </a:graphicData>
        </a:graphic>
      </p:graphicFrame>
      <p:sp>
        <p:nvSpPr>
          <p:cNvPr id="8" name="CuadroTexto 7">
            <a:extLst>
              <a:ext uri="{FF2B5EF4-FFF2-40B4-BE49-F238E27FC236}">
                <a16:creationId xmlns:a16="http://schemas.microsoft.com/office/drawing/2014/main" id="{4FF5D7A0-1C76-46D8-A7D8-CA0C260E6D2D}"/>
              </a:ext>
            </a:extLst>
          </p:cNvPr>
          <p:cNvSpPr txBox="1"/>
          <p:nvPr/>
        </p:nvSpPr>
        <p:spPr>
          <a:xfrm>
            <a:off x="1779750" y="5871625"/>
            <a:ext cx="8632493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kumimoji="0" lang="es-CO" sz="1200" b="1" i="0" u="none" strike="noStrike" kern="1200" cap="none" spc="0" normalizeH="0" baseline="0" noProof="0" dirty="0">
                <a:ln>
                  <a:noFill/>
                </a:ln>
                <a:solidFill>
                  <a:srgbClr val="5D4294"/>
                </a:solidFill>
                <a:effectLst/>
                <a:uLnTx/>
                <a:uFillTx/>
                <a:latin typeface="Museo Sans Condensed" panose="02000000000000000000" pitchFamily="2" charset="0"/>
                <a:ea typeface="+mn-ea"/>
                <a:cs typeface="+mn-cs"/>
              </a:rPr>
              <a:t>Alerta:</a:t>
            </a:r>
            <a:r>
              <a:rPr kumimoji="0" lang="es-CO" sz="12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Museo Sans Condensed" panose="02000000000000000000" pitchFamily="2" charset="0"/>
                <a:ea typeface="+mn-ea"/>
                <a:cs typeface="+mn-cs"/>
              </a:rPr>
              <a:t> </a:t>
            </a:r>
            <a:r>
              <a:rPr lang="es-ES" sz="1200" b="1" dirty="0">
                <a:latin typeface="Museo Sans Condensed" panose="02000000000000000000" pitchFamily="2" charset="0"/>
              </a:rPr>
              <a:t>S</a:t>
            </a:r>
            <a:r>
              <a:rPr kumimoji="0" lang="es-ES" sz="12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Museo Sans Condensed" panose="02000000000000000000" pitchFamily="2" charset="0"/>
                <a:ea typeface="+mn-ea"/>
                <a:cs typeface="+mn-cs"/>
              </a:rPr>
              <a:t>e recomienda adelantar los procesos contractuales correspondientes para alcanzar la ejecución de la programación de compromisos y giros</a:t>
            </a:r>
            <a:endParaRPr lang="es-CO" sz="1200" dirty="0"/>
          </a:p>
        </p:txBody>
      </p:sp>
    </p:spTree>
    <p:extLst>
      <p:ext uri="{BB962C8B-B14F-4D97-AF65-F5344CB8AC3E}">
        <p14:creationId xmlns:p14="http://schemas.microsoft.com/office/powerpoint/2010/main" val="119606978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>
            <a:extLst>
              <a:ext uri="{FF2B5EF4-FFF2-40B4-BE49-F238E27FC236}">
                <a16:creationId xmlns:a16="http://schemas.microsoft.com/office/drawing/2014/main" id="{34FD08E2-097A-4462-950A-13AC98898CC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5" y="0"/>
            <a:ext cx="12188389" cy="6858000"/>
          </a:xfrm>
          <a:prstGeom prst="rect">
            <a:avLst/>
          </a:prstGeom>
        </p:spPr>
      </p:pic>
      <p:sp>
        <p:nvSpPr>
          <p:cNvPr id="4" name="CuadroTexto 3">
            <a:extLst>
              <a:ext uri="{FF2B5EF4-FFF2-40B4-BE49-F238E27FC236}">
                <a16:creationId xmlns:a16="http://schemas.microsoft.com/office/drawing/2014/main" id="{758DB6E3-F5C1-4A88-AD8F-9A2A5B0C3730}"/>
              </a:ext>
            </a:extLst>
          </p:cNvPr>
          <p:cNvSpPr txBox="1"/>
          <p:nvPr/>
        </p:nvSpPr>
        <p:spPr>
          <a:xfrm>
            <a:off x="643155" y="151609"/>
            <a:ext cx="1090568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3200" b="1" i="0" u="none" strike="noStrike" kern="1200" cap="none" spc="0" normalizeH="0" baseline="0" noProof="0" dirty="0">
                <a:ln>
                  <a:noFill/>
                </a:ln>
                <a:solidFill>
                  <a:srgbClr val="5D4294"/>
                </a:solidFill>
                <a:effectLst/>
                <a:uLnTx/>
                <a:uFillTx/>
                <a:latin typeface="Museo Sans Condensed" panose="02000000000000000000" pitchFamily="2" charset="0"/>
                <a:ea typeface="+mn-ea"/>
                <a:cs typeface="Arial" panose="020B0604020202020204" pitchFamily="34" charset="0"/>
              </a:rPr>
              <a:t>Canal Capital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2400" b="1" i="0" u="none" strike="noStrike" kern="1200" cap="none" spc="0" normalizeH="0" baseline="0" noProof="0" dirty="0">
                <a:ln>
                  <a:noFill/>
                </a:ln>
                <a:solidFill>
                  <a:srgbClr val="5D4294"/>
                </a:solidFill>
                <a:effectLst/>
                <a:uLnTx/>
                <a:uFillTx/>
                <a:latin typeface="Museo Sans Condensed" panose="02000000000000000000" pitchFamily="2" charset="0"/>
                <a:ea typeface="+mn-ea"/>
                <a:cs typeface="+mn-cs"/>
              </a:rPr>
              <a:t>Ejecución presupuestal a </a:t>
            </a:r>
            <a:r>
              <a:rPr lang="es-CO" sz="2400" b="1" dirty="0">
                <a:solidFill>
                  <a:srgbClr val="5D4294"/>
                </a:solidFill>
                <a:latin typeface="Museo Sans Condensed" panose="02000000000000000000" pitchFamily="2" charset="0"/>
              </a:rPr>
              <a:t>23</a:t>
            </a:r>
            <a:r>
              <a:rPr kumimoji="0" lang="es-CO" sz="2400" b="1" i="0" u="none" strike="noStrike" kern="1200" cap="none" spc="0" normalizeH="0" baseline="0" noProof="0" dirty="0">
                <a:ln>
                  <a:noFill/>
                </a:ln>
                <a:solidFill>
                  <a:srgbClr val="5D4294"/>
                </a:solidFill>
                <a:effectLst/>
                <a:uLnTx/>
                <a:uFillTx/>
                <a:latin typeface="Museo Sans Condensed" panose="02000000000000000000" pitchFamily="2" charset="0"/>
                <a:ea typeface="+mn-ea"/>
                <a:cs typeface="+mn-cs"/>
              </a:rPr>
              <a:t>/03/2021</a:t>
            </a:r>
          </a:p>
        </p:txBody>
      </p:sp>
      <p:graphicFrame>
        <p:nvGraphicFramePr>
          <p:cNvPr id="6" name="9 Gráfico">
            <a:extLst>
              <a:ext uri="{FF2B5EF4-FFF2-40B4-BE49-F238E27FC236}">
                <a16:creationId xmlns:a16="http://schemas.microsoft.com/office/drawing/2014/main" id="{9A49DFFA-85D8-42E8-B6AF-FAB8F11AE081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362724691"/>
              </p:ext>
            </p:extLst>
          </p:nvPr>
        </p:nvGraphicFramePr>
        <p:xfrm>
          <a:off x="1900236" y="1105716"/>
          <a:ext cx="8391525" cy="381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3" name="Tabla 2">
            <a:extLst>
              <a:ext uri="{FF2B5EF4-FFF2-40B4-BE49-F238E27FC236}">
                <a16:creationId xmlns:a16="http://schemas.microsoft.com/office/drawing/2014/main" id="{83F659F1-2449-4E57-A280-F08DC41D5E2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25042165"/>
              </p:ext>
            </p:extLst>
          </p:nvPr>
        </p:nvGraphicFramePr>
        <p:xfrm>
          <a:off x="1371598" y="4915716"/>
          <a:ext cx="9448800" cy="952500"/>
        </p:xfrm>
        <a:graphic>
          <a:graphicData uri="http://schemas.openxmlformats.org/drawingml/2006/table">
            <a:tbl>
              <a:tblPr/>
              <a:tblGrid>
                <a:gridCol w="1181100">
                  <a:extLst>
                    <a:ext uri="{9D8B030D-6E8A-4147-A177-3AD203B41FA5}">
                      <a16:colId xmlns:a16="http://schemas.microsoft.com/office/drawing/2014/main" val="4229824495"/>
                    </a:ext>
                  </a:extLst>
                </a:gridCol>
                <a:gridCol w="1181100">
                  <a:extLst>
                    <a:ext uri="{9D8B030D-6E8A-4147-A177-3AD203B41FA5}">
                      <a16:colId xmlns:a16="http://schemas.microsoft.com/office/drawing/2014/main" val="639845287"/>
                    </a:ext>
                  </a:extLst>
                </a:gridCol>
                <a:gridCol w="1181100">
                  <a:extLst>
                    <a:ext uri="{9D8B030D-6E8A-4147-A177-3AD203B41FA5}">
                      <a16:colId xmlns:a16="http://schemas.microsoft.com/office/drawing/2014/main" val="3212547723"/>
                    </a:ext>
                  </a:extLst>
                </a:gridCol>
                <a:gridCol w="1181100">
                  <a:extLst>
                    <a:ext uri="{9D8B030D-6E8A-4147-A177-3AD203B41FA5}">
                      <a16:colId xmlns:a16="http://schemas.microsoft.com/office/drawing/2014/main" val="2337691932"/>
                    </a:ext>
                  </a:extLst>
                </a:gridCol>
                <a:gridCol w="1181100">
                  <a:extLst>
                    <a:ext uri="{9D8B030D-6E8A-4147-A177-3AD203B41FA5}">
                      <a16:colId xmlns:a16="http://schemas.microsoft.com/office/drawing/2014/main" val="747808309"/>
                    </a:ext>
                  </a:extLst>
                </a:gridCol>
                <a:gridCol w="1181100">
                  <a:extLst>
                    <a:ext uri="{9D8B030D-6E8A-4147-A177-3AD203B41FA5}">
                      <a16:colId xmlns:a16="http://schemas.microsoft.com/office/drawing/2014/main" val="3071256767"/>
                    </a:ext>
                  </a:extLst>
                </a:gridCol>
                <a:gridCol w="1181100">
                  <a:extLst>
                    <a:ext uri="{9D8B030D-6E8A-4147-A177-3AD203B41FA5}">
                      <a16:colId xmlns:a16="http://schemas.microsoft.com/office/drawing/2014/main" val="876274577"/>
                    </a:ext>
                  </a:extLst>
                </a:gridCol>
                <a:gridCol w="1181100">
                  <a:extLst>
                    <a:ext uri="{9D8B030D-6E8A-4147-A177-3AD203B41FA5}">
                      <a16:colId xmlns:a16="http://schemas.microsoft.com/office/drawing/2014/main" val="3687606279"/>
                    </a:ext>
                  </a:extLst>
                </a:gridCol>
              </a:tblGrid>
              <a:tr h="0">
                <a:tc gridSpan="8">
                  <a:txBody>
                    <a:bodyPr/>
                    <a:lstStyle/>
                    <a:p>
                      <a:pPr algn="r" fontAlgn="ctr"/>
                      <a:r>
                        <a:rPr lang="es-CO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Museo Sans Condensed" panose="02000000000000000000" pitchFamily="2" charset="0"/>
                        </a:rPr>
                        <a:t>Millones de pesos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8917087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Museo Sans Condensed" panose="02000000000000000000" pitchFamily="2" charset="0"/>
                        </a:rPr>
                        <a:t>APROPIACIÓN INICIAL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C81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Museo Sans Condensed" panose="02000000000000000000" pitchFamily="2" charset="0"/>
                        </a:rPr>
                        <a:t>PRESUPUESTO DISPONIBLE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C81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Museo Sans Condensed" panose="02000000000000000000" pitchFamily="2" charset="0"/>
                        </a:rPr>
                        <a:t>PROGRAMACIÓN COMPROMISOS</a:t>
                      </a:r>
                      <a:br>
                        <a:rPr lang="es-CO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Museo Sans Condensed" panose="02000000000000000000" pitchFamily="2" charset="0"/>
                        </a:rPr>
                      </a:br>
                      <a:r>
                        <a:rPr lang="es-CO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Museo Sans Condensed" panose="02000000000000000000" pitchFamily="2" charset="0"/>
                        </a:rPr>
                        <a:t>MARZO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C6E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Museo Sans Condensed" panose="02000000000000000000" pitchFamily="2" charset="0"/>
                        </a:rPr>
                        <a:t>COMPROMISOS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CA2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Museo Sans Condensed" panose="02000000000000000000" pitchFamily="2" charset="0"/>
                        </a:rPr>
                        <a:t>PROYECCIÓN REZAGO COMPROMISOS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6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Museo Sans Condensed" panose="02000000000000000000" pitchFamily="2" charset="0"/>
                        </a:rPr>
                        <a:t>PROGRAMACIÓN GIROS</a:t>
                      </a:r>
                      <a:br>
                        <a:rPr lang="es-CO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Museo Sans Condensed" panose="02000000000000000000" pitchFamily="2" charset="0"/>
                        </a:rPr>
                      </a:br>
                      <a:r>
                        <a:rPr lang="es-CO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Museo Sans Condensed" panose="02000000000000000000" pitchFamily="2" charset="0"/>
                        </a:rPr>
                        <a:t>MARZO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C6E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Museo Sans Condensed" panose="02000000000000000000" pitchFamily="2" charset="0"/>
                        </a:rPr>
                        <a:t>GIROS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CBE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1" i="0" u="none" strike="noStrike">
                          <a:solidFill>
                            <a:srgbClr val="000000"/>
                          </a:solidFill>
                          <a:effectLst/>
                          <a:latin typeface="Museo Sans Condensed" panose="02000000000000000000" pitchFamily="2" charset="0"/>
                        </a:rPr>
                        <a:t>PROYECCIÓN REZAGO GIROS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6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69099455"/>
                  </a:ext>
                </a:extLst>
              </a:tr>
              <a:tr h="0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Museo Sans Condensed" panose="02000000000000000000" pitchFamily="2" charset="0"/>
                        </a:rPr>
                        <a:t>$9.808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Museo Sans Condensed" panose="02000000000000000000" pitchFamily="2" charset="0"/>
                        </a:rPr>
                        <a:t>$9.808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Museo Sans Condensed" panose="02000000000000000000" pitchFamily="2" charset="0"/>
                        </a:rPr>
                        <a:t>$2.736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Museo Sans Condensed" panose="02000000000000000000" pitchFamily="2" charset="0"/>
                        </a:rPr>
                        <a:t>$3.496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s-CO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Museo Sans Condensed" panose="02000000000000000000" pitchFamily="2" charset="0"/>
                        </a:rPr>
                        <a:t>$0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Museo Sans Condensed" panose="02000000000000000000" pitchFamily="2" charset="0"/>
                        </a:rPr>
                        <a:t>$481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Museo Sans Condensed" panose="02000000000000000000" pitchFamily="2" charset="0"/>
                        </a:rPr>
                        <a:t>$189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s-CO" sz="1000" b="0" i="0" u="none" strike="noStrike">
                          <a:solidFill>
                            <a:srgbClr val="FF0000"/>
                          </a:solidFill>
                          <a:effectLst/>
                          <a:latin typeface="Museo Sans Condensed" panose="02000000000000000000" pitchFamily="2" charset="0"/>
                        </a:rPr>
                        <a:t>$292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46033006"/>
                  </a:ext>
                </a:extLst>
              </a:tr>
              <a:tr h="0"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Museo Sans Condensed" panose="02000000000000000000" pitchFamily="2" charset="0"/>
                        </a:rPr>
                        <a:t>24,57%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Museo Sans Condensed" panose="02000000000000000000" pitchFamily="2" charset="0"/>
                        </a:rPr>
                        <a:t>35,64%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Museo Sans Condensed" panose="02000000000000000000" pitchFamily="2" charset="0"/>
                        </a:rPr>
                        <a:t>4,32%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Museo Sans Condensed" panose="02000000000000000000" pitchFamily="2" charset="0"/>
                        </a:rPr>
                        <a:t>1,92%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17917807"/>
                  </a:ext>
                </a:extLst>
              </a:tr>
            </a:tbl>
          </a:graphicData>
        </a:graphic>
      </p:graphicFrame>
      <p:sp>
        <p:nvSpPr>
          <p:cNvPr id="8" name="CuadroTexto 7">
            <a:extLst>
              <a:ext uri="{FF2B5EF4-FFF2-40B4-BE49-F238E27FC236}">
                <a16:creationId xmlns:a16="http://schemas.microsoft.com/office/drawing/2014/main" id="{A064947E-7F82-4EEC-B110-A7C4F57E3F4B}"/>
              </a:ext>
            </a:extLst>
          </p:cNvPr>
          <p:cNvSpPr txBox="1"/>
          <p:nvPr/>
        </p:nvSpPr>
        <p:spPr>
          <a:xfrm>
            <a:off x="2829128" y="5855749"/>
            <a:ext cx="6533740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kumimoji="0" lang="es-CO" sz="1200" b="1" i="0" u="none" strike="noStrike" kern="1200" cap="none" spc="0" normalizeH="0" baseline="0" noProof="0" dirty="0">
                <a:ln>
                  <a:noFill/>
                </a:ln>
                <a:solidFill>
                  <a:srgbClr val="5D4294"/>
                </a:solidFill>
                <a:effectLst/>
                <a:uLnTx/>
                <a:uFillTx/>
                <a:latin typeface="Museo Sans Condensed" panose="02000000000000000000" pitchFamily="2" charset="0"/>
                <a:ea typeface="+mn-ea"/>
                <a:cs typeface="+mn-cs"/>
              </a:rPr>
              <a:t>Alerta:</a:t>
            </a:r>
            <a:r>
              <a:rPr kumimoji="0" lang="es-CO" sz="12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Museo Sans Condensed" panose="02000000000000000000" pitchFamily="2" charset="0"/>
                <a:ea typeface="+mn-ea"/>
                <a:cs typeface="+mn-cs"/>
              </a:rPr>
              <a:t> </a:t>
            </a:r>
            <a:r>
              <a:rPr lang="es-ES" sz="1200" b="1" dirty="0">
                <a:latin typeface="Museo Sans Condensed" panose="02000000000000000000" pitchFamily="2" charset="0"/>
              </a:rPr>
              <a:t>S</a:t>
            </a:r>
            <a:r>
              <a:rPr kumimoji="0" lang="es-ES" sz="12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Museo Sans Condensed" panose="02000000000000000000" pitchFamily="2" charset="0"/>
                <a:ea typeface="+mn-ea"/>
                <a:cs typeface="+mn-cs"/>
              </a:rPr>
              <a:t>e recomienda adelantar las gestiones necesarias para alcanzar la ejecución de la programación de giros</a:t>
            </a:r>
            <a:endParaRPr lang="es-CO" sz="1200" dirty="0"/>
          </a:p>
        </p:txBody>
      </p:sp>
    </p:spTree>
    <p:extLst>
      <p:ext uri="{BB962C8B-B14F-4D97-AF65-F5344CB8AC3E}">
        <p14:creationId xmlns:p14="http://schemas.microsoft.com/office/powerpoint/2010/main" val="167853616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>
            <a:extLst>
              <a:ext uri="{FF2B5EF4-FFF2-40B4-BE49-F238E27FC236}">
                <a16:creationId xmlns:a16="http://schemas.microsoft.com/office/drawing/2014/main" id="{01BDF149-6074-449E-88A2-643E950F834E}"/>
              </a:ext>
            </a:extLst>
          </p:cNvPr>
          <p:cNvSpPr txBox="1">
            <a:spLocks/>
          </p:cNvSpPr>
          <p:nvPr/>
        </p:nvSpPr>
        <p:spPr>
          <a:xfrm>
            <a:off x="1456840" y="396132"/>
            <a:ext cx="9278320" cy="57723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457200" rtl="0" eaLnBrk="1" fontAlgn="ctr" latinLnBrk="0" hangingPunct="1">
              <a:lnSpc>
                <a:spcPct val="107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3200" b="1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</a:t>
            </a:r>
            <a:r>
              <a:rPr lang="es-CO" sz="4000" b="1" dirty="0">
                <a:solidFill>
                  <a:srgbClr val="5D4294"/>
                </a:solidFill>
                <a:latin typeface="Museo Sans Condensed" panose="02000000000000000000" pitchFamily="2" charset="0"/>
                <a:cs typeface="Arial" panose="020B0604020202020204" pitchFamily="34" charset="0"/>
              </a:rPr>
              <a:t>ORDEN DEL DÍA</a:t>
            </a:r>
            <a:endParaRPr lang="es-CO" sz="3200" b="1" dirty="0">
              <a:solidFill>
                <a:srgbClr val="5D4294"/>
              </a:solidFill>
              <a:latin typeface="Museo Sans Condensed" panose="02000000000000000000" pitchFamily="2" charset="0"/>
              <a:cs typeface="Arial" panose="020B0604020202020204" pitchFamily="34" charset="0"/>
            </a:endParaRPr>
          </a:p>
        </p:txBody>
      </p:sp>
      <p:graphicFrame>
        <p:nvGraphicFramePr>
          <p:cNvPr id="5" name="Tabla 2">
            <a:extLst>
              <a:ext uri="{FF2B5EF4-FFF2-40B4-BE49-F238E27FC236}">
                <a16:creationId xmlns:a16="http://schemas.microsoft.com/office/drawing/2014/main" id="{398B234F-B172-490C-BFCA-00AB0A1EF6A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35461860"/>
              </p:ext>
            </p:extLst>
          </p:nvPr>
        </p:nvGraphicFramePr>
        <p:xfrm>
          <a:off x="1497411" y="1290359"/>
          <a:ext cx="9197178" cy="21488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6288946">
                  <a:extLst>
                    <a:ext uri="{9D8B030D-6E8A-4147-A177-3AD203B41FA5}">
                      <a16:colId xmlns:a16="http://schemas.microsoft.com/office/drawing/2014/main" val="503330296"/>
                    </a:ext>
                  </a:extLst>
                </a:gridCol>
                <a:gridCol w="2908232">
                  <a:extLst>
                    <a:ext uri="{9D8B030D-6E8A-4147-A177-3AD203B41FA5}">
                      <a16:colId xmlns:a16="http://schemas.microsoft.com/office/drawing/2014/main" val="275139206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CO" sz="2000" b="1" dirty="0">
                          <a:solidFill>
                            <a:schemeClr val="bg1"/>
                          </a:solidFill>
                          <a:latin typeface="Museo Sans Condensed" panose="02000000000000000000" pitchFamily="2" charset="0"/>
                        </a:rPr>
                        <a:t>TEMA DEL COMITÉ</a:t>
                      </a:r>
                    </a:p>
                  </a:txBody>
                  <a:tcPr>
                    <a:solidFill>
                      <a:srgbClr val="7568A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2000" b="1" dirty="0">
                          <a:solidFill>
                            <a:schemeClr val="bg1"/>
                          </a:solidFill>
                          <a:latin typeface="Museo Sans Condensed" panose="02000000000000000000" pitchFamily="2" charset="0"/>
                        </a:rPr>
                        <a:t>RESPONSABLE</a:t>
                      </a:r>
                    </a:p>
                  </a:txBody>
                  <a:tcPr>
                    <a:solidFill>
                      <a:srgbClr val="7568A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1019676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indent="0" algn="just">
                        <a:buFont typeface="+mj-lt"/>
                        <a:buNone/>
                      </a:pPr>
                      <a:r>
                        <a:rPr lang="es-CO" dirty="0">
                          <a:latin typeface="Museo Sans Condensed" panose="02000000000000000000" pitchFamily="2" charset="0"/>
                        </a:rPr>
                        <a:t>1. Verificación del quorum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O" dirty="0">
                          <a:latin typeface="Museo Sans Condensed" panose="02000000000000000000" pitchFamily="2" charset="0"/>
                        </a:rPr>
                        <a:t>Dirección de Planeación SCRD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2302576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indent="0" algn="just" defTabSz="914400" rtl="0" eaLnBrk="1" latinLnBrk="0" hangingPunct="1">
                        <a:buFont typeface="+mj-lt"/>
                        <a:buNone/>
                      </a:pPr>
                      <a:r>
                        <a:rPr lang="es-CO" sz="1800" kern="1200" dirty="0">
                          <a:solidFill>
                            <a:schemeClr val="dk1"/>
                          </a:solidFill>
                          <a:latin typeface="Museo Sans Condensed" panose="02000000000000000000" pitchFamily="2" charset="0"/>
                        </a:rPr>
                        <a:t>2. Aprobación del Acta Anterior - Comité No. 2 Sesión Ordinaria Virtual Asincrónico de 26 de febrero de 2021</a:t>
                      </a:r>
                      <a:endParaRPr lang="es-CO" sz="1800" kern="1200" dirty="0">
                        <a:solidFill>
                          <a:schemeClr val="dk1"/>
                        </a:solidFill>
                        <a:latin typeface="Museo Sans Condensed" panose="02000000000000000000" pitchFamily="2" charset="0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O" dirty="0">
                          <a:latin typeface="Museo Sans Condensed" panose="02000000000000000000" pitchFamily="2" charset="0"/>
                        </a:rPr>
                        <a:t>Dirección de Planeación SCRD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0330673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indent="0" algn="just" defTabSz="914400" rtl="0" eaLnBrk="1" latinLnBrk="0" hangingPunct="1">
                        <a:buFont typeface="+mj-lt"/>
                        <a:buNone/>
                      </a:pPr>
                      <a:r>
                        <a:rPr lang="es-CO" sz="1800" kern="1200" dirty="0">
                          <a:solidFill>
                            <a:schemeClr val="dk1"/>
                          </a:solidFill>
                          <a:latin typeface="Museo Sans Condensed" panose="02000000000000000000" pitchFamily="2" charset="0"/>
                        </a:rPr>
                        <a:t>3. Seguimiento a la ejecución presupuestal a marzo 23 de 2021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O" dirty="0">
                          <a:latin typeface="Museo Sans Condensed" panose="02000000000000000000" pitchFamily="2" charset="0"/>
                        </a:rPr>
                        <a:t>Dirección de Planeación SCRD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6507308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None/>
                        <a:tabLst/>
                        <a:defRPr/>
                      </a:pPr>
                      <a:r>
                        <a:rPr lang="es-CO" sz="1800" kern="1200" dirty="0">
                          <a:solidFill>
                            <a:schemeClr val="dk1"/>
                          </a:solidFill>
                          <a:latin typeface="Museo Sans Condensed" panose="02000000000000000000" pitchFamily="2" charset="0"/>
                        </a:rPr>
                        <a:t>4. Proposiciones y varios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O" sz="1800" kern="1200" noProof="0" dirty="0">
                          <a:solidFill>
                            <a:schemeClr val="tx1"/>
                          </a:solidFill>
                          <a:latin typeface="Museo Sans Condensed" panose="02000000000000000000" pitchFamily="2" charset="0"/>
                          <a:ea typeface="+mn-ea"/>
                          <a:cs typeface="+mn-cs"/>
                        </a:rPr>
                        <a:t>Todo el Comité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8431104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7007738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1"/>
          <p:cNvSpPr txBox="1">
            <a:spLocks/>
          </p:cNvSpPr>
          <p:nvPr/>
        </p:nvSpPr>
        <p:spPr>
          <a:xfrm>
            <a:off x="1219176" y="2333747"/>
            <a:ext cx="9753648" cy="219050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457200" rtl="0" eaLnBrk="1" fontAlgn="ctr" latinLnBrk="0" hangingPunct="1">
              <a:lnSpc>
                <a:spcPct val="107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3200" b="1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</a:t>
            </a:r>
            <a:r>
              <a:rPr kumimoji="0" lang="es-CO" sz="4000" b="1" i="0" u="none" strike="noStrike" kern="1200" cap="none" spc="0" normalizeH="0" baseline="0" noProof="0" dirty="0">
                <a:ln>
                  <a:noFill/>
                </a:ln>
                <a:solidFill>
                  <a:srgbClr val="5D4294"/>
                </a:solidFill>
                <a:effectLst/>
                <a:uLnTx/>
                <a:uFillTx/>
                <a:latin typeface="Museo Sans Condensed" panose="02000000000000000000" pitchFamily="2" charset="0"/>
                <a:ea typeface="+mj-ea"/>
                <a:cs typeface="Arial" panose="020B0604020202020204" pitchFamily="34" charset="0"/>
              </a:rPr>
              <a:t>Sector Cultura, Recreación y Deporte</a:t>
            </a:r>
          </a:p>
          <a:p>
            <a:pPr marL="0" marR="0" lvl="0" indent="0" algn="ctr" defTabSz="457200" rtl="0" eaLnBrk="1" fontAlgn="ctr" latinLnBrk="0" hangingPunct="1">
              <a:lnSpc>
                <a:spcPct val="107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4000" b="1" i="0" u="none" strike="noStrike" kern="1200" cap="none" spc="0" normalizeH="0" baseline="0" noProof="0" dirty="0">
                <a:ln>
                  <a:noFill/>
                </a:ln>
                <a:solidFill>
                  <a:srgbClr val="5D4294"/>
                </a:solidFill>
                <a:effectLst/>
                <a:uLnTx/>
                <a:uFillTx/>
                <a:latin typeface="Museo Sans Condensed" panose="02000000000000000000" pitchFamily="2" charset="0"/>
                <a:ea typeface="+mj-ea"/>
                <a:cs typeface="Arial" panose="020B0604020202020204" pitchFamily="34" charset="0"/>
              </a:rPr>
              <a:t>Ejecución de reservas</a:t>
            </a:r>
          </a:p>
          <a:p>
            <a:pPr marL="0" marR="0" lvl="0" indent="0" algn="ctr" defTabSz="457200" rtl="0" eaLnBrk="1" fontAlgn="ctr" latinLnBrk="0" hangingPunct="1">
              <a:lnSpc>
                <a:spcPct val="107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3200" b="1" i="0" u="none" strike="noStrike" kern="1200" cap="none" spc="0" normalizeH="0" baseline="0" noProof="0" dirty="0">
                <a:ln>
                  <a:noFill/>
                </a:ln>
                <a:solidFill>
                  <a:srgbClr val="5D4294"/>
                </a:solidFill>
                <a:effectLst/>
                <a:uLnTx/>
                <a:uFillTx/>
                <a:latin typeface="Museo Sans Condensed" panose="02000000000000000000" pitchFamily="2" charset="0"/>
                <a:ea typeface="+mj-ea"/>
                <a:cs typeface="Arial" panose="020B0604020202020204" pitchFamily="34" charset="0"/>
              </a:rPr>
              <a:t>Con corte a </a:t>
            </a:r>
            <a:r>
              <a:rPr lang="es-CO" sz="3200" b="1" dirty="0">
                <a:solidFill>
                  <a:srgbClr val="5D4294"/>
                </a:solidFill>
                <a:latin typeface="Museo Sans Condensed" panose="02000000000000000000" pitchFamily="2" charset="0"/>
              </a:rPr>
              <a:t>23</a:t>
            </a:r>
            <a:r>
              <a:rPr kumimoji="0" lang="es-CO" sz="3200" b="1" i="0" u="none" strike="noStrike" kern="1200" cap="none" spc="0" normalizeH="0" baseline="0" noProof="0" dirty="0">
                <a:ln>
                  <a:noFill/>
                </a:ln>
                <a:solidFill>
                  <a:srgbClr val="5D4294"/>
                </a:solidFill>
                <a:effectLst/>
                <a:uLnTx/>
                <a:uFillTx/>
                <a:latin typeface="Museo Sans Condensed" panose="02000000000000000000" pitchFamily="2" charset="0"/>
                <a:ea typeface="+mn-ea"/>
                <a:cs typeface="+mn-cs"/>
              </a:rPr>
              <a:t>/03/2021</a:t>
            </a:r>
            <a:endParaRPr kumimoji="0" lang="es-CO" sz="3200" b="1" i="0" u="none" strike="noStrike" kern="1200" cap="none" spc="0" normalizeH="0" baseline="0" noProof="0" dirty="0">
              <a:ln>
                <a:noFill/>
              </a:ln>
              <a:solidFill>
                <a:srgbClr val="5D4294"/>
              </a:solidFill>
              <a:effectLst/>
              <a:uLnTx/>
              <a:uFillTx/>
              <a:latin typeface="Museo Sans Condensed" panose="02000000000000000000" pitchFamily="2" charset="0"/>
              <a:ea typeface="+mj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7177841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>
            <a:extLst>
              <a:ext uri="{FF2B5EF4-FFF2-40B4-BE49-F238E27FC236}">
                <a16:creationId xmlns:a16="http://schemas.microsoft.com/office/drawing/2014/main" id="{34FD08E2-097A-4462-950A-13AC98898CC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5" y="0"/>
            <a:ext cx="12188389" cy="6858000"/>
          </a:xfrm>
          <a:prstGeom prst="rect">
            <a:avLst/>
          </a:prstGeom>
        </p:spPr>
      </p:pic>
      <p:sp>
        <p:nvSpPr>
          <p:cNvPr id="4" name="CuadroTexto 3">
            <a:extLst>
              <a:ext uri="{FF2B5EF4-FFF2-40B4-BE49-F238E27FC236}">
                <a16:creationId xmlns:a16="http://schemas.microsoft.com/office/drawing/2014/main" id="{758DB6E3-F5C1-4A88-AD8F-9A2A5B0C3730}"/>
              </a:ext>
            </a:extLst>
          </p:cNvPr>
          <p:cNvSpPr txBox="1"/>
          <p:nvPr/>
        </p:nvSpPr>
        <p:spPr>
          <a:xfrm>
            <a:off x="643154" y="126442"/>
            <a:ext cx="1090568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3200" b="1" i="0" u="none" strike="noStrike" kern="1200" cap="none" spc="0" normalizeH="0" baseline="0" noProof="0" dirty="0">
                <a:ln>
                  <a:noFill/>
                </a:ln>
                <a:solidFill>
                  <a:srgbClr val="5D4294"/>
                </a:solidFill>
                <a:effectLst/>
                <a:uLnTx/>
                <a:uFillTx/>
                <a:latin typeface="Museo Sans Condensed" panose="02000000000000000000" pitchFamily="2" charset="0"/>
                <a:ea typeface="+mn-ea"/>
                <a:cs typeface="Arial" panose="020B0604020202020204" pitchFamily="34" charset="0"/>
              </a:rPr>
              <a:t>Sector Cultura, Recreación y Deporte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2400" b="1" i="0" u="none" strike="noStrike" kern="1200" cap="none" spc="0" normalizeH="0" baseline="0" noProof="0" dirty="0">
                <a:ln>
                  <a:noFill/>
                </a:ln>
                <a:solidFill>
                  <a:srgbClr val="5D4294"/>
                </a:solidFill>
                <a:effectLst/>
                <a:uLnTx/>
                <a:uFillTx/>
                <a:latin typeface="Museo Sans Condensed" panose="02000000000000000000" pitchFamily="2" charset="0"/>
                <a:ea typeface="+mn-ea"/>
                <a:cs typeface="+mn-cs"/>
              </a:rPr>
              <a:t>Giro de reservas por entidad a </a:t>
            </a:r>
            <a:r>
              <a:rPr lang="es-CO" sz="2400" b="1" dirty="0">
                <a:solidFill>
                  <a:srgbClr val="5D4294"/>
                </a:solidFill>
                <a:latin typeface="Museo Sans Condensed" panose="02000000000000000000" pitchFamily="2" charset="0"/>
              </a:rPr>
              <a:t>23</a:t>
            </a:r>
            <a:r>
              <a:rPr kumimoji="0" lang="es-CO" sz="2400" b="1" i="0" u="none" strike="noStrike" kern="1200" cap="none" spc="0" normalizeH="0" baseline="0" noProof="0" dirty="0">
                <a:ln>
                  <a:noFill/>
                </a:ln>
                <a:solidFill>
                  <a:srgbClr val="5D4294"/>
                </a:solidFill>
                <a:effectLst/>
                <a:uLnTx/>
                <a:uFillTx/>
                <a:latin typeface="Museo Sans Condensed" panose="02000000000000000000" pitchFamily="2" charset="0"/>
                <a:ea typeface="+mn-ea"/>
                <a:cs typeface="+mn-cs"/>
              </a:rPr>
              <a:t>/03/2021</a:t>
            </a:r>
          </a:p>
        </p:txBody>
      </p:sp>
      <p:graphicFrame>
        <p:nvGraphicFramePr>
          <p:cNvPr id="5" name="Tabla 4">
            <a:extLst>
              <a:ext uri="{FF2B5EF4-FFF2-40B4-BE49-F238E27FC236}">
                <a16:creationId xmlns:a16="http://schemas.microsoft.com/office/drawing/2014/main" id="{C1EA398E-5C23-4D83-ADBF-D4CADC942C9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39908396"/>
              </p:ext>
            </p:extLst>
          </p:nvPr>
        </p:nvGraphicFramePr>
        <p:xfrm>
          <a:off x="838199" y="2211632"/>
          <a:ext cx="10515598" cy="2434736"/>
        </p:xfrm>
        <a:graphic>
          <a:graphicData uri="http://schemas.openxmlformats.org/drawingml/2006/table">
            <a:tbl>
              <a:tblPr/>
              <a:tblGrid>
                <a:gridCol w="428539">
                  <a:extLst>
                    <a:ext uri="{9D8B030D-6E8A-4147-A177-3AD203B41FA5}">
                      <a16:colId xmlns:a16="http://schemas.microsoft.com/office/drawing/2014/main" val="3815515507"/>
                    </a:ext>
                  </a:extLst>
                </a:gridCol>
                <a:gridCol w="3757283">
                  <a:extLst>
                    <a:ext uri="{9D8B030D-6E8A-4147-A177-3AD203B41FA5}">
                      <a16:colId xmlns:a16="http://schemas.microsoft.com/office/drawing/2014/main" val="2711409776"/>
                    </a:ext>
                  </a:extLst>
                </a:gridCol>
                <a:gridCol w="791222">
                  <a:extLst>
                    <a:ext uri="{9D8B030D-6E8A-4147-A177-3AD203B41FA5}">
                      <a16:colId xmlns:a16="http://schemas.microsoft.com/office/drawing/2014/main" val="2850269264"/>
                    </a:ext>
                  </a:extLst>
                </a:gridCol>
                <a:gridCol w="791222">
                  <a:extLst>
                    <a:ext uri="{9D8B030D-6E8A-4147-A177-3AD203B41FA5}">
                      <a16:colId xmlns:a16="http://schemas.microsoft.com/office/drawing/2014/main" val="994936124"/>
                    </a:ext>
                  </a:extLst>
                </a:gridCol>
                <a:gridCol w="791222">
                  <a:extLst>
                    <a:ext uri="{9D8B030D-6E8A-4147-A177-3AD203B41FA5}">
                      <a16:colId xmlns:a16="http://schemas.microsoft.com/office/drawing/2014/main" val="3457020817"/>
                    </a:ext>
                  </a:extLst>
                </a:gridCol>
                <a:gridCol w="791222">
                  <a:extLst>
                    <a:ext uri="{9D8B030D-6E8A-4147-A177-3AD203B41FA5}">
                      <a16:colId xmlns:a16="http://schemas.microsoft.com/office/drawing/2014/main" val="446361698"/>
                    </a:ext>
                  </a:extLst>
                </a:gridCol>
                <a:gridCol w="791222">
                  <a:extLst>
                    <a:ext uri="{9D8B030D-6E8A-4147-A177-3AD203B41FA5}">
                      <a16:colId xmlns:a16="http://schemas.microsoft.com/office/drawing/2014/main" val="2338704093"/>
                    </a:ext>
                  </a:extLst>
                </a:gridCol>
                <a:gridCol w="600097">
                  <a:extLst>
                    <a:ext uri="{9D8B030D-6E8A-4147-A177-3AD203B41FA5}">
                      <a16:colId xmlns:a16="http://schemas.microsoft.com/office/drawing/2014/main" val="34077595"/>
                    </a:ext>
                  </a:extLst>
                </a:gridCol>
                <a:gridCol w="982347">
                  <a:extLst>
                    <a:ext uri="{9D8B030D-6E8A-4147-A177-3AD203B41FA5}">
                      <a16:colId xmlns:a16="http://schemas.microsoft.com/office/drawing/2014/main" val="158265090"/>
                    </a:ext>
                  </a:extLst>
                </a:gridCol>
                <a:gridCol w="791222">
                  <a:extLst>
                    <a:ext uri="{9D8B030D-6E8A-4147-A177-3AD203B41FA5}">
                      <a16:colId xmlns:a16="http://schemas.microsoft.com/office/drawing/2014/main" val="3238792382"/>
                    </a:ext>
                  </a:extLst>
                </a:gridCol>
              </a:tblGrid>
              <a:tr h="135046">
                <a:tc gridSpan="10">
                  <a:txBody>
                    <a:bodyPr/>
                    <a:lstStyle/>
                    <a:p>
                      <a:pPr algn="r" fontAlgn="b"/>
                      <a:r>
                        <a:rPr lang="es-CO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Museo Sans Condensed" panose="02000000000000000000" pitchFamily="2" charset="0"/>
                        </a:rPr>
                        <a:t>Millones de Pesos</a:t>
                      </a:r>
                    </a:p>
                  </a:txBody>
                  <a:tcPr marL="6752" marR="6752" marT="675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>
                    <a:lnL w="12700" cmpd="sng">
                      <a:noFill/>
                      <a:prstDash val="solid"/>
                    </a:lnL>
                  </a:tcPr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87415040"/>
                  </a:ext>
                </a:extLst>
              </a:tr>
              <a:tr h="270092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100" b="1" i="0" u="none" strike="noStrike" dirty="0">
                          <a:solidFill>
                            <a:srgbClr val="FFFFFF"/>
                          </a:solidFill>
                          <a:effectLst/>
                          <a:latin typeface="Museo Sans Condensed" panose="02000000000000000000" pitchFamily="2" charset="0"/>
                        </a:rPr>
                        <a:t>No.</a:t>
                      </a:r>
                    </a:p>
                  </a:txBody>
                  <a:tcPr marL="6752" marR="6752" marT="675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D429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100" b="1" i="0" u="none" strike="noStrike" dirty="0">
                          <a:solidFill>
                            <a:srgbClr val="FFFFFF"/>
                          </a:solidFill>
                          <a:effectLst/>
                          <a:latin typeface="Museo Sans Condensed" panose="02000000000000000000" pitchFamily="2" charset="0"/>
                        </a:rPr>
                        <a:t>ENTIDAD</a:t>
                      </a:r>
                    </a:p>
                  </a:txBody>
                  <a:tcPr marL="6752" marR="6752" marT="675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D429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100" b="1" i="0" u="none" strike="noStrike" dirty="0">
                          <a:solidFill>
                            <a:srgbClr val="FFFFFF"/>
                          </a:solidFill>
                          <a:effectLst/>
                          <a:latin typeface="Museo Sans Condensed" panose="02000000000000000000" pitchFamily="2" charset="0"/>
                        </a:rPr>
                        <a:t>CONSTITUIDA</a:t>
                      </a:r>
                    </a:p>
                  </a:txBody>
                  <a:tcPr marL="6752" marR="6752" marT="675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D429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100" b="1" i="0" u="none" strike="noStrike">
                          <a:solidFill>
                            <a:srgbClr val="FFFFFF"/>
                          </a:solidFill>
                          <a:effectLst/>
                          <a:latin typeface="Museo Sans Condensed" panose="02000000000000000000" pitchFamily="2" charset="0"/>
                        </a:rPr>
                        <a:t>DEFINITIVA</a:t>
                      </a:r>
                    </a:p>
                  </a:txBody>
                  <a:tcPr marL="6752" marR="6752" marT="675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D4294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s-CO" sz="1100" b="1" i="0" u="none" strike="noStrike">
                          <a:solidFill>
                            <a:srgbClr val="FFFFFF"/>
                          </a:solidFill>
                          <a:effectLst/>
                          <a:latin typeface="Museo Sans Condensed" panose="02000000000000000000" pitchFamily="2" charset="0"/>
                        </a:rPr>
                        <a:t>GIROS</a:t>
                      </a:r>
                    </a:p>
                  </a:txBody>
                  <a:tcPr marL="6752" marR="6752" marT="675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D429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s-CO" sz="1100" b="1" i="0" u="none" strike="noStrike">
                          <a:solidFill>
                            <a:srgbClr val="FFFFFF"/>
                          </a:solidFill>
                          <a:effectLst/>
                          <a:latin typeface="Museo Sans Condensed" panose="02000000000000000000" pitchFamily="2" charset="0"/>
                        </a:rPr>
                        <a:t>RESERVA POR GIRAR</a:t>
                      </a:r>
                    </a:p>
                  </a:txBody>
                  <a:tcPr marL="6752" marR="6752" marT="675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D429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Museo Sans Condensed" panose="02000000000000000000" pitchFamily="2" charset="0"/>
                        </a:rPr>
                        <a:t>PROGRAMACIÓN</a:t>
                      </a:r>
                    </a:p>
                    <a:p>
                      <a:pPr algn="ctr" fontAlgn="ctr"/>
                      <a:r>
                        <a:rPr lang="es-CO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Museo Sans Condensed" panose="02000000000000000000" pitchFamily="2" charset="0"/>
                        </a:rPr>
                        <a:t>MARZO</a:t>
                      </a:r>
                    </a:p>
                  </a:txBody>
                  <a:tcPr marL="6752" marR="6752" marT="675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C6E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1" i="0" u="none" strike="noStrike">
                          <a:solidFill>
                            <a:srgbClr val="000000"/>
                          </a:solidFill>
                          <a:effectLst/>
                          <a:latin typeface="Museo Sans Condensed" panose="02000000000000000000" pitchFamily="2" charset="0"/>
                        </a:rPr>
                        <a:t>PROYECCIÓN REZAGO GIROS</a:t>
                      </a:r>
                    </a:p>
                  </a:txBody>
                  <a:tcPr marL="6752" marR="6752" marT="675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6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86209939"/>
                  </a:ext>
                </a:extLst>
              </a:tr>
              <a:tr h="135046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Museo Sans Condensed" panose="02000000000000000000" pitchFamily="2" charset="0"/>
                        </a:rPr>
                        <a:t>1</a:t>
                      </a:r>
                    </a:p>
                  </a:txBody>
                  <a:tcPr marL="6752" marR="6752" marT="675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E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Museo Sans Condensed" panose="02000000000000000000" pitchFamily="2" charset="0"/>
                        </a:rPr>
                        <a:t>SECRETARIA DE CULTURA, RECREACIÓN Y DEPORTE (SCRD)</a:t>
                      </a:r>
                      <a:endParaRPr lang="es-CO" sz="1100" b="0" i="0" u="none" strike="noStrike" dirty="0">
                        <a:solidFill>
                          <a:srgbClr val="000000"/>
                        </a:solidFill>
                        <a:effectLst/>
                        <a:latin typeface="Museo Sans Condensed" panose="02000000000000000000" pitchFamily="2" charset="0"/>
                      </a:endParaRPr>
                    </a:p>
                  </a:txBody>
                  <a:tcPr marL="6752" marR="6752" marT="675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Museo Sans Condensed" panose="02000000000000000000" pitchFamily="2" charset="0"/>
                        </a:rPr>
                        <a:t>$ 8.037</a:t>
                      </a:r>
                    </a:p>
                  </a:txBody>
                  <a:tcPr marL="6752" marR="6752" marT="675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Museo Sans Condensed" panose="02000000000000000000" pitchFamily="2" charset="0"/>
                        </a:rPr>
                        <a:t>$ 8.033</a:t>
                      </a:r>
                    </a:p>
                  </a:txBody>
                  <a:tcPr marL="6752" marR="6752" marT="675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Museo Sans Condensed" panose="02000000000000000000" pitchFamily="2" charset="0"/>
                        </a:rPr>
                        <a:t>$ 4.627</a:t>
                      </a:r>
                    </a:p>
                  </a:txBody>
                  <a:tcPr marL="6752" marR="6752" marT="675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Museo Sans Condensed" panose="02000000000000000000" pitchFamily="2" charset="0"/>
                        </a:rPr>
                        <a:t>57,60%</a:t>
                      </a:r>
                    </a:p>
                  </a:txBody>
                  <a:tcPr marL="6752" marR="6752" marT="675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Museo Sans Condensed" panose="02000000000000000000" pitchFamily="2" charset="0"/>
                        </a:rPr>
                        <a:t>$ 3.406</a:t>
                      </a:r>
                    </a:p>
                  </a:txBody>
                  <a:tcPr marL="6752" marR="6752" marT="675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Museo Sans Condensed" panose="02000000000000000000" pitchFamily="2" charset="0"/>
                        </a:rPr>
                        <a:t>42,40%</a:t>
                      </a:r>
                    </a:p>
                  </a:txBody>
                  <a:tcPr marL="6752" marR="6752" marT="675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Museo Sans Condensed" panose="02000000000000000000" pitchFamily="2" charset="0"/>
                        </a:rPr>
                        <a:t>$ 5.761</a:t>
                      </a:r>
                    </a:p>
                  </a:txBody>
                  <a:tcPr marL="6752" marR="6752" marT="675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1000" b="0" i="0" u="none" strike="noStrike">
                          <a:solidFill>
                            <a:srgbClr val="FF0000"/>
                          </a:solidFill>
                          <a:effectLst/>
                          <a:latin typeface="Museo Sans Condensed" panose="02000000000000000000" pitchFamily="2" charset="0"/>
                        </a:rPr>
                        <a:t>$ 1.134</a:t>
                      </a:r>
                    </a:p>
                  </a:txBody>
                  <a:tcPr marL="6752" marR="6752" marT="675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51880002"/>
                  </a:ext>
                </a:extLst>
              </a:tr>
              <a:tr h="135046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Museo Sans Condensed" panose="02000000000000000000" pitchFamily="2" charset="0"/>
                        </a:rPr>
                        <a:t>2</a:t>
                      </a:r>
                    </a:p>
                  </a:txBody>
                  <a:tcPr marL="6752" marR="6752" marT="675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E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Museo Sans Condensed" panose="02000000000000000000" pitchFamily="2" charset="0"/>
                        </a:rPr>
                        <a:t>INSTITUTO DISTRITAL DE RECREACIÓN Y DEPORTE (</a:t>
                      </a:r>
                      <a:r>
                        <a:rPr lang="es-ES" sz="11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Museo Sans Condensed" panose="02000000000000000000" pitchFamily="2" charset="0"/>
                        </a:rPr>
                        <a:t>lDRD</a:t>
                      </a:r>
                      <a:r>
                        <a:rPr lang="es-E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Museo Sans Condensed" panose="02000000000000000000" pitchFamily="2" charset="0"/>
                        </a:rPr>
                        <a:t>)</a:t>
                      </a:r>
                      <a:endParaRPr lang="es-CO" sz="1100" b="0" i="0" u="none" strike="noStrike" dirty="0">
                        <a:solidFill>
                          <a:srgbClr val="000000"/>
                        </a:solidFill>
                        <a:effectLst/>
                        <a:latin typeface="Museo Sans Condensed" panose="02000000000000000000" pitchFamily="2" charset="0"/>
                      </a:endParaRPr>
                    </a:p>
                  </a:txBody>
                  <a:tcPr marL="6752" marR="6752" marT="675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Museo Sans Condensed" panose="02000000000000000000" pitchFamily="2" charset="0"/>
                        </a:rPr>
                        <a:t>$ 61.740</a:t>
                      </a:r>
                    </a:p>
                  </a:txBody>
                  <a:tcPr marL="6752" marR="6752" marT="675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Museo Sans Condensed" panose="02000000000000000000" pitchFamily="2" charset="0"/>
                        </a:rPr>
                        <a:t>$ 61.212</a:t>
                      </a:r>
                    </a:p>
                  </a:txBody>
                  <a:tcPr marL="6752" marR="6752" marT="675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Museo Sans Condensed" panose="02000000000000000000" pitchFamily="2" charset="0"/>
                        </a:rPr>
                        <a:t>$ 21.583</a:t>
                      </a:r>
                    </a:p>
                  </a:txBody>
                  <a:tcPr marL="6752" marR="6752" marT="675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Museo Sans Condensed" panose="02000000000000000000" pitchFamily="2" charset="0"/>
                        </a:rPr>
                        <a:t>35,26%</a:t>
                      </a:r>
                    </a:p>
                  </a:txBody>
                  <a:tcPr marL="6752" marR="6752" marT="675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Museo Sans Condensed" panose="02000000000000000000" pitchFamily="2" charset="0"/>
                        </a:rPr>
                        <a:t>$ 39.629</a:t>
                      </a:r>
                    </a:p>
                  </a:txBody>
                  <a:tcPr marL="6752" marR="6752" marT="675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Museo Sans Condensed" panose="02000000000000000000" pitchFamily="2" charset="0"/>
                        </a:rPr>
                        <a:t>64,74%</a:t>
                      </a:r>
                    </a:p>
                  </a:txBody>
                  <a:tcPr marL="6752" marR="6752" marT="675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Museo Sans Condensed" panose="02000000000000000000" pitchFamily="2" charset="0"/>
                        </a:rPr>
                        <a:t>$ 22.988</a:t>
                      </a:r>
                    </a:p>
                  </a:txBody>
                  <a:tcPr marL="6752" marR="6752" marT="675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1000" b="0" i="0" u="none" strike="noStrike">
                          <a:solidFill>
                            <a:srgbClr val="FF0000"/>
                          </a:solidFill>
                          <a:effectLst/>
                          <a:latin typeface="Museo Sans Condensed" panose="02000000000000000000" pitchFamily="2" charset="0"/>
                        </a:rPr>
                        <a:t>$ 1.405</a:t>
                      </a:r>
                    </a:p>
                  </a:txBody>
                  <a:tcPr marL="6752" marR="6752" marT="675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25280783"/>
                  </a:ext>
                </a:extLst>
              </a:tr>
              <a:tr h="135046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Museo Sans Condensed" panose="02000000000000000000" pitchFamily="2" charset="0"/>
                        </a:rPr>
                        <a:t>3</a:t>
                      </a:r>
                    </a:p>
                  </a:txBody>
                  <a:tcPr marL="6752" marR="6752" marT="675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O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Museo Sans Condensed" panose="02000000000000000000" pitchFamily="2" charset="0"/>
                        </a:rPr>
                        <a:t>INSTITUTO DISTRITAL DE LAS ARTES (IDARTES)</a:t>
                      </a:r>
                    </a:p>
                  </a:txBody>
                  <a:tcPr marL="6752" marR="6752" marT="675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Museo Sans Condensed" panose="02000000000000000000" pitchFamily="2" charset="0"/>
                        </a:rPr>
                        <a:t>$ 35.064</a:t>
                      </a:r>
                    </a:p>
                  </a:txBody>
                  <a:tcPr marL="6752" marR="6752" marT="675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Museo Sans Condensed" panose="02000000000000000000" pitchFamily="2" charset="0"/>
                        </a:rPr>
                        <a:t>$ 35.052</a:t>
                      </a:r>
                    </a:p>
                  </a:txBody>
                  <a:tcPr marL="6752" marR="6752" marT="675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Museo Sans Condensed" panose="02000000000000000000" pitchFamily="2" charset="0"/>
                        </a:rPr>
                        <a:t>$ 21.261</a:t>
                      </a:r>
                    </a:p>
                  </a:txBody>
                  <a:tcPr marL="6752" marR="6752" marT="675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Museo Sans Condensed" panose="02000000000000000000" pitchFamily="2" charset="0"/>
                        </a:rPr>
                        <a:t>60,66%</a:t>
                      </a:r>
                    </a:p>
                  </a:txBody>
                  <a:tcPr marL="6752" marR="6752" marT="675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Museo Sans Condensed" panose="02000000000000000000" pitchFamily="2" charset="0"/>
                        </a:rPr>
                        <a:t>$ 13.791</a:t>
                      </a:r>
                    </a:p>
                  </a:txBody>
                  <a:tcPr marL="6752" marR="6752" marT="675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Museo Sans Condensed" panose="02000000000000000000" pitchFamily="2" charset="0"/>
                        </a:rPr>
                        <a:t>39,34%</a:t>
                      </a:r>
                    </a:p>
                  </a:txBody>
                  <a:tcPr marL="6752" marR="6752" marT="675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Museo Sans Condensed" panose="02000000000000000000" pitchFamily="2" charset="0"/>
                        </a:rPr>
                        <a:t>$ 24.082</a:t>
                      </a:r>
                    </a:p>
                  </a:txBody>
                  <a:tcPr marL="6752" marR="6752" marT="675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1000" b="0" i="0" u="none" strike="noStrike">
                          <a:solidFill>
                            <a:srgbClr val="FF0000"/>
                          </a:solidFill>
                          <a:effectLst/>
                          <a:latin typeface="Museo Sans Condensed" panose="02000000000000000000" pitchFamily="2" charset="0"/>
                        </a:rPr>
                        <a:t>$ 2.821</a:t>
                      </a:r>
                    </a:p>
                  </a:txBody>
                  <a:tcPr marL="6752" marR="6752" marT="675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06136284"/>
                  </a:ext>
                </a:extLst>
              </a:tr>
              <a:tr h="135046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Museo Sans Condensed" panose="02000000000000000000" pitchFamily="2" charset="0"/>
                        </a:rPr>
                        <a:t>4</a:t>
                      </a:r>
                    </a:p>
                  </a:txBody>
                  <a:tcPr marL="6752" marR="6752" marT="675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Museo Sans Condensed" panose="02000000000000000000" pitchFamily="2" charset="0"/>
                        </a:rPr>
                        <a:t>ORQUESTA FILARMÓNICA DE BOGOTÁ (OFB)</a:t>
                      </a:r>
                      <a:endParaRPr lang="es-CO" sz="1100" b="0" i="0" u="none" strike="noStrike" dirty="0">
                        <a:solidFill>
                          <a:srgbClr val="000000"/>
                        </a:solidFill>
                        <a:effectLst/>
                        <a:latin typeface="Museo Sans Condensed" panose="02000000000000000000" pitchFamily="2" charset="0"/>
                      </a:endParaRPr>
                    </a:p>
                  </a:txBody>
                  <a:tcPr marL="6752" marR="6752" marT="675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Museo Sans Condensed" panose="02000000000000000000" pitchFamily="2" charset="0"/>
                        </a:rPr>
                        <a:t>$ 6.579</a:t>
                      </a:r>
                    </a:p>
                  </a:txBody>
                  <a:tcPr marL="6752" marR="6752" marT="675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Museo Sans Condensed" panose="02000000000000000000" pitchFamily="2" charset="0"/>
                        </a:rPr>
                        <a:t>$ 6.574</a:t>
                      </a:r>
                    </a:p>
                  </a:txBody>
                  <a:tcPr marL="6752" marR="6752" marT="675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Museo Sans Condensed" panose="02000000000000000000" pitchFamily="2" charset="0"/>
                        </a:rPr>
                        <a:t>$ 2.765</a:t>
                      </a:r>
                    </a:p>
                  </a:txBody>
                  <a:tcPr marL="6752" marR="6752" marT="675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Museo Sans Condensed" panose="02000000000000000000" pitchFamily="2" charset="0"/>
                        </a:rPr>
                        <a:t>42,06%</a:t>
                      </a:r>
                    </a:p>
                  </a:txBody>
                  <a:tcPr marL="6752" marR="6752" marT="675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Museo Sans Condensed" panose="02000000000000000000" pitchFamily="2" charset="0"/>
                        </a:rPr>
                        <a:t>$ 3.809</a:t>
                      </a:r>
                    </a:p>
                  </a:txBody>
                  <a:tcPr marL="6752" marR="6752" marT="675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Museo Sans Condensed" panose="02000000000000000000" pitchFamily="2" charset="0"/>
                        </a:rPr>
                        <a:t>57,94%</a:t>
                      </a:r>
                    </a:p>
                  </a:txBody>
                  <a:tcPr marL="6752" marR="6752" marT="675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Museo Sans Condensed" panose="02000000000000000000" pitchFamily="2" charset="0"/>
                        </a:rPr>
                        <a:t>$ 4.543</a:t>
                      </a:r>
                    </a:p>
                  </a:txBody>
                  <a:tcPr marL="6752" marR="6752" marT="675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1000" b="0" i="0" u="none" strike="noStrike">
                          <a:solidFill>
                            <a:srgbClr val="FF0000"/>
                          </a:solidFill>
                          <a:effectLst/>
                          <a:latin typeface="Museo Sans Condensed" panose="02000000000000000000" pitchFamily="2" charset="0"/>
                        </a:rPr>
                        <a:t>$ 1.778</a:t>
                      </a:r>
                    </a:p>
                  </a:txBody>
                  <a:tcPr marL="6752" marR="6752" marT="675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84193178"/>
                  </a:ext>
                </a:extLst>
              </a:tr>
              <a:tr h="135046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Museo Sans Condensed" panose="02000000000000000000" pitchFamily="2" charset="0"/>
                        </a:rPr>
                        <a:t>5</a:t>
                      </a:r>
                    </a:p>
                  </a:txBody>
                  <a:tcPr marL="6752" marR="6752" marT="675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O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Museo Sans Condensed" panose="02000000000000000000" pitchFamily="2" charset="0"/>
                        </a:rPr>
                        <a:t>INSTITUTO DISTRITAL DEL PATRIMONIO CULTURAL (IDPC)</a:t>
                      </a:r>
                    </a:p>
                  </a:txBody>
                  <a:tcPr marL="6752" marR="6752" marT="675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Museo Sans Condensed" panose="02000000000000000000" pitchFamily="2" charset="0"/>
                        </a:rPr>
                        <a:t>$ 4.829</a:t>
                      </a:r>
                    </a:p>
                  </a:txBody>
                  <a:tcPr marL="6752" marR="6752" marT="675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Museo Sans Condensed" panose="02000000000000000000" pitchFamily="2" charset="0"/>
                        </a:rPr>
                        <a:t>$ 4.829</a:t>
                      </a:r>
                    </a:p>
                  </a:txBody>
                  <a:tcPr marL="6752" marR="6752" marT="675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Museo Sans Condensed" panose="02000000000000000000" pitchFamily="2" charset="0"/>
                        </a:rPr>
                        <a:t>$ 2.896</a:t>
                      </a:r>
                    </a:p>
                  </a:txBody>
                  <a:tcPr marL="6752" marR="6752" marT="675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Museo Sans Condensed" panose="02000000000000000000" pitchFamily="2" charset="0"/>
                        </a:rPr>
                        <a:t>59,98%</a:t>
                      </a:r>
                    </a:p>
                  </a:txBody>
                  <a:tcPr marL="6752" marR="6752" marT="675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Museo Sans Condensed" panose="02000000000000000000" pitchFamily="2" charset="0"/>
                        </a:rPr>
                        <a:t>$ 1.933</a:t>
                      </a:r>
                    </a:p>
                  </a:txBody>
                  <a:tcPr marL="6752" marR="6752" marT="675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Museo Sans Condensed" panose="02000000000000000000" pitchFamily="2" charset="0"/>
                        </a:rPr>
                        <a:t>40,02%</a:t>
                      </a:r>
                    </a:p>
                  </a:txBody>
                  <a:tcPr marL="6752" marR="6752" marT="675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Museo Sans Condensed" panose="02000000000000000000" pitchFamily="2" charset="0"/>
                        </a:rPr>
                        <a:t>$ 4.003</a:t>
                      </a:r>
                    </a:p>
                  </a:txBody>
                  <a:tcPr marL="6752" marR="6752" marT="675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1000" b="0" i="0" u="none" strike="noStrike">
                          <a:solidFill>
                            <a:srgbClr val="FF0000"/>
                          </a:solidFill>
                          <a:effectLst/>
                          <a:latin typeface="Museo Sans Condensed" panose="02000000000000000000" pitchFamily="2" charset="0"/>
                        </a:rPr>
                        <a:t>$ 1.107</a:t>
                      </a:r>
                    </a:p>
                  </a:txBody>
                  <a:tcPr marL="6752" marR="6752" marT="675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55769641"/>
                  </a:ext>
                </a:extLst>
              </a:tr>
              <a:tr h="135046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Museo Sans Condensed" panose="02000000000000000000" pitchFamily="2" charset="0"/>
                        </a:rPr>
                        <a:t>6</a:t>
                      </a:r>
                    </a:p>
                  </a:txBody>
                  <a:tcPr marL="6752" marR="6752" marT="675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O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Museo Sans Condensed" panose="02000000000000000000" pitchFamily="2" charset="0"/>
                        </a:rPr>
                        <a:t>FUNDACIÓN GILBERTO ALZATE AVENDAÑO (FUGA)</a:t>
                      </a:r>
                    </a:p>
                  </a:txBody>
                  <a:tcPr marL="6752" marR="6752" marT="675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Museo Sans Condensed" panose="02000000000000000000" pitchFamily="2" charset="0"/>
                        </a:rPr>
                        <a:t>$ 2.273</a:t>
                      </a:r>
                    </a:p>
                  </a:txBody>
                  <a:tcPr marL="6752" marR="6752" marT="675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Museo Sans Condensed" panose="02000000000000000000" pitchFamily="2" charset="0"/>
                        </a:rPr>
                        <a:t>$ 2.273</a:t>
                      </a:r>
                    </a:p>
                  </a:txBody>
                  <a:tcPr marL="6752" marR="6752" marT="675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Museo Sans Condensed" panose="02000000000000000000" pitchFamily="2" charset="0"/>
                        </a:rPr>
                        <a:t>$ 1.011</a:t>
                      </a:r>
                    </a:p>
                  </a:txBody>
                  <a:tcPr marL="6752" marR="6752" marT="675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Museo Sans Condensed" panose="02000000000000000000" pitchFamily="2" charset="0"/>
                        </a:rPr>
                        <a:t>44,46%</a:t>
                      </a:r>
                    </a:p>
                  </a:txBody>
                  <a:tcPr marL="6752" marR="6752" marT="675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Museo Sans Condensed" panose="02000000000000000000" pitchFamily="2" charset="0"/>
                        </a:rPr>
                        <a:t>$ 1.263</a:t>
                      </a:r>
                    </a:p>
                  </a:txBody>
                  <a:tcPr marL="6752" marR="6752" marT="675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Museo Sans Condensed" panose="02000000000000000000" pitchFamily="2" charset="0"/>
                        </a:rPr>
                        <a:t>55,54%</a:t>
                      </a:r>
                    </a:p>
                  </a:txBody>
                  <a:tcPr marL="6752" marR="6752" marT="675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Museo Sans Condensed" panose="02000000000000000000" pitchFamily="2" charset="0"/>
                        </a:rPr>
                        <a:t>$ 750</a:t>
                      </a:r>
                    </a:p>
                  </a:txBody>
                  <a:tcPr marL="6752" marR="6752" marT="675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Museo Sans Condensed" panose="02000000000000000000" pitchFamily="2" charset="0"/>
                        </a:rPr>
                        <a:t>-$ 261</a:t>
                      </a:r>
                    </a:p>
                  </a:txBody>
                  <a:tcPr marL="6752" marR="6752" marT="675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23067992"/>
                  </a:ext>
                </a:extLst>
              </a:tr>
              <a:tr h="135046">
                <a:tc gridSpan="2">
                  <a:txBody>
                    <a:bodyPr/>
                    <a:lstStyle/>
                    <a:p>
                      <a:pPr algn="just" fontAlgn="ctr"/>
                      <a:r>
                        <a:rPr lang="es-CO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Museo Sans Condensed" panose="02000000000000000000" pitchFamily="2" charset="0"/>
                        </a:rPr>
                        <a:t> TOTAL SECTOR </a:t>
                      </a:r>
                    </a:p>
                  </a:txBody>
                  <a:tcPr marL="6752" marR="6752" marT="675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CBE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1100" b="1" i="0" u="none" strike="noStrike">
                          <a:solidFill>
                            <a:srgbClr val="000000"/>
                          </a:solidFill>
                          <a:effectLst/>
                          <a:latin typeface="Museo Sans Condensed" panose="02000000000000000000" pitchFamily="2" charset="0"/>
                        </a:rPr>
                        <a:t>$ 118.522</a:t>
                      </a:r>
                    </a:p>
                  </a:txBody>
                  <a:tcPr marL="6752" marR="6752" marT="675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CBE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1100" b="1" i="0" u="none" strike="noStrike">
                          <a:solidFill>
                            <a:srgbClr val="000000"/>
                          </a:solidFill>
                          <a:effectLst/>
                          <a:latin typeface="Museo Sans Condensed" panose="02000000000000000000" pitchFamily="2" charset="0"/>
                        </a:rPr>
                        <a:t>$ 117.973</a:t>
                      </a:r>
                    </a:p>
                  </a:txBody>
                  <a:tcPr marL="6752" marR="6752" marT="675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CBE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1100" b="1" i="0" u="none" strike="noStrike">
                          <a:solidFill>
                            <a:srgbClr val="000000"/>
                          </a:solidFill>
                          <a:effectLst/>
                          <a:latin typeface="Museo Sans Condensed" panose="02000000000000000000" pitchFamily="2" charset="0"/>
                        </a:rPr>
                        <a:t>$ 54.142</a:t>
                      </a:r>
                    </a:p>
                  </a:txBody>
                  <a:tcPr marL="6752" marR="6752" marT="675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CBE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Museo Sans Condensed" panose="02000000000000000000" pitchFamily="2" charset="0"/>
                        </a:rPr>
                        <a:t>45,89%</a:t>
                      </a:r>
                    </a:p>
                  </a:txBody>
                  <a:tcPr marL="6752" marR="6752" marT="675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CBE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1100" b="1" i="0" u="none" strike="noStrike">
                          <a:solidFill>
                            <a:srgbClr val="000000"/>
                          </a:solidFill>
                          <a:effectLst/>
                          <a:latin typeface="Museo Sans Condensed" panose="02000000000000000000" pitchFamily="2" charset="0"/>
                        </a:rPr>
                        <a:t>$ 63.831</a:t>
                      </a:r>
                    </a:p>
                  </a:txBody>
                  <a:tcPr marL="6752" marR="6752" marT="675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CBE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1100" b="1" i="0" u="none" strike="noStrike">
                          <a:solidFill>
                            <a:srgbClr val="000000"/>
                          </a:solidFill>
                          <a:effectLst/>
                          <a:latin typeface="Museo Sans Condensed" panose="02000000000000000000" pitchFamily="2" charset="0"/>
                        </a:rPr>
                        <a:t>54,11%</a:t>
                      </a:r>
                    </a:p>
                  </a:txBody>
                  <a:tcPr marL="6752" marR="6752" marT="675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CBE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1100" b="1" i="0" u="none" strike="noStrike">
                          <a:solidFill>
                            <a:srgbClr val="000000"/>
                          </a:solidFill>
                          <a:effectLst/>
                          <a:latin typeface="Museo Sans Condensed" panose="02000000000000000000" pitchFamily="2" charset="0"/>
                        </a:rPr>
                        <a:t>$ 62.127</a:t>
                      </a:r>
                    </a:p>
                  </a:txBody>
                  <a:tcPr marL="6752" marR="6752" marT="675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CBE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1000" b="1" i="0" u="none" strike="noStrike">
                          <a:solidFill>
                            <a:srgbClr val="FF0000"/>
                          </a:solidFill>
                          <a:effectLst/>
                          <a:latin typeface="Museo Sans Condensed" panose="02000000000000000000" pitchFamily="2" charset="0"/>
                        </a:rPr>
                        <a:t>$ 7.984</a:t>
                      </a:r>
                    </a:p>
                  </a:txBody>
                  <a:tcPr marL="6752" marR="6752" marT="675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CBE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72205367"/>
                  </a:ext>
                </a:extLst>
              </a:tr>
              <a:tr h="135046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Museo Sans Condensed" panose="02000000000000000000" pitchFamily="2" charset="0"/>
                        </a:rPr>
                        <a:t>7</a:t>
                      </a:r>
                    </a:p>
                  </a:txBody>
                  <a:tcPr marL="6752" marR="6752" marT="675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O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Museo Sans Condensed" panose="02000000000000000000" pitchFamily="2" charset="0"/>
                        </a:rPr>
                        <a:t>CANAL CAPITAL</a:t>
                      </a:r>
                    </a:p>
                  </a:txBody>
                  <a:tcPr marL="6752" marR="6752" marT="675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Museo Sans Condensed" panose="02000000000000000000" pitchFamily="2" charset="0"/>
                        </a:rPr>
                        <a:t>$ 1.327</a:t>
                      </a:r>
                    </a:p>
                  </a:txBody>
                  <a:tcPr marL="6752" marR="6752" marT="675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Museo Sans Condensed" panose="02000000000000000000" pitchFamily="2" charset="0"/>
                        </a:rPr>
                        <a:t>$ 1.327</a:t>
                      </a:r>
                    </a:p>
                  </a:txBody>
                  <a:tcPr marL="6752" marR="6752" marT="675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Museo Sans Condensed" panose="02000000000000000000" pitchFamily="2" charset="0"/>
                        </a:rPr>
                        <a:t>$ 1.079</a:t>
                      </a:r>
                    </a:p>
                  </a:txBody>
                  <a:tcPr marL="6752" marR="6752" marT="675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Museo Sans Condensed" panose="02000000000000000000" pitchFamily="2" charset="0"/>
                        </a:rPr>
                        <a:t>81,30%</a:t>
                      </a:r>
                    </a:p>
                  </a:txBody>
                  <a:tcPr marL="6752" marR="6752" marT="675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Museo Sans Condensed" panose="02000000000000000000" pitchFamily="2" charset="0"/>
                        </a:rPr>
                        <a:t>$ 248</a:t>
                      </a:r>
                    </a:p>
                  </a:txBody>
                  <a:tcPr marL="6752" marR="6752" marT="675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Museo Sans Condensed" panose="02000000000000000000" pitchFamily="2" charset="0"/>
                        </a:rPr>
                        <a:t>18,70%</a:t>
                      </a:r>
                    </a:p>
                  </a:txBody>
                  <a:tcPr marL="6752" marR="6752" marT="675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Museo Sans Condensed" panose="02000000000000000000" pitchFamily="2" charset="0"/>
                        </a:rPr>
                        <a:t>$ 988</a:t>
                      </a:r>
                    </a:p>
                  </a:txBody>
                  <a:tcPr marL="6752" marR="6752" marT="675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Museo Sans Condensed" panose="02000000000000000000" pitchFamily="2" charset="0"/>
                        </a:rPr>
                        <a:t>-$ 91</a:t>
                      </a:r>
                    </a:p>
                  </a:txBody>
                  <a:tcPr marL="6752" marR="6752" marT="675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91176952"/>
                  </a:ext>
                </a:extLst>
              </a:tr>
              <a:tr h="135046">
                <a:tc gridSpan="2">
                  <a:txBody>
                    <a:bodyPr/>
                    <a:lstStyle/>
                    <a:p>
                      <a:pPr algn="just" fontAlgn="ctr"/>
                      <a:r>
                        <a:rPr lang="es-CO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Museo Sans Condensed" panose="02000000000000000000" pitchFamily="2" charset="0"/>
                        </a:rPr>
                        <a:t>TOTAL SECTOR</a:t>
                      </a:r>
                    </a:p>
                  </a:txBody>
                  <a:tcPr marL="6752" marR="6752" marT="675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C81B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1100" b="1" i="0" u="none" strike="noStrike">
                          <a:solidFill>
                            <a:srgbClr val="000000"/>
                          </a:solidFill>
                          <a:effectLst/>
                          <a:latin typeface="Museo Sans Condensed" panose="02000000000000000000" pitchFamily="2" charset="0"/>
                        </a:rPr>
                        <a:t>$ 119.849</a:t>
                      </a:r>
                    </a:p>
                  </a:txBody>
                  <a:tcPr marL="6752" marR="6752" marT="675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C81B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1100" b="1" i="0" u="none" strike="noStrike">
                          <a:solidFill>
                            <a:srgbClr val="000000"/>
                          </a:solidFill>
                          <a:effectLst/>
                          <a:latin typeface="Museo Sans Condensed" panose="02000000000000000000" pitchFamily="2" charset="0"/>
                        </a:rPr>
                        <a:t>$ 119.300</a:t>
                      </a:r>
                    </a:p>
                  </a:txBody>
                  <a:tcPr marL="6752" marR="6752" marT="675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C81B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1100" b="1" i="0" u="none" strike="noStrike">
                          <a:solidFill>
                            <a:srgbClr val="000000"/>
                          </a:solidFill>
                          <a:effectLst/>
                          <a:latin typeface="Museo Sans Condensed" panose="02000000000000000000" pitchFamily="2" charset="0"/>
                        </a:rPr>
                        <a:t>$ 55.221</a:t>
                      </a:r>
                    </a:p>
                  </a:txBody>
                  <a:tcPr marL="6752" marR="6752" marT="675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C81B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1100" b="1" i="0" u="none" strike="noStrike">
                          <a:solidFill>
                            <a:srgbClr val="000000"/>
                          </a:solidFill>
                          <a:effectLst/>
                          <a:latin typeface="Museo Sans Condensed" panose="02000000000000000000" pitchFamily="2" charset="0"/>
                        </a:rPr>
                        <a:t>46,29%</a:t>
                      </a:r>
                    </a:p>
                  </a:txBody>
                  <a:tcPr marL="6752" marR="6752" marT="675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C81B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1100" b="1" i="0" u="none" strike="noStrike">
                          <a:solidFill>
                            <a:srgbClr val="000000"/>
                          </a:solidFill>
                          <a:effectLst/>
                          <a:latin typeface="Museo Sans Condensed" panose="02000000000000000000" pitchFamily="2" charset="0"/>
                        </a:rPr>
                        <a:t>$ 64.079</a:t>
                      </a:r>
                    </a:p>
                  </a:txBody>
                  <a:tcPr marL="6752" marR="6752" marT="675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C81B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Museo Sans Condensed" panose="02000000000000000000" pitchFamily="2" charset="0"/>
                        </a:rPr>
                        <a:t>53,71%</a:t>
                      </a:r>
                    </a:p>
                  </a:txBody>
                  <a:tcPr marL="6752" marR="6752" marT="675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C81B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Museo Sans Condensed" panose="02000000000000000000" pitchFamily="2" charset="0"/>
                        </a:rPr>
                        <a:t>$ 63.115</a:t>
                      </a:r>
                    </a:p>
                  </a:txBody>
                  <a:tcPr marL="6752" marR="6752" marT="675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C81B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1000" b="1" i="0" u="none" strike="noStrike" dirty="0">
                          <a:solidFill>
                            <a:srgbClr val="FF0000"/>
                          </a:solidFill>
                          <a:effectLst/>
                          <a:latin typeface="Museo Sans Condensed" panose="02000000000000000000" pitchFamily="2" charset="0"/>
                        </a:rPr>
                        <a:t>$ 7.893</a:t>
                      </a:r>
                    </a:p>
                  </a:txBody>
                  <a:tcPr marL="6752" marR="6752" marT="675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C81B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25535157"/>
                  </a:ext>
                </a:extLst>
              </a:tr>
              <a:tr h="135046">
                <a:tc gridSpan="10">
                  <a:txBody>
                    <a:bodyPr/>
                    <a:lstStyle/>
                    <a:p>
                      <a:pPr algn="l" fontAlgn="ctr"/>
                      <a:r>
                        <a:rPr lang="es-CO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Museo Sans Condensed" panose="02000000000000000000" pitchFamily="2" charset="0"/>
                        </a:rPr>
                        <a:t>Fuente: Entidades</a:t>
                      </a:r>
                    </a:p>
                  </a:txBody>
                  <a:tcPr marL="6752" marR="6752" marT="6752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>
                    <a:lnL w="12700" cmpd="sng">
                      <a:noFill/>
                      <a:prstDash val="solid"/>
                    </a:lnL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34183583"/>
                  </a:ext>
                </a:extLst>
              </a:tr>
              <a:tr h="135046">
                <a:tc gridSpan="10">
                  <a:txBody>
                    <a:bodyPr/>
                    <a:lstStyle/>
                    <a:p>
                      <a:pPr algn="l" fontAlgn="ctr"/>
                      <a:r>
                        <a:rPr lang="es-CO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Museo Sans Condensed" panose="02000000000000000000" pitchFamily="2" charset="0"/>
                        </a:rPr>
                        <a:t>Cálculos y diseño: SCRD-OAP</a:t>
                      </a:r>
                    </a:p>
                  </a:txBody>
                  <a:tcPr marL="6752" marR="6752" marT="675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>
                    <a:lnL w="12700" cmpd="sng">
                      <a:noFill/>
                      <a:prstDash val="solid"/>
                    </a:lnL>
                  </a:tcPr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82996918"/>
                  </a:ext>
                </a:extLst>
              </a:tr>
            </a:tbl>
          </a:graphicData>
        </a:graphic>
      </p:graphicFrame>
      <p:sp>
        <p:nvSpPr>
          <p:cNvPr id="8" name="CuadroTexto 7">
            <a:extLst>
              <a:ext uri="{FF2B5EF4-FFF2-40B4-BE49-F238E27FC236}">
                <a16:creationId xmlns:a16="http://schemas.microsoft.com/office/drawing/2014/main" id="{A518A31E-EDFD-4932-B49E-B09A2D7E89EA}"/>
              </a:ext>
            </a:extLst>
          </p:cNvPr>
          <p:cNvSpPr txBox="1"/>
          <p:nvPr/>
        </p:nvSpPr>
        <p:spPr>
          <a:xfrm>
            <a:off x="1346430" y="4662013"/>
            <a:ext cx="9499136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kumimoji="0" lang="es-CO" sz="1200" b="1" i="0" u="none" strike="noStrike" kern="1200" cap="none" spc="0" normalizeH="0" baseline="0" noProof="0" dirty="0">
                <a:ln>
                  <a:noFill/>
                </a:ln>
                <a:solidFill>
                  <a:srgbClr val="5D4294"/>
                </a:solidFill>
                <a:effectLst/>
                <a:uLnTx/>
                <a:uFillTx/>
                <a:latin typeface="Museo Sans Condensed" panose="02000000000000000000" pitchFamily="2" charset="0"/>
                <a:ea typeface="+mn-ea"/>
                <a:cs typeface="+mn-cs"/>
              </a:rPr>
              <a:t>Alerta:</a:t>
            </a:r>
            <a:r>
              <a:rPr kumimoji="0" lang="es-CO" sz="12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Museo Sans Condensed" panose="02000000000000000000" pitchFamily="2" charset="0"/>
                <a:ea typeface="+mn-ea"/>
                <a:cs typeface="+mn-cs"/>
              </a:rPr>
              <a:t> </a:t>
            </a:r>
            <a:r>
              <a:rPr lang="es-ES" sz="1200" b="1" dirty="0">
                <a:latin typeface="Museo Sans Condensed" panose="02000000000000000000" pitchFamily="2" charset="0"/>
              </a:rPr>
              <a:t>S</a:t>
            </a:r>
            <a:r>
              <a:rPr kumimoji="0" lang="es-ES" sz="12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Museo Sans Condensed" panose="02000000000000000000" pitchFamily="2" charset="0"/>
                <a:ea typeface="+mn-ea"/>
                <a:cs typeface="+mn-cs"/>
              </a:rPr>
              <a:t>e recomienda a SCRD, IDRD, IDARTES, OFB e IDPC adelantar las gestiones necesarias para alcanzar la ejecución de la programación de giros de las reservas</a:t>
            </a:r>
            <a:endParaRPr lang="es-CO" sz="1200" dirty="0"/>
          </a:p>
        </p:txBody>
      </p:sp>
    </p:spTree>
    <p:extLst>
      <p:ext uri="{BB962C8B-B14F-4D97-AF65-F5344CB8AC3E}">
        <p14:creationId xmlns:p14="http://schemas.microsoft.com/office/powerpoint/2010/main" val="192806366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>
            <a:extLst>
              <a:ext uri="{FF2B5EF4-FFF2-40B4-BE49-F238E27FC236}">
                <a16:creationId xmlns:a16="http://schemas.microsoft.com/office/drawing/2014/main" id="{34FD08E2-097A-4462-950A-13AC98898CC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5" y="0"/>
            <a:ext cx="12188389" cy="6858000"/>
          </a:xfrm>
          <a:prstGeom prst="rect">
            <a:avLst/>
          </a:prstGeom>
        </p:spPr>
      </p:pic>
      <p:sp>
        <p:nvSpPr>
          <p:cNvPr id="4" name="CuadroTexto 3">
            <a:extLst>
              <a:ext uri="{FF2B5EF4-FFF2-40B4-BE49-F238E27FC236}">
                <a16:creationId xmlns:a16="http://schemas.microsoft.com/office/drawing/2014/main" id="{758DB6E3-F5C1-4A88-AD8F-9A2A5B0C3730}"/>
              </a:ext>
            </a:extLst>
          </p:cNvPr>
          <p:cNvSpPr txBox="1"/>
          <p:nvPr/>
        </p:nvSpPr>
        <p:spPr>
          <a:xfrm>
            <a:off x="643154" y="126442"/>
            <a:ext cx="1090568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3200" b="1" i="0" u="none" strike="noStrike" kern="1200" cap="none" spc="0" normalizeH="0" baseline="0" noProof="0" dirty="0">
                <a:ln>
                  <a:noFill/>
                </a:ln>
                <a:solidFill>
                  <a:srgbClr val="5D4294"/>
                </a:solidFill>
                <a:effectLst/>
                <a:uLnTx/>
                <a:uFillTx/>
                <a:latin typeface="Museo Sans Condensed" panose="02000000000000000000" pitchFamily="2" charset="0"/>
                <a:ea typeface="+mn-ea"/>
                <a:cs typeface="Arial" panose="020B0604020202020204" pitchFamily="34" charset="0"/>
              </a:rPr>
              <a:t>Sector Cultura, Recreación y Deporte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2400" b="1" i="0" u="none" strike="noStrike" kern="1200" cap="none" spc="0" normalizeH="0" baseline="0" noProof="0" dirty="0">
                <a:ln>
                  <a:noFill/>
                </a:ln>
                <a:solidFill>
                  <a:srgbClr val="5D4294"/>
                </a:solidFill>
                <a:effectLst/>
                <a:uLnTx/>
                <a:uFillTx/>
                <a:latin typeface="Museo Sans Condensed" panose="02000000000000000000" pitchFamily="2" charset="0"/>
                <a:ea typeface="+mn-ea"/>
                <a:cs typeface="+mn-cs"/>
              </a:rPr>
              <a:t>Giro de reservas a </a:t>
            </a:r>
            <a:r>
              <a:rPr lang="es-CO" sz="2400" b="1" dirty="0">
                <a:solidFill>
                  <a:srgbClr val="5D4294"/>
                </a:solidFill>
                <a:latin typeface="Museo Sans Condensed" panose="02000000000000000000" pitchFamily="2" charset="0"/>
              </a:rPr>
              <a:t>23</a:t>
            </a:r>
            <a:r>
              <a:rPr kumimoji="0" lang="es-CO" sz="2400" b="1" i="0" u="none" strike="noStrike" kern="1200" cap="none" spc="0" normalizeH="0" baseline="0" noProof="0" dirty="0">
                <a:ln>
                  <a:noFill/>
                </a:ln>
                <a:solidFill>
                  <a:srgbClr val="5D4294"/>
                </a:solidFill>
                <a:effectLst/>
                <a:uLnTx/>
                <a:uFillTx/>
                <a:latin typeface="Museo Sans Condensed" panose="02000000000000000000" pitchFamily="2" charset="0"/>
                <a:ea typeface="+mn-ea"/>
                <a:cs typeface="+mn-cs"/>
              </a:rPr>
              <a:t>/03/2021</a:t>
            </a:r>
          </a:p>
        </p:txBody>
      </p:sp>
      <p:graphicFrame>
        <p:nvGraphicFramePr>
          <p:cNvPr id="6" name="9 Gráfico">
            <a:extLst>
              <a:ext uri="{FF2B5EF4-FFF2-40B4-BE49-F238E27FC236}">
                <a16:creationId xmlns:a16="http://schemas.microsoft.com/office/drawing/2014/main" id="{B2626AB4-F50B-4B4A-A60A-3FF395B7C1F3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479199763"/>
              </p:ext>
            </p:extLst>
          </p:nvPr>
        </p:nvGraphicFramePr>
        <p:xfrm>
          <a:off x="590548" y="1080549"/>
          <a:ext cx="11010900" cy="38195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2" name="Tabla 1">
            <a:extLst>
              <a:ext uri="{FF2B5EF4-FFF2-40B4-BE49-F238E27FC236}">
                <a16:creationId xmlns:a16="http://schemas.microsoft.com/office/drawing/2014/main" id="{73F2AC1D-E1C7-4783-A27E-7DDFBC170DD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32017385"/>
              </p:ext>
            </p:extLst>
          </p:nvPr>
        </p:nvGraphicFramePr>
        <p:xfrm>
          <a:off x="3587749" y="4900074"/>
          <a:ext cx="5016498" cy="800100"/>
        </p:xfrm>
        <a:graphic>
          <a:graphicData uri="http://schemas.openxmlformats.org/drawingml/2006/table">
            <a:tbl>
              <a:tblPr/>
              <a:tblGrid>
                <a:gridCol w="1003935">
                  <a:extLst>
                    <a:ext uri="{9D8B030D-6E8A-4147-A177-3AD203B41FA5}">
                      <a16:colId xmlns:a16="http://schemas.microsoft.com/office/drawing/2014/main" val="955437168"/>
                    </a:ext>
                  </a:extLst>
                </a:gridCol>
                <a:gridCol w="1003935">
                  <a:extLst>
                    <a:ext uri="{9D8B030D-6E8A-4147-A177-3AD203B41FA5}">
                      <a16:colId xmlns:a16="http://schemas.microsoft.com/office/drawing/2014/main" val="3398146628"/>
                    </a:ext>
                  </a:extLst>
                </a:gridCol>
                <a:gridCol w="1003935">
                  <a:extLst>
                    <a:ext uri="{9D8B030D-6E8A-4147-A177-3AD203B41FA5}">
                      <a16:colId xmlns:a16="http://schemas.microsoft.com/office/drawing/2014/main" val="1733915181"/>
                    </a:ext>
                  </a:extLst>
                </a:gridCol>
                <a:gridCol w="1000758">
                  <a:extLst>
                    <a:ext uri="{9D8B030D-6E8A-4147-A177-3AD203B41FA5}">
                      <a16:colId xmlns:a16="http://schemas.microsoft.com/office/drawing/2014/main" val="231115676"/>
                    </a:ext>
                  </a:extLst>
                </a:gridCol>
                <a:gridCol w="1003935">
                  <a:extLst>
                    <a:ext uri="{9D8B030D-6E8A-4147-A177-3AD203B41FA5}">
                      <a16:colId xmlns:a16="http://schemas.microsoft.com/office/drawing/2014/main" val="3930687828"/>
                    </a:ext>
                  </a:extLst>
                </a:gridCol>
              </a:tblGrid>
              <a:tr h="0">
                <a:tc gridSpan="5">
                  <a:txBody>
                    <a:bodyPr/>
                    <a:lstStyle/>
                    <a:p>
                      <a:pPr algn="r" fontAlgn="ctr"/>
                      <a:r>
                        <a:rPr lang="es-CO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Museo Sans Condensed" panose="02000000000000000000" pitchFamily="2" charset="0"/>
                        </a:rPr>
                        <a:t>Millones de pesos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0270971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Museo Sans Condensed" panose="02000000000000000000" pitchFamily="2" charset="0"/>
                        </a:rPr>
                        <a:t>CONSTITUIDA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C81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1" i="0" u="none" strike="noStrike">
                          <a:solidFill>
                            <a:srgbClr val="000000"/>
                          </a:solidFill>
                          <a:effectLst/>
                          <a:latin typeface="Museo Sans Condensed" panose="02000000000000000000" pitchFamily="2" charset="0"/>
                        </a:rPr>
                        <a:t>DEFINITIVA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C81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1" i="0" u="none" strike="noStrike">
                          <a:solidFill>
                            <a:srgbClr val="000000"/>
                          </a:solidFill>
                          <a:effectLst/>
                          <a:latin typeface="Museo Sans Condensed" panose="02000000000000000000" pitchFamily="2" charset="0"/>
                        </a:rPr>
                        <a:t>PROGRAMACIÓN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C6E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Museo Sans Condensed" panose="02000000000000000000" pitchFamily="2" charset="0"/>
                        </a:rPr>
                        <a:t>GIROS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CBE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Museo Sans Condensed" panose="02000000000000000000" pitchFamily="2" charset="0"/>
                        </a:rPr>
                        <a:t>PROYECCIÓN REZAGO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6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97936283"/>
                  </a:ext>
                </a:extLst>
              </a:tr>
              <a:tr h="0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s-CO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Museo Sans Condensed" panose="02000000000000000000" pitchFamily="2" charset="0"/>
                        </a:rPr>
                        <a:t>$119.849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s-CO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Museo Sans Condensed" panose="02000000000000000000" pitchFamily="2" charset="0"/>
                        </a:rPr>
                        <a:t>$119.300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Museo Sans Condensed" panose="02000000000000000000" pitchFamily="2" charset="0"/>
                        </a:rPr>
                        <a:t>$63.115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Museo Sans Condensed" panose="02000000000000000000" pitchFamily="2" charset="0"/>
                        </a:rPr>
                        <a:t>$55.221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s-CO" sz="1000" b="0" i="0" u="none" strike="noStrike" dirty="0">
                          <a:solidFill>
                            <a:srgbClr val="FF0000"/>
                          </a:solidFill>
                          <a:effectLst/>
                          <a:latin typeface="Museo Sans Condensed" panose="02000000000000000000" pitchFamily="2" charset="0"/>
                        </a:rPr>
                        <a:t>$7.893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3377174"/>
                  </a:ext>
                </a:extLst>
              </a:tr>
              <a:tr h="0"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Museo Sans Condensed" panose="02000000000000000000" pitchFamily="2" charset="0"/>
                        </a:rPr>
                        <a:t>52,66%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Museo Sans Condensed" panose="02000000000000000000" pitchFamily="2" charset="0"/>
                        </a:rPr>
                        <a:t>46,29%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7379405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1428627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ángulo 2">
            <a:extLst>
              <a:ext uri="{FF2B5EF4-FFF2-40B4-BE49-F238E27FC236}">
                <a16:creationId xmlns:a16="http://schemas.microsoft.com/office/drawing/2014/main" id="{8ACE3645-DEB9-4C75-A207-67BDE4DAEB4E}"/>
              </a:ext>
            </a:extLst>
          </p:cNvPr>
          <p:cNvSpPr/>
          <p:nvPr/>
        </p:nvSpPr>
        <p:spPr>
          <a:xfrm>
            <a:off x="2449032" y="3075057"/>
            <a:ext cx="7293935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CO" sz="4000" b="1" dirty="0">
                <a:solidFill>
                  <a:srgbClr val="5D4294"/>
                </a:solidFill>
                <a:latin typeface="Museo Sans Condensed" panose="02000000000000000000" pitchFamily="2" charset="0"/>
                <a:cs typeface="Arial" panose="020B0604020202020204" pitchFamily="34" charset="0"/>
              </a:rPr>
              <a:t>GRACIAS</a:t>
            </a:r>
            <a:endParaRPr lang="es-CO" sz="4000" dirty="0">
              <a:solidFill>
                <a:srgbClr val="5D4294"/>
              </a:solidFill>
              <a:latin typeface="Museo Sans Condensed" panose="02000000000000000000" pitchFamily="2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4365843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96875952-59E3-4B70-B457-0505F87EEDE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56542" y="2334673"/>
            <a:ext cx="9278916" cy="21886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928598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1">
            <a:extLst>
              <a:ext uri="{FF2B5EF4-FFF2-40B4-BE49-F238E27FC236}">
                <a16:creationId xmlns:a16="http://schemas.microsoft.com/office/drawing/2014/main" id="{94B626E2-26D0-46D2-AAAC-5599C5B0F0BC}"/>
              </a:ext>
            </a:extLst>
          </p:cNvPr>
          <p:cNvSpPr txBox="1">
            <a:spLocks/>
          </p:cNvSpPr>
          <p:nvPr/>
        </p:nvSpPr>
        <p:spPr>
          <a:xfrm>
            <a:off x="1456840" y="2333747"/>
            <a:ext cx="9278320" cy="219050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457200" rtl="0" eaLnBrk="1" fontAlgn="ctr" latinLnBrk="0" hangingPunct="1">
              <a:lnSpc>
                <a:spcPct val="107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3200" b="1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</a:t>
            </a:r>
            <a:r>
              <a:rPr kumimoji="0" lang="es-ES" sz="4000" b="1" i="0" u="none" strike="noStrike" kern="1200" cap="none" spc="0" normalizeH="0" baseline="0" noProof="0" dirty="0">
                <a:ln>
                  <a:noFill/>
                </a:ln>
                <a:solidFill>
                  <a:srgbClr val="5D4294"/>
                </a:solidFill>
                <a:effectLst/>
                <a:uLnTx/>
                <a:uFillTx/>
                <a:latin typeface="Museo Sans Condensed" panose="02000000000000000000" pitchFamily="2" charset="0"/>
                <a:ea typeface="+mj-ea"/>
                <a:cs typeface="Arial" panose="020B0604020202020204" pitchFamily="34" charset="0"/>
              </a:rPr>
              <a:t>2. </a:t>
            </a:r>
            <a:r>
              <a:rPr kumimoji="0" lang="es-CO" sz="4000" b="1" i="0" u="none" strike="noStrike" kern="1200" cap="none" spc="0" normalizeH="0" baseline="0" noProof="0" dirty="0">
                <a:ln>
                  <a:noFill/>
                </a:ln>
                <a:solidFill>
                  <a:srgbClr val="5D4294"/>
                </a:solidFill>
                <a:effectLst/>
                <a:uLnTx/>
                <a:uFillTx/>
                <a:latin typeface="Museo Sans Condensed" panose="02000000000000000000" pitchFamily="2" charset="0"/>
                <a:ea typeface="+mj-ea"/>
                <a:cs typeface="Arial" panose="020B0604020202020204" pitchFamily="34" charset="0"/>
              </a:rPr>
              <a:t>Aprobación del Acta Anterior - Comité No. 2 Sesión Ordinaria Virtual Asincrónico de 26 de febrero de 2021</a:t>
            </a:r>
            <a:endParaRPr kumimoji="0" lang="es-ES" sz="4000" b="1" i="0" u="none" strike="noStrike" kern="1200" cap="none" spc="0" normalizeH="0" baseline="0" noProof="0" dirty="0">
              <a:ln>
                <a:noFill/>
              </a:ln>
              <a:solidFill>
                <a:srgbClr val="5D4294"/>
              </a:solidFill>
              <a:effectLst/>
              <a:uLnTx/>
              <a:uFillTx/>
              <a:latin typeface="Museo Sans Condensed" panose="02000000000000000000" pitchFamily="2" charset="0"/>
              <a:ea typeface="+mj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9259900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>
            <a:extLst>
              <a:ext uri="{FF2B5EF4-FFF2-40B4-BE49-F238E27FC236}">
                <a16:creationId xmlns:a16="http://schemas.microsoft.com/office/drawing/2014/main" id="{F29B495A-774D-41D4-8686-0D10E255BD1E}"/>
              </a:ext>
            </a:extLst>
          </p:cNvPr>
          <p:cNvSpPr txBox="1">
            <a:spLocks/>
          </p:cNvSpPr>
          <p:nvPr/>
        </p:nvSpPr>
        <p:spPr>
          <a:xfrm>
            <a:off x="1456840" y="2333747"/>
            <a:ext cx="9278320" cy="219050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457200" rtl="0" eaLnBrk="1" fontAlgn="ctr" latinLnBrk="0" hangingPunct="1">
              <a:lnSpc>
                <a:spcPct val="107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3200" b="1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</a:t>
            </a:r>
            <a:r>
              <a:rPr kumimoji="0" lang="es-ES" sz="4000" b="1" i="0" u="none" strike="noStrike" kern="1200" cap="none" spc="0" normalizeH="0" baseline="0" noProof="0" dirty="0">
                <a:ln>
                  <a:noFill/>
                </a:ln>
                <a:solidFill>
                  <a:srgbClr val="5D4294"/>
                </a:solidFill>
                <a:effectLst/>
                <a:uLnTx/>
                <a:uFillTx/>
                <a:latin typeface="Museo Sans Condensed" panose="02000000000000000000" pitchFamily="2" charset="0"/>
                <a:ea typeface="+mj-ea"/>
                <a:cs typeface="Arial" panose="020B0604020202020204" pitchFamily="34" charset="0"/>
              </a:rPr>
              <a:t>3. </a:t>
            </a:r>
            <a:r>
              <a:rPr kumimoji="0" lang="es-CO" sz="4000" b="1" i="0" u="none" strike="noStrike" kern="1200" cap="none" spc="0" normalizeH="0" baseline="0" noProof="0" dirty="0">
                <a:ln>
                  <a:noFill/>
                </a:ln>
                <a:solidFill>
                  <a:srgbClr val="5D4294"/>
                </a:solidFill>
                <a:effectLst/>
                <a:uLnTx/>
                <a:uFillTx/>
                <a:latin typeface="Museo Sans Condensed" panose="02000000000000000000" pitchFamily="2" charset="0"/>
                <a:ea typeface="+mj-ea"/>
                <a:cs typeface="Arial" panose="020B0604020202020204" pitchFamily="34" charset="0"/>
              </a:rPr>
              <a:t>Seguimiento a la ejecución presupuestal a marzo 23 de 2021</a:t>
            </a:r>
          </a:p>
        </p:txBody>
      </p:sp>
    </p:spTree>
    <p:extLst>
      <p:ext uri="{BB962C8B-B14F-4D97-AF65-F5344CB8AC3E}">
        <p14:creationId xmlns:p14="http://schemas.microsoft.com/office/powerpoint/2010/main" val="287886329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1"/>
          <p:cNvSpPr txBox="1">
            <a:spLocks/>
          </p:cNvSpPr>
          <p:nvPr/>
        </p:nvSpPr>
        <p:spPr>
          <a:xfrm>
            <a:off x="1456840" y="2333747"/>
            <a:ext cx="9278320" cy="219050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457200" rtl="0" eaLnBrk="1" fontAlgn="ctr" latinLnBrk="0" hangingPunct="1">
              <a:lnSpc>
                <a:spcPct val="107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3200" b="1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</a:t>
            </a:r>
            <a:r>
              <a:rPr lang="es-CO" sz="4000" b="1" dirty="0">
                <a:solidFill>
                  <a:srgbClr val="5D4294"/>
                </a:solidFill>
                <a:latin typeface="Museo Sans Condensed" panose="02000000000000000000" pitchFamily="2" charset="0"/>
                <a:cs typeface="Arial" panose="020B0604020202020204" pitchFamily="34" charset="0"/>
              </a:rPr>
              <a:t>3.1. Seguimiento</a:t>
            </a:r>
            <a:r>
              <a:rPr kumimoji="0" lang="es-CO" sz="4000" b="1" i="0" u="none" strike="noStrike" kern="1200" cap="none" spc="0" normalizeH="0" baseline="0" noProof="0" dirty="0">
                <a:ln>
                  <a:noFill/>
                </a:ln>
                <a:solidFill>
                  <a:srgbClr val="5D4294"/>
                </a:solidFill>
                <a:effectLst/>
                <a:uLnTx/>
                <a:uFillTx/>
                <a:latin typeface="Museo Sans Condensed" panose="02000000000000000000" pitchFamily="2" charset="0"/>
                <a:ea typeface="+mj-ea"/>
                <a:cs typeface="Arial" panose="020B0604020202020204" pitchFamily="34" charset="0"/>
              </a:rPr>
              <a:t> a la ejecución presupuestal</a:t>
            </a:r>
          </a:p>
          <a:p>
            <a:pPr marL="0" marR="0" lvl="0" indent="0" algn="ctr" defTabSz="457200" rtl="0" eaLnBrk="1" fontAlgn="ctr" latinLnBrk="0" hangingPunct="1">
              <a:lnSpc>
                <a:spcPct val="107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4000" b="1" i="0" u="none" strike="noStrike" kern="1200" cap="none" spc="0" normalizeH="0" baseline="0" noProof="0" dirty="0">
                <a:ln>
                  <a:noFill/>
                </a:ln>
                <a:solidFill>
                  <a:srgbClr val="5D4294"/>
                </a:solidFill>
                <a:effectLst/>
                <a:uLnTx/>
                <a:uFillTx/>
                <a:latin typeface="Museo Sans Condensed" panose="02000000000000000000" pitchFamily="2" charset="0"/>
                <a:ea typeface="+mj-ea"/>
                <a:cs typeface="Arial" panose="020B0604020202020204" pitchFamily="34" charset="0"/>
              </a:rPr>
              <a:t>Sector Cultura, Recreación y Deporte</a:t>
            </a:r>
          </a:p>
          <a:p>
            <a:pPr marL="0" marR="0" lvl="0" indent="0" algn="ctr" defTabSz="457200" rtl="0" eaLnBrk="1" fontAlgn="ctr" latinLnBrk="0" hangingPunct="1">
              <a:lnSpc>
                <a:spcPct val="107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3200" b="1" i="0" u="none" strike="noStrike" kern="1200" cap="none" spc="0" normalizeH="0" baseline="0" noProof="0" dirty="0">
                <a:ln>
                  <a:noFill/>
                </a:ln>
                <a:solidFill>
                  <a:srgbClr val="5D4294"/>
                </a:solidFill>
                <a:effectLst/>
                <a:uLnTx/>
                <a:uFillTx/>
                <a:latin typeface="Museo Sans Condensed" panose="02000000000000000000" pitchFamily="2" charset="0"/>
                <a:ea typeface="+mj-ea"/>
                <a:cs typeface="Arial" panose="020B0604020202020204" pitchFamily="34" charset="0"/>
              </a:rPr>
              <a:t>Con corte al 23 de </a:t>
            </a:r>
            <a:r>
              <a:rPr lang="es-CO" sz="3200" b="1" dirty="0">
                <a:solidFill>
                  <a:srgbClr val="5D4294"/>
                </a:solidFill>
                <a:latin typeface="Museo Sans Condensed" panose="02000000000000000000" pitchFamily="2" charset="0"/>
                <a:cs typeface="Arial" panose="020B0604020202020204" pitchFamily="34" charset="0"/>
              </a:rPr>
              <a:t>marzo</a:t>
            </a:r>
            <a:r>
              <a:rPr kumimoji="0" lang="es-CO" sz="3200" b="1" i="0" u="none" strike="noStrike" kern="1200" cap="none" spc="0" normalizeH="0" baseline="0" noProof="0" dirty="0">
                <a:ln>
                  <a:noFill/>
                </a:ln>
                <a:solidFill>
                  <a:srgbClr val="5D4294"/>
                </a:solidFill>
                <a:effectLst/>
                <a:uLnTx/>
                <a:uFillTx/>
                <a:latin typeface="Museo Sans Condensed" panose="02000000000000000000" pitchFamily="2" charset="0"/>
                <a:ea typeface="+mj-ea"/>
                <a:cs typeface="Arial" panose="020B0604020202020204" pitchFamily="34" charset="0"/>
              </a:rPr>
              <a:t> de 2021</a:t>
            </a:r>
          </a:p>
        </p:txBody>
      </p:sp>
    </p:spTree>
    <p:extLst>
      <p:ext uri="{BB962C8B-B14F-4D97-AF65-F5344CB8AC3E}">
        <p14:creationId xmlns:p14="http://schemas.microsoft.com/office/powerpoint/2010/main" val="353311113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>
            <a:extLst>
              <a:ext uri="{FF2B5EF4-FFF2-40B4-BE49-F238E27FC236}">
                <a16:creationId xmlns:a16="http://schemas.microsoft.com/office/drawing/2014/main" id="{34FD08E2-097A-4462-950A-13AC98898CC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5" y="0"/>
            <a:ext cx="12188389" cy="6858000"/>
          </a:xfrm>
          <a:prstGeom prst="rect">
            <a:avLst/>
          </a:prstGeom>
        </p:spPr>
      </p:pic>
      <p:sp>
        <p:nvSpPr>
          <p:cNvPr id="4" name="CuadroTexto 3">
            <a:extLst>
              <a:ext uri="{FF2B5EF4-FFF2-40B4-BE49-F238E27FC236}">
                <a16:creationId xmlns:a16="http://schemas.microsoft.com/office/drawing/2014/main" id="{758DB6E3-F5C1-4A88-AD8F-9A2A5B0C3730}"/>
              </a:ext>
            </a:extLst>
          </p:cNvPr>
          <p:cNvSpPr txBox="1"/>
          <p:nvPr/>
        </p:nvSpPr>
        <p:spPr>
          <a:xfrm>
            <a:off x="643154" y="126442"/>
            <a:ext cx="1090568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3200" b="1" i="0" u="none" strike="noStrike" kern="1200" cap="none" spc="0" normalizeH="0" baseline="0" noProof="0" dirty="0">
                <a:ln>
                  <a:noFill/>
                </a:ln>
                <a:solidFill>
                  <a:srgbClr val="5D4294"/>
                </a:solidFill>
                <a:effectLst/>
                <a:uLnTx/>
                <a:uFillTx/>
                <a:latin typeface="Museo Sans Condensed" panose="02000000000000000000" pitchFamily="2" charset="0"/>
                <a:ea typeface="+mn-ea"/>
                <a:cs typeface="Arial" panose="020B0604020202020204" pitchFamily="34" charset="0"/>
              </a:rPr>
              <a:t>Sector Cultura, Recreación y Deporte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2400" b="1" i="0" u="none" strike="noStrike" kern="1200" cap="none" spc="0" normalizeH="0" baseline="0" noProof="0" dirty="0">
                <a:ln>
                  <a:noFill/>
                </a:ln>
                <a:solidFill>
                  <a:srgbClr val="5D4294"/>
                </a:solidFill>
                <a:effectLst/>
                <a:uLnTx/>
                <a:uFillTx/>
                <a:latin typeface="Museo Sans Condensed" panose="02000000000000000000" pitchFamily="2" charset="0"/>
                <a:ea typeface="+mn-ea"/>
                <a:cs typeface="+mn-cs"/>
              </a:rPr>
              <a:t>Ranking de entidades por porcentaje de ejecución presupuestal a </a:t>
            </a:r>
            <a:r>
              <a:rPr lang="es-CO" sz="2400" b="1" dirty="0">
                <a:solidFill>
                  <a:srgbClr val="5D4294"/>
                </a:solidFill>
                <a:latin typeface="Museo Sans Condensed" panose="02000000000000000000" pitchFamily="2" charset="0"/>
              </a:rPr>
              <a:t>18</a:t>
            </a:r>
            <a:r>
              <a:rPr kumimoji="0" lang="es-CO" sz="2400" b="1" i="0" u="none" strike="noStrike" kern="1200" cap="none" spc="0" normalizeH="0" baseline="0" noProof="0" dirty="0">
                <a:ln>
                  <a:noFill/>
                </a:ln>
                <a:solidFill>
                  <a:srgbClr val="5D4294"/>
                </a:solidFill>
                <a:effectLst/>
                <a:uLnTx/>
                <a:uFillTx/>
                <a:latin typeface="Museo Sans Condensed" panose="02000000000000000000" pitchFamily="2" charset="0"/>
                <a:ea typeface="+mn-ea"/>
                <a:cs typeface="+mn-cs"/>
              </a:rPr>
              <a:t>/03/2021 (semana 11)</a:t>
            </a: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29A396F3-730C-4C4B-948D-5FA5D15A8C2E}"/>
              </a:ext>
            </a:extLst>
          </p:cNvPr>
          <p:cNvSpPr txBox="1"/>
          <p:nvPr/>
        </p:nvSpPr>
        <p:spPr>
          <a:xfrm>
            <a:off x="10807700" y="3396891"/>
            <a:ext cx="671119" cy="27699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CO" sz="1200" dirty="0">
                <a:solidFill>
                  <a:prstClr val="black"/>
                </a:solidFill>
                <a:latin typeface="Museo Sans Condensed" panose="02000000000000000000" pitchFamily="2" charset="0"/>
              </a:rPr>
              <a:t>22</a:t>
            </a:r>
            <a:r>
              <a:rPr kumimoji="0" lang="es-CO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useo Sans Condensed" panose="02000000000000000000" pitchFamily="2" charset="0"/>
                <a:ea typeface="+mn-ea"/>
                <a:cs typeface="+mn-cs"/>
              </a:rPr>
              <a:t>,9%</a:t>
            </a:r>
          </a:p>
        </p:txBody>
      </p:sp>
      <p:graphicFrame>
        <p:nvGraphicFramePr>
          <p:cNvPr id="9" name="Tabla 8">
            <a:extLst>
              <a:ext uri="{FF2B5EF4-FFF2-40B4-BE49-F238E27FC236}">
                <a16:creationId xmlns:a16="http://schemas.microsoft.com/office/drawing/2014/main" id="{B5B81D31-FBF4-4F3F-8D2C-74334DD9BC9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72519890"/>
              </p:ext>
            </p:extLst>
          </p:nvPr>
        </p:nvGraphicFramePr>
        <p:xfrm>
          <a:off x="1840741" y="1874520"/>
          <a:ext cx="8521702" cy="3108960"/>
        </p:xfrm>
        <a:graphic>
          <a:graphicData uri="http://schemas.openxmlformats.org/drawingml/2006/table">
            <a:tbl>
              <a:tblPr/>
              <a:tblGrid>
                <a:gridCol w="3799060">
                  <a:extLst>
                    <a:ext uri="{9D8B030D-6E8A-4147-A177-3AD203B41FA5}">
                      <a16:colId xmlns:a16="http://schemas.microsoft.com/office/drawing/2014/main" val="1765627245"/>
                    </a:ext>
                  </a:extLst>
                </a:gridCol>
                <a:gridCol w="1155270">
                  <a:extLst>
                    <a:ext uri="{9D8B030D-6E8A-4147-A177-3AD203B41FA5}">
                      <a16:colId xmlns:a16="http://schemas.microsoft.com/office/drawing/2014/main" val="3965235712"/>
                    </a:ext>
                  </a:extLst>
                </a:gridCol>
                <a:gridCol w="1155270">
                  <a:extLst>
                    <a:ext uri="{9D8B030D-6E8A-4147-A177-3AD203B41FA5}">
                      <a16:colId xmlns:a16="http://schemas.microsoft.com/office/drawing/2014/main" val="4119142598"/>
                    </a:ext>
                  </a:extLst>
                </a:gridCol>
                <a:gridCol w="1155270">
                  <a:extLst>
                    <a:ext uri="{9D8B030D-6E8A-4147-A177-3AD203B41FA5}">
                      <a16:colId xmlns:a16="http://schemas.microsoft.com/office/drawing/2014/main" val="4111041428"/>
                    </a:ext>
                  </a:extLst>
                </a:gridCol>
                <a:gridCol w="1256832">
                  <a:extLst>
                    <a:ext uri="{9D8B030D-6E8A-4147-A177-3AD203B41FA5}">
                      <a16:colId xmlns:a16="http://schemas.microsoft.com/office/drawing/2014/main" val="4158242865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1" i="0" u="none" strike="noStrike" dirty="0">
                          <a:solidFill>
                            <a:srgbClr val="FFFFFF"/>
                          </a:solidFill>
                          <a:effectLst/>
                          <a:latin typeface="Museo Sans Condensed" panose="02000000000000000000" pitchFamily="2" charset="0"/>
                        </a:rPr>
                        <a:t>ENTIDAD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D429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1" i="0" u="none" strike="noStrike">
                          <a:solidFill>
                            <a:srgbClr val="FFFFFF"/>
                          </a:solidFill>
                          <a:effectLst/>
                          <a:latin typeface="Museo Sans Condensed" panose="02000000000000000000" pitchFamily="2" charset="0"/>
                        </a:rPr>
                        <a:t>APROPIACIÓN DISPONIBLE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D429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1" i="0" u="none" strike="noStrike">
                          <a:solidFill>
                            <a:srgbClr val="FFFFFF"/>
                          </a:solidFill>
                          <a:effectLst/>
                          <a:latin typeface="Museo Sans Condensed" panose="02000000000000000000" pitchFamily="2" charset="0"/>
                        </a:rPr>
                        <a:t>EJECUCIÓN PRESUPUESTAL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D429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1" i="0" u="none" strike="noStrike">
                          <a:solidFill>
                            <a:srgbClr val="FFFFFF"/>
                          </a:solidFill>
                          <a:effectLst/>
                          <a:latin typeface="Museo Sans Condensed" panose="02000000000000000000" pitchFamily="2" charset="0"/>
                        </a:rPr>
                        <a:t>AUTORIZACIÓN DE GIRO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D429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1" i="0" u="none" strike="noStrike">
                          <a:solidFill>
                            <a:srgbClr val="FFFFFF"/>
                          </a:solidFill>
                          <a:effectLst/>
                          <a:latin typeface="Museo Sans Condensed" panose="02000000000000000000" pitchFamily="2" charset="0"/>
                        </a:rPr>
                        <a:t>PUESTO EJECUCIÓN PRESUPUESTAL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D429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4128146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just" fontAlgn="ctr"/>
                      <a:r>
                        <a:rPr lang="es-C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Museo Sans Condensed" panose="02000000000000000000" pitchFamily="2" charset="0"/>
                        </a:rPr>
                        <a:t>SECRETARIA JURIDICA DISTRITAL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Museo Sans Condensed" panose="02000000000000000000" pitchFamily="2" charset="0"/>
                        </a:rPr>
                        <a:t>$ 9.583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Museo Sans Condensed" panose="02000000000000000000" pitchFamily="2" charset="0"/>
                        </a:rPr>
                        <a:t>65,10%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Museo Sans Condensed" panose="02000000000000000000" pitchFamily="2" charset="0"/>
                        </a:rPr>
                        <a:t>10,20%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Museo Sans Condensed" panose="02000000000000000000" pitchFamily="2" charset="0"/>
                        </a:rPr>
                        <a:t>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3390908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just" fontAlgn="ctr"/>
                      <a:r>
                        <a:rPr lang="es-C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Museo Sans Condensed" panose="02000000000000000000" pitchFamily="2" charset="0"/>
                        </a:rPr>
                        <a:t>VEEDURÍA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Museo Sans Condensed" panose="02000000000000000000" pitchFamily="2" charset="0"/>
                        </a:rPr>
                        <a:t>$ 1.882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Museo Sans Condensed" panose="02000000000000000000" pitchFamily="2" charset="0"/>
                        </a:rPr>
                        <a:t>64,00%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Museo Sans Condensed" panose="02000000000000000000" pitchFamily="2" charset="0"/>
                        </a:rPr>
                        <a:t>1,90%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Museo Sans Condensed" panose="02000000000000000000" pitchFamily="2" charset="0"/>
                        </a:rPr>
                        <a:t>2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2505143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just" fontAlgn="ctr"/>
                      <a:r>
                        <a:rPr lang="es-C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Museo Sans Condensed" panose="02000000000000000000" pitchFamily="2" charset="0"/>
                        </a:rPr>
                        <a:t>CONTRALORÍA DISTRITAL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Museo Sans Condensed" panose="02000000000000000000" pitchFamily="2" charset="0"/>
                        </a:rPr>
                        <a:t>$ 9.132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Museo Sans Condensed" panose="02000000000000000000" pitchFamily="2" charset="0"/>
                        </a:rPr>
                        <a:t>60,10%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Museo Sans Condensed" panose="02000000000000000000" pitchFamily="2" charset="0"/>
                        </a:rPr>
                        <a:t>0,50%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Museo Sans Condensed" panose="02000000000000000000" pitchFamily="2" charset="0"/>
                        </a:rPr>
                        <a:t>3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8085955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just" fontAlgn="ctr"/>
                      <a:r>
                        <a:rPr lang="es-C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Museo Sans Condensed" panose="02000000000000000000" pitchFamily="2" charset="0"/>
                        </a:rPr>
                        <a:t>INSTITUTO DISTRITAL DE PATRIMONIO CULTURAL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Museo Sans Condensed" panose="02000000000000000000" pitchFamily="2" charset="0"/>
                        </a:rPr>
                        <a:t>$ 24.304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Museo Sans Condensed" panose="02000000000000000000" pitchFamily="2" charset="0"/>
                        </a:rPr>
                        <a:t>59,20%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Museo Sans Condensed" panose="02000000000000000000" pitchFamily="2" charset="0"/>
                        </a:rPr>
                        <a:t>3,60%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Museo Sans Condensed" panose="02000000000000000000" pitchFamily="2" charset="0"/>
                        </a:rPr>
                        <a:t>4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2033622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just" fontAlgn="ctr"/>
                      <a:r>
                        <a:rPr lang="es-C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Museo Sans Condensed" panose="02000000000000000000" pitchFamily="2" charset="0"/>
                        </a:rPr>
                        <a:t>FUNDACIÓN GILBERTO ALZATE AVENDAÑO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Museo Sans Condensed" panose="02000000000000000000" pitchFamily="2" charset="0"/>
                        </a:rPr>
                        <a:t>$ 9.640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Museo Sans Condensed" panose="02000000000000000000" pitchFamily="2" charset="0"/>
                        </a:rPr>
                        <a:t>37,00%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Museo Sans Condensed" panose="02000000000000000000" pitchFamily="2" charset="0"/>
                        </a:rPr>
                        <a:t>3,10%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Museo Sans Condensed" panose="02000000000000000000" pitchFamily="2" charset="0"/>
                        </a:rPr>
                        <a:t>14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807876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just" fontAlgn="ctr"/>
                      <a:r>
                        <a:rPr lang="es-C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Museo Sans Condensed" panose="02000000000000000000" pitchFamily="2" charset="0"/>
                        </a:rPr>
                        <a:t>INSTITUTO DISTRITAL DE LAS ARTES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Museo Sans Condensed" panose="02000000000000000000" pitchFamily="2" charset="0"/>
                        </a:rPr>
                        <a:t>$ 136.602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Museo Sans Condensed" panose="02000000000000000000" pitchFamily="2" charset="0"/>
                        </a:rPr>
                        <a:t>32,00%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Museo Sans Condensed" panose="02000000000000000000" pitchFamily="2" charset="0"/>
                        </a:rPr>
                        <a:t>2,80%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Museo Sans Condensed" panose="02000000000000000000" pitchFamily="2" charset="0"/>
                        </a:rPr>
                        <a:t>20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5232538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b"/>
                      <a:r>
                        <a:rPr lang="es-C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Museo Sans Condensed" panose="02000000000000000000" pitchFamily="2" charset="0"/>
                        </a:rPr>
                        <a:t>CANAL CAPITAL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Museo Sans Condensed" panose="02000000000000000000" pitchFamily="2" charset="0"/>
                        </a:rPr>
                        <a:t>$ 9.808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Museo Sans Condensed" panose="02000000000000000000" pitchFamily="2" charset="0"/>
                        </a:rPr>
                        <a:t>25,10%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Museo Sans Condensed" panose="02000000000000000000" pitchFamily="2" charset="0"/>
                        </a:rPr>
                        <a:t>0,00%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Museo Sans Condensed" panose="02000000000000000000" pitchFamily="2" charset="0"/>
                        </a:rPr>
                        <a:t>24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3017139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just" fontAlgn="ctr"/>
                      <a:r>
                        <a:rPr lang="es-ES" sz="1200" b="0" i="0" u="none" strike="noStrike">
                          <a:solidFill>
                            <a:srgbClr val="000000"/>
                          </a:solidFill>
                          <a:effectLst/>
                          <a:latin typeface="Museo Sans Condensed" panose="02000000000000000000" pitchFamily="2" charset="0"/>
                        </a:rPr>
                        <a:t>SECRETARÍA DISTRITAL DE CULTURA,RECREACIÓN Y DEPORTE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Museo Sans Condensed" panose="02000000000000000000" pitchFamily="2" charset="0"/>
                        </a:rPr>
                        <a:t>$ 123.852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Museo Sans Condensed" panose="02000000000000000000" pitchFamily="2" charset="0"/>
                        </a:rPr>
                        <a:t>21,80%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Museo Sans Condensed" panose="02000000000000000000" pitchFamily="2" charset="0"/>
                        </a:rPr>
                        <a:t>6,40%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Museo Sans Condensed" panose="02000000000000000000" pitchFamily="2" charset="0"/>
                        </a:rPr>
                        <a:t>27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5785466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just" fontAlgn="ctr"/>
                      <a:r>
                        <a:rPr lang="es-C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Museo Sans Condensed" panose="02000000000000000000" pitchFamily="2" charset="0"/>
                        </a:rPr>
                        <a:t>ORQUESTA FILARMÓNICA DE BOGOTÁ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Museo Sans Condensed" panose="02000000000000000000" pitchFamily="2" charset="0"/>
                        </a:rPr>
                        <a:t>$ 31.446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Museo Sans Condensed" panose="02000000000000000000" pitchFamily="2" charset="0"/>
                        </a:rPr>
                        <a:t>15,60%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Museo Sans Condensed" panose="02000000000000000000" pitchFamily="2" charset="0"/>
                        </a:rPr>
                        <a:t>1,00%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Museo Sans Condensed" panose="02000000000000000000" pitchFamily="2" charset="0"/>
                        </a:rPr>
                        <a:t>36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0082792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just" fontAlgn="ctr"/>
                      <a:r>
                        <a:rPr lang="es-C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Museo Sans Condensed" panose="02000000000000000000" pitchFamily="2" charset="0"/>
                        </a:rPr>
                        <a:t>UNIVERSIDAD DISTRITAL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Museo Sans Condensed" panose="02000000000000000000" pitchFamily="2" charset="0"/>
                        </a:rPr>
                        <a:t>$ 29.786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Museo Sans Condensed" panose="02000000000000000000" pitchFamily="2" charset="0"/>
                        </a:rPr>
                        <a:t>7,00%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Museo Sans Condensed" panose="02000000000000000000" pitchFamily="2" charset="0"/>
                        </a:rPr>
                        <a:t>0,10%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Museo Sans Condensed" panose="02000000000000000000" pitchFamily="2" charset="0"/>
                        </a:rPr>
                        <a:t>45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3064053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just" fontAlgn="ctr"/>
                      <a:r>
                        <a:rPr lang="es-C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Museo Sans Condensed" panose="02000000000000000000" pitchFamily="2" charset="0"/>
                        </a:rPr>
                        <a:t>INSTITUTO DE DESARROLLO URBANO 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Museo Sans Condensed" panose="02000000000000000000" pitchFamily="2" charset="0"/>
                        </a:rPr>
                        <a:t>$ 2.615.040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Museo Sans Condensed" panose="02000000000000000000" pitchFamily="2" charset="0"/>
                        </a:rPr>
                        <a:t>4,10%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Museo Sans Condensed" panose="02000000000000000000" pitchFamily="2" charset="0"/>
                        </a:rPr>
                        <a:t>2,10%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Museo Sans Condensed" panose="02000000000000000000" pitchFamily="2" charset="0"/>
                        </a:rPr>
                        <a:t>46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7231459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just" fontAlgn="ctr"/>
                      <a:r>
                        <a:rPr lang="es-C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Museo Sans Condensed" panose="02000000000000000000" pitchFamily="2" charset="0"/>
                        </a:rPr>
                        <a:t>LOTERÍA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Museo Sans Condensed" panose="02000000000000000000" pitchFamily="2" charset="0"/>
                        </a:rPr>
                        <a:t>$ 470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Museo Sans Condensed" panose="02000000000000000000" pitchFamily="2" charset="0"/>
                        </a:rPr>
                        <a:t>0,00%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Museo Sans Condensed" panose="02000000000000000000" pitchFamily="2" charset="0"/>
                        </a:rPr>
                        <a:t>0,00%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Museo Sans Condensed" panose="02000000000000000000" pitchFamily="2" charset="0"/>
                        </a:rPr>
                        <a:t>47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9231964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ctr"/>
                      <a:r>
                        <a:rPr lang="es-CO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Museo Sans Condensed" panose="02000000000000000000" pitchFamily="2" charset="0"/>
                        </a:rPr>
                        <a:t> TOTAL ENTIDADES DISTRITALES 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CBE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Museo Sans Condensed" panose="02000000000000000000" pitchFamily="2" charset="0"/>
                        </a:rPr>
                        <a:t>$ 20.348.144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CBE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Museo Sans Condensed" panose="02000000000000000000" pitchFamily="2" charset="0"/>
                        </a:rPr>
                        <a:t>22,90%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CBE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Museo Sans Condensed" panose="02000000000000000000" pitchFamily="2" charset="0"/>
                        </a:rPr>
                        <a:t>6,00%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CBE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CO" sz="1200" b="0" i="0" u="none" strike="noStrike" dirty="0">
                        <a:solidFill>
                          <a:srgbClr val="000000"/>
                        </a:solidFill>
                        <a:effectLst/>
                        <a:latin typeface="Museo Sans Condensed" panose="02000000000000000000" pitchFamily="2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82033626"/>
                  </a:ext>
                </a:extLst>
              </a:tr>
              <a:tr h="0">
                <a:tc gridSpan="5">
                  <a:txBody>
                    <a:bodyPr/>
                    <a:lstStyle/>
                    <a:p>
                      <a:pPr algn="l" fontAlgn="b"/>
                      <a:r>
                        <a:rPr lang="es-C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Museo Sans Condensed" panose="02000000000000000000" pitchFamily="2" charset="0"/>
                        </a:rPr>
                        <a:t>Fuente: SDH-DDP-SFD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55191409"/>
                  </a:ext>
                </a:extLst>
              </a:tr>
              <a:tr h="0">
                <a:tc gridSpan="5">
                  <a:txBody>
                    <a:bodyPr/>
                    <a:lstStyle/>
                    <a:p>
                      <a:pPr algn="l" fontAlgn="b"/>
                      <a:r>
                        <a:rPr lang="es-C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Museo Sans Condensed" panose="02000000000000000000" pitchFamily="2" charset="0"/>
                        </a:rPr>
                        <a:t>Diseño: SCRD-OAP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23295032"/>
                  </a:ext>
                </a:extLst>
              </a:tr>
            </a:tbl>
          </a:graphicData>
        </a:graphic>
      </p:graphicFrame>
      <p:cxnSp>
        <p:nvCxnSpPr>
          <p:cNvPr id="10" name="Conector recto de flecha 9">
            <a:extLst>
              <a:ext uri="{FF2B5EF4-FFF2-40B4-BE49-F238E27FC236}">
                <a16:creationId xmlns:a16="http://schemas.microsoft.com/office/drawing/2014/main" id="{4CA54085-FF93-428F-B61D-3023BE2920D1}"/>
              </a:ext>
            </a:extLst>
          </p:cNvPr>
          <p:cNvCxnSpPr/>
          <p:nvPr/>
        </p:nvCxnSpPr>
        <p:spPr>
          <a:xfrm>
            <a:off x="1835150" y="3535391"/>
            <a:ext cx="8972550" cy="0"/>
          </a:xfrm>
          <a:prstGeom prst="straightConnector1">
            <a:avLst/>
          </a:prstGeom>
          <a:ln w="34925"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6797144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>
            <a:extLst>
              <a:ext uri="{FF2B5EF4-FFF2-40B4-BE49-F238E27FC236}">
                <a16:creationId xmlns:a16="http://schemas.microsoft.com/office/drawing/2014/main" id="{34FD08E2-097A-4462-950A-13AC98898CC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5" y="0"/>
            <a:ext cx="12188389" cy="6858000"/>
          </a:xfrm>
          <a:prstGeom prst="rect">
            <a:avLst/>
          </a:prstGeom>
        </p:spPr>
      </p:pic>
      <p:sp>
        <p:nvSpPr>
          <p:cNvPr id="4" name="CuadroTexto 3">
            <a:extLst>
              <a:ext uri="{FF2B5EF4-FFF2-40B4-BE49-F238E27FC236}">
                <a16:creationId xmlns:a16="http://schemas.microsoft.com/office/drawing/2014/main" id="{758DB6E3-F5C1-4A88-AD8F-9A2A5B0C3730}"/>
              </a:ext>
            </a:extLst>
          </p:cNvPr>
          <p:cNvSpPr txBox="1"/>
          <p:nvPr/>
        </p:nvSpPr>
        <p:spPr>
          <a:xfrm>
            <a:off x="643154" y="126442"/>
            <a:ext cx="1090568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3200" b="1" i="0" u="none" strike="noStrike" kern="1200" cap="none" spc="0" normalizeH="0" baseline="0" noProof="0" dirty="0">
                <a:ln>
                  <a:noFill/>
                </a:ln>
                <a:solidFill>
                  <a:srgbClr val="5D4294"/>
                </a:solidFill>
                <a:effectLst/>
                <a:uLnTx/>
                <a:uFillTx/>
                <a:latin typeface="Museo Sans Condensed" panose="02000000000000000000" pitchFamily="2" charset="0"/>
                <a:ea typeface="+mn-ea"/>
                <a:cs typeface="Arial" panose="020B0604020202020204" pitchFamily="34" charset="0"/>
              </a:rPr>
              <a:t>Sector Cultura, Recreación y Deporte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2400" b="1" i="0" u="none" strike="noStrike" kern="1200" cap="none" spc="0" normalizeH="0" baseline="0" noProof="0" dirty="0">
                <a:ln>
                  <a:noFill/>
                </a:ln>
                <a:solidFill>
                  <a:srgbClr val="5D4294"/>
                </a:solidFill>
                <a:effectLst/>
                <a:uLnTx/>
                <a:uFillTx/>
                <a:latin typeface="Museo Sans Condensed" panose="02000000000000000000" pitchFamily="2" charset="0"/>
                <a:ea typeface="+mn-ea"/>
                <a:cs typeface="+mn-cs"/>
              </a:rPr>
              <a:t>Ejecución presupuesto total (funcionamiento + inversión) a </a:t>
            </a:r>
            <a:r>
              <a:rPr lang="es-CO" sz="2400" b="1" dirty="0">
                <a:solidFill>
                  <a:srgbClr val="5D4294"/>
                </a:solidFill>
                <a:latin typeface="Museo Sans Condensed" panose="02000000000000000000" pitchFamily="2" charset="0"/>
              </a:rPr>
              <a:t>23</a:t>
            </a:r>
            <a:r>
              <a:rPr kumimoji="0" lang="es-CO" sz="2400" b="1" i="0" u="none" strike="noStrike" kern="1200" cap="none" spc="0" normalizeH="0" baseline="0" noProof="0" dirty="0">
                <a:ln>
                  <a:noFill/>
                </a:ln>
                <a:solidFill>
                  <a:srgbClr val="5D4294"/>
                </a:solidFill>
                <a:effectLst/>
                <a:uLnTx/>
                <a:uFillTx/>
                <a:latin typeface="Museo Sans Condensed" panose="02000000000000000000" pitchFamily="2" charset="0"/>
                <a:ea typeface="+mn-ea"/>
                <a:cs typeface="+mn-cs"/>
              </a:rPr>
              <a:t>/03/2021</a:t>
            </a:r>
          </a:p>
        </p:txBody>
      </p:sp>
      <p:graphicFrame>
        <p:nvGraphicFramePr>
          <p:cNvPr id="2" name="Tabla 1">
            <a:extLst>
              <a:ext uri="{FF2B5EF4-FFF2-40B4-BE49-F238E27FC236}">
                <a16:creationId xmlns:a16="http://schemas.microsoft.com/office/drawing/2014/main" id="{94CCD8A9-91EE-4E89-A071-7EB85D35353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10156850"/>
              </p:ext>
            </p:extLst>
          </p:nvPr>
        </p:nvGraphicFramePr>
        <p:xfrm>
          <a:off x="838195" y="2105062"/>
          <a:ext cx="10515605" cy="2647876"/>
        </p:xfrm>
        <a:graphic>
          <a:graphicData uri="http://schemas.openxmlformats.org/drawingml/2006/table">
            <a:tbl>
              <a:tblPr/>
              <a:tblGrid>
                <a:gridCol w="319483">
                  <a:extLst>
                    <a:ext uri="{9D8B030D-6E8A-4147-A177-3AD203B41FA5}">
                      <a16:colId xmlns:a16="http://schemas.microsoft.com/office/drawing/2014/main" val="1705449002"/>
                    </a:ext>
                  </a:extLst>
                </a:gridCol>
                <a:gridCol w="3573427">
                  <a:extLst>
                    <a:ext uri="{9D8B030D-6E8A-4147-A177-3AD203B41FA5}">
                      <a16:colId xmlns:a16="http://schemas.microsoft.com/office/drawing/2014/main" val="2210834310"/>
                    </a:ext>
                  </a:extLst>
                </a:gridCol>
                <a:gridCol w="735855">
                  <a:extLst>
                    <a:ext uri="{9D8B030D-6E8A-4147-A177-3AD203B41FA5}">
                      <a16:colId xmlns:a16="http://schemas.microsoft.com/office/drawing/2014/main" val="2864596004"/>
                    </a:ext>
                  </a:extLst>
                </a:gridCol>
                <a:gridCol w="735855">
                  <a:extLst>
                    <a:ext uri="{9D8B030D-6E8A-4147-A177-3AD203B41FA5}">
                      <a16:colId xmlns:a16="http://schemas.microsoft.com/office/drawing/2014/main" val="3351783958"/>
                    </a:ext>
                  </a:extLst>
                </a:gridCol>
                <a:gridCol w="735855">
                  <a:extLst>
                    <a:ext uri="{9D8B030D-6E8A-4147-A177-3AD203B41FA5}">
                      <a16:colId xmlns:a16="http://schemas.microsoft.com/office/drawing/2014/main" val="1492630880"/>
                    </a:ext>
                  </a:extLst>
                </a:gridCol>
                <a:gridCol w="735855">
                  <a:extLst>
                    <a:ext uri="{9D8B030D-6E8A-4147-A177-3AD203B41FA5}">
                      <a16:colId xmlns:a16="http://schemas.microsoft.com/office/drawing/2014/main" val="1150275306"/>
                    </a:ext>
                  </a:extLst>
                </a:gridCol>
                <a:gridCol w="735855">
                  <a:extLst>
                    <a:ext uri="{9D8B030D-6E8A-4147-A177-3AD203B41FA5}">
                      <a16:colId xmlns:a16="http://schemas.microsoft.com/office/drawing/2014/main" val="2979242283"/>
                    </a:ext>
                  </a:extLst>
                </a:gridCol>
                <a:gridCol w="735855">
                  <a:extLst>
                    <a:ext uri="{9D8B030D-6E8A-4147-A177-3AD203B41FA5}">
                      <a16:colId xmlns:a16="http://schemas.microsoft.com/office/drawing/2014/main" val="2820957652"/>
                    </a:ext>
                  </a:extLst>
                </a:gridCol>
                <a:gridCol w="735855">
                  <a:extLst>
                    <a:ext uri="{9D8B030D-6E8A-4147-A177-3AD203B41FA5}">
                      <a16:colId xmlns:a16="http://schemas.microsoft.com/office/drawing/2014/main" val="2474949423"/>
                    </a:ext>
                  </a:extLst>
                </a:gridCol>
                <a:gridCol w="735855">
                  <a:extLst>
                    <a:ext uri="{9D8B030D-6E8A-4147-A177-3AD203B41FA5}">
                      <a16:colId xmlns:a16="http://schemas.microsoft.com/office/drawing/2014/main" val="4038683160"/>
                    </a:ext>
                  </a:extLst>
                </a:gridCol>
                <a:gridCol w="735855">
                  <a:extLst>
                    <a:ext uri="{9D8B030D-6E8A-4147-A177-3AD203B41FA5}">
                      <a16:colId xmlns:a16="http://schemas.microsoft.com/office/drawing/2014/main" val="603165800"/>
                    </a:ext>
                  </a:extLst>
                </a:gridCol>
              </a:tblGrid>
              <a:tr h="131341">
                <a:tc gridSpan="11">
                  <a:txBody>
                    <a:bodyPr/>
                    <a:lstStyle/>
                    <a:p>
                      <a:pPr algn="r" fontAlgn="ctr"/>
                      <a:r>
                        <a:rPr lang="es-C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Museo Sans Condensed" panose="02000000000000000000" pitchFamily="2" charset="0"/>
                        </a:rPr>
                        <a:t> Millones de Pesos</a:t>
                      </a:r>
                    </a:p>
                  </a:txBody>
                  <a:tcPr marL="6254" marR="6254" marT="625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>
                    <a:lnL w="12700" cmpd="sng">
                      <a:noFill/>
                      <a:prstDash val="solid"/>
                    </a:lnL>
                  </a:tcPr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71952674"/>
                  </a:ext>
                </a:extLst>
              </a:tr>
              <a:tr h="131341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s-CO" sz="1200" b="1" i="0" u="none" strike="noStrike" dirty="0">
                          <a:solidFill>
                            <a:srgbClr val="FFFFFF"/>
                          </a:solidFill>
                          <a:effectLst/>
                          <a:latin typeface="Museo Sans Condensed" panose="02000000000000000000" pitchFamily="2" charset="0"/>
                        </a:rPr>
                        <a:t>No.</a:t>
                      </a:r>
                    </a:p>
                  </a:txBody>
                  <a:tcPr marL="6254" marR="6254" marT="625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D4294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s-CO" sz="1200" b="1" i="0" u="none" strike="noStrike" dirty="0">
                          <a:solidFill>
                            <a:srgbClr val="FFFFFF"/>
                          </a:solidFill>
                          <a:effectLst/>
                          <a:latin typeface="Museo Sans Condensed" panose="02000000000000000000" pitchFamily="2" charset="0"/>
                        </a:rPr>
                        <a:t>ENTIDAD</a:t>
                      </a:r>
                    </a:p>
                  </a:txBody>
                  <a:tcPr marL="6254" marR="6254" marT="625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D4294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es-CO" sz="1200" b="1" i="0" u="none" strike="noStrike">
                          <a:solidFill>
                            <a:srgbClr val="FFFFFF"/>
                          </a:solidFill>
                          <a:effectLst/>
                          <a:latin typeface="Museo Sans Condensed" panose="02000000000000000000" pitchFamily="2" charset="0"/>
                        </a:rPr>
                        <a:t>FUNCIONAMIENTO</a:t>
                      </a:r>
                    </a:p>
                  </a:txBody>
                  <a:tcPr marL="6254" marR="6254" marT="625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D429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es-CO" sz="1200" b="1" i="0" u="none" strike="noStrike">
                          <a:solidFill>
                            <a:srgbClr val="FFFFFF"/>
                          </a:solidFill>
                          <a:effectLst/>
                          <a:latin typeface="Museo Sans Condensed" panose="02000000000000000000" pitchFamily="2" charset="0"/>
                        </a:rPr>
                        <a:t>INVERSIÓN</a:t>
                      </a:r>
                    </a:p>
                  </a:txBody>
                  <a:tcPr marL="6254" marR="6254" marT="625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D429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es-CO" sz="1200" b="1" i="0" u="none" strike="noStrike">
                          <a:solidFill>
                            <a:srgbClr val="FFFFFF"/>
                          </a:solidFill>
                          <a:effectLst/>
                          <a:latin typeface="Museo Sans Condensed" panose="02000000000000000000" pitchFamily="2" charset="0"/>
                        </a:rPr>
                        <a:t>TOTAL</a:t>
                      </a:r>
                    </a:p>
                  </a:txBody>
                  <a:tcPr marL="6254" marR="6254" marT="625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D429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59890583"/>
                  </a:ext>
                </a:extLst>
              </a:tr>
              <a:tr h="125086"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1" i="0" u="none" strike="noStrike">
                          <a:solidFill>
                            <a:srgbClr val="FFFFFF"/>
                          </a:solidFill>
                          <a:effectLst/>
                          <a:latin typeface="Museo Sans Condensed" panose="02000000000000000000" pitchFamily="2" charset="0"/>
                        </a:rPr>
                        <a:t>DISPONIBLE</a:t>
                      </a:r>
                    </a:p>
                  </a:txBody>
                  <a:tcPr marL="6254" marR="6254" marT="625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D4294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s-CO" sz="1200" b="1" i="0" u="none" strike="noStrike">
                          <a:solidFill>
                            <a:srgbClr val="FFFFFF"/>
                          </a:solidFill>
                          <a:effectLst/>
                          <a:latin typeface="Museo Sans Condensed" panose="02000000000000000000" pitchFamily="2" charset="0"/>
                        </a:rPr>
                        <a:t>COMPROMISOS</a:t>
                      </a:r>
                    </a:p>
                  </a:txBody>
                  <a:tcPr marL="6254" marR="6254" marT="625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D429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1" i="0" u="none" strike="noStrike" dirty="0">
                          <a:solidFill>
                            <a:srgbClr val="FFFFFF"/>
                          </a:solidFill>
                          <a:effectLst/>
                          <a:latin typeface="Museo Sans Condensed" panose="02000000000000000000" pitchFamily="2" charset="0"/>
                        </a:rPr>
                        <a:t>DISPONIBLE</a:t>
                      </a:r>
                    </a:p>
                  </a:txBody>
                  <a:tcPr marL="6254" marR="6254" marT="625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D4294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s-CO" sz="1200" b="1" i="0" u="none" strike="noStrike" dirty="0">
                          <a:solidFill>
                            <a:srgbClr val="FFFFFF"/>
                          </a:solidFill>
                          <a:effectLst/>
                          <a:latin typeface="Museo Sans Condensed" panose="02000000000000000000" pitchFamily="2" charset="0"/>
                        </a:rPr>
                        <a:t>COMPROMISOS</a:t>
                      </a:r>
                    </a:p>
                  </a:txBody>
                  <a:tcPr marL="6254" marR="6254" marT="625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D429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1" i="0" u="none" strike="noStrike" dirty="0">
                          <a:solidFill>
                            <a:srgbClr val="FFFFFF"/>
                          </a:solidFill>
                          <a:effectLst/>
                          <a:latin typeface="Museo Sans Condensed" panose="02000000000000000000" pitchFamily="2" charset="0"/>
                        </a:rPr>
                        <a:t>DISPONIBLE</a:t>
                      </a:r>
                    </a:p>
                  </a:txBody>
                  <a:tcPr marL="6254" marR="6254" marT="625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D4294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s-CO" sz="1200" b="1" i="0" u="none" strike="noStrike">
                          <a:solidFill>
                            <a:srgbClr val="FFFFFF"/>
                          </a:solidFill>
                          <a:effectLst/>
                          <a:latin typeface="Museo Sans Condensed" panose="02000000000000000000" pitchFamily="2" charset="0"/>
                        </a:rPr>
                        <a:t>COMPROMISOS</a:t>
                      </a:r>
                    </a:p>
                  </a:txBody>
                  <a:tcPr marL="6254" marR="6254" marT="625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D429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18402973"/>
                  </a:ext>
                </a:extLst>
              </a:tr>
              <a:tr h="125086"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Museo Sans Condensed" panose="02000000000000000000" pitchFamily="2" charset="0"/>
                        </a:rPr>
                        <a:t>1</a:t>
                      </a:r>
                    </a:p>
                  </a:txBody>
                  <a:tcPr marL="6254" marR="6254" marT="625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fontAlgn="b"/>
                      <a:r>
                        <a:rPr lang="es-E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Museo Sans Condensed" panose="02000000000000000000" pitchFamily="2" charset="0"/>
                        </a:rPr>
                        <a:t>SECRETARIA DE CULTURA, RECREACIÓN Y DEPORTE (SCRD)</a:t>
                      </a:r>
                      <a:endParaRPr lang="es-CO" sz="1200" b="0" i="0" u="none" strike="noStrike" dirty="0">
                        <a:solidFill>
                          <a:srgbClr val="000000"/>
                        </a:solidFill>
                        <a:effectLst/>
                        <a:latin typeface="Museo Sans Condensed" panose="02000000000000000000" pitchFamily="2" charset="0"/>
                      </a:endParaRPr>
                    </a:p>
                  </a:txBody>
                  <a:tcPr marL="6254" marR="6254" marT="625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Museo Sans Condensed" panose="02000000000000000000" pitchFamily="2" charset="0"/>
                        </a:rPr>
                        <a:t>$ 24.141</a:t>
                      </a:r>
                    </a:p>
                  </a:txBody>
                  <a:tcPr marL="6254" marR="6254" marT="625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Museo Sans Condensed" panose="02000000000000000000" pitchFamily="2" charset="0"/>
                        </a:rPr>
                        <a:t>$ 4.321</a:t>
                      </a:r>
                    </a:p>
                  </a:txBody>
                  <a:tcPr marL="6254" marR="6254" marT="625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Museo Sans Condensed" panose="02000000000000000000" pitchFamily="2" charset="0"/>
                        </a:rPr>
                        <a:t>17,90%</a:t>
                      </a:r>
                    </a:p>
                  </a:txBody>
                  <a:tcPr marL="6254" marR="6254" marT="625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Museo Sans Condensed" panose="02000000000000000000" pitchFamily="2" charset="0"/>
                        </a:rPr>
                        <a:t>$ 123.852</a:t>
                      </a:r>
                    </a:p>
                  </a:txBody>
                  <a:tcPr marL="6254" marR="6254" marT="625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Museo Sans Condensed" panose="02000000000000000000" pitchFamily="2" charset="0"/>
                        </a:rPr>
                        <a:t>$ 27.600</a:t>
                      </a:r>
                    </a:p>
                  </a:txBody>
                  <a:tcPr marL="6254" marR="6254" marT="625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Museo Sans Condensed" panose="02000000000000000000" pitchFamily="2" charset="0"/>
                        </a:rPr>
                        <a:t>22,28%</a:t>
                      </a:r>
                    </a:p>
                  </a:txBody>
                  <a:tcPr marL="6254" marR="6254" marT="625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Museo Sans Condensed" panose="02000000000000000000" pitchFamily="2" charset="0"/>
                        </a:rPr>
                        <a:t>$ 147.993</a:t>
                      </a:r>
                    </a:p>
                  </a:txBody>
                  <a:tcPr marL="6254" marR="6254" marT="625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Museo Sans Condensed" panose="02000000000000000000" pitchFamily="2" charset="0"/>
                        </a:rPr>
                        <a:t>$ 31.921</a:t>
                      </a:r>
                    </a:p>
                  </a:txBody>
                  <a:tcPr marL="6254" marR="6254" marT="625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Museo Sans Condensed" panose="02000000000000000000" pitchFamily="2" charset="0"/>
                        </a:rPr>
                        <a:t>21,57%</a:t>
                      </a:r>
                    </a:p>
                  </a:txBody>
                  <a:tcPr marL="6254" marR="6254" marT="625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85919640"/>
                  </a:ext>
                </a:extLst>
              </a:tr>
              <a:tr h="125086"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Museo Sans Condensed" panose="02000000000000000000" pitchFamily="2" charset="0"/>
                        </a:rPr>
                        <a:t>2</a:t>
                      </a:r>
                    </a:p>
                  </a:txBody>
                  <a:tcPr marL="6254" marR="6254" marT="625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fontAlgn="b"/>
                      <a:r>
                        <a:rPr lang="es-E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Museo Sans Condensed" panose="02000000000000000000" pitchFamily="2" charset="0"/>
                        </a:rPr>
                        <a:t>INSTITUTO DISTRITAL DE RECREACIÓN Y DEPORTE (</a:t>
                      </a:r>
                      <a:r>
                        <a:rPr lang="es-E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Museo Sans Condensed" panose="02000000000000000000" pitchFamily="2" charset="0"/>
                        </a:rPr>
                        <a:t>lDRD</a:t>
                      </a:r>
                      <a:r>
                        <a:rPr lang="es-E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Museo Sans Condensed" panose="02000000000000000000" pitchFamily="2" charset="0"/>
                        </a:rPr>
                        <a:t>)</a:t>
                      </a:r>
                      <a:endParaRPr lang="es-CO" sz="1200" b="0" i="0" u="none" strike="noStrike" dirty="0">
                        <a:solidFill>
                          <a:srgbClr val="000000"/>
                        </a:solidFill>
                        <a:effectLst/>
                        <a:latin typeface="Museo Sans Condensed" panose="02000000000000000000" pitchFamily="2" charset="0"/>
                      </a:endParaRPr>
                    </a:p>
                  </a:txBody>
                  <a:tcPr marL="6254" marR="6254" marT="625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Museo Sans Condensed" panose="02000000000000000000" pitchFamily="2" charset="0"/>
                        </a:rPr>
                        <a:t>$ 36.583</a:t>
                      </a:r>
                    </a:p>
                  </a:txBody>
                  <a:tcPr marL="6254" marR="6254" marT="625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Museo Sans Condensed" panose="02000000000000000000" pitchFamily="2" charset="0"/>
                        </a:rPr>
                        <a:t>$ 7.570</a:t>
                      </a:r>
                    </a:p>
                  </a:txBody>
                  <a:tcPr marL="6254" marR="6254" marT="625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Museo Sans Condensed" panose="02000000000000000000" pitchFamily="2" charset="0"/>
                        </a:rPr>
                        <a:t>20,69%</a:t>
                      </a:r>
                    </a:p>
                  </a:txBody>
                  <a:tcPr marL="6254" marR="6254" marT="625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Museo Sans Condensed" panose="02000000000000000000" pitchFamily="2" charset="0"/>
                        </a:rPr>
                        <a:t>$ 339.746</a:t>
                      </a:r>
                    </a:p>
                  </a:txBody>
                  <a:tcPr marL="6254" marR="6254" marT="625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Museo Sans Condensed" panose="02000000000000000000" pitchFamily="2" charset="0"/>
                        </a:rPr>
                        <a:t>$ 51.044</a:t>
                      </a:r>
                    </a:p>
                  </a:txBody>
                  <a:tcPr marL="6254" marR="6254" marT="625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Museo Sans Condensed" panose="02000000000000000000" pitchFamily="2" charset="0"/>
                        </a:rPr>
                        <a:t>15,02%</a:t>
                      </a:r>
                    </a:p>
                  </a:txBody>
                  <a:tcPr marL="6254" marR="6254" marT="625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Museo Sans Condensed" panose="02000000000000000000" pitchFamily="2" charset="0"/>
                        </a:rPr>
                        <a:t>$ 376.329</a:t>
                      </a:r>
                    </a:p>
                  </a:txBody>
                  <a:tcPr marL="6254" marR="6254" marT="625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Museo Sans Condensed" panose="02000000000000000000" pitchFamily="2" charset="0"/>
                        </a:rPr>
                        <a:t>$ 58.615</a:t>
                      </a:r>
                    </a:p>
                  </a:txBody>
                  <a:tcPr marL="6254" marR="6254" marT="625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Museo Sans Condensed" panose="02000000000000000000" pitchFamily="2" charset="0"/>
                        </a:rPr>
                        <a:t>15,58%</a:t>
                      </a:r>
                    </a:p>
                  </a:txBody>
                  <a:tcPr marL="6254" marR="6254" marT="625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69728054"/>
                  </a:ext>
                </a:extLst>
              </a:tr>
              <a:tr h="125086"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Museo Sans Condensed" panose="02000000000000000000" pitchFamily="2" charset="0"/>
                        </a:rPr>
                        <a:t>3</a:t>
                      </a:r>
                    </a:p>
                  </a:txBody>
                  <a:tcPr marL="6254" marR="6254" marT="625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fontAlgn="b"/>
                      <a:r>
                        <a:rPr lang="es-C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Museo Sans Condensed" panose="02000000000000000000" pitchFamily="2" charset="0"/>
                        </a:rPr>
                        <a:t>INSTITUTO DISTRITAL DE LAS ARTES (IDARTES)</a:t>
                      </a:r>
                    </a:p>
                  </a:txBody>
                  <a:tcPr marL="6254" marR="6254" marT="625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Museo Sans Condensed" panose="02000000000000000000" pitchFamily="2" charset="0"/>
                        </a:rPr>
                        <a:t>$ 13.005</a:t>
                      </a:r>
                    </a:p>
                  </a:txBody>
                  <a:tcPr marL="6254" marR="6254" marT="625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Museo Sans Condensed" panose="02000000000000000000" pitchFamily="2" charset="0"/>
                        </a:rPr>
                        <a:t>$ 4.519</a:t>
                      </a:r>
                    </a:p>
                  </a:txBody>
                  <a:tcPr marL="6254" marR="6254" marT="625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Museo Sans Condensed" panose="02000000000000000000" pitchFamily="2" charset="0"/>
                        </a:rPr>
                        <a:t>34,75%</a:t>
                      </a:r>
                    </a:p>
                  </a:txBody>
                  <a:tcPr marL="6254" marR="6254" marT="625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Museo Sans Condensed" panose="02000000000000000000" pitchFamily="2" charset="0"/>
                        </a:rPr>
                        <a:t>$ 136.602</a:t>
                      </a:r>
                    </a:p>
                  </a:txBody>
                  <a:tcPr marL="6254" marR="6254" marT="625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Museo Sans Condensed" panose="02000000000000000000" pitchFamily="2" charset="0"/>
                        </a:rPr>
                        <a:t>$ 45.764</a:t>
                      </a:r>
                    </a:p>
                  </a:txBody>
                  <a:tcPr marL="6254" marR="6254" marT="625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Museo Sans Condensed" panose="02000000000000000000" pitchFamily="2" charset="0"/>
                        </a:rPr>
                        <a:t>33,50%</a:t>
                      </a:r>
                    </a:p>
                  </a:txBody>
                  <a:tcPr marL="6254" marR="6254" marT="625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Museo Sans Condensed" panose="02000000000000000000" pitchFamily="2" charset="0"/>
                        </a:rPr>
                        <a:t>$ 149.607</a:t>
                      </a:r>
                    </a:p>
                  </a:txBody>
                  <a:tcPr marL="6254" marR="6254" marT="625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Museo Sans Condensed" panose="02000000000000000000" pitchFamily="2" charset="0"/>
                        </a:rPr>
                        <a:t>$ 50.283</a:t>
                      </a:r>
                    </a:p>
                  </a:txBody>
                  <a:tcPr marL="6254" marR="6254" marT="625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Museo Sans Condensed" panose="02000000000000000000" pitchFamily="2" charset="0"/>
                        </a:rPr>
                        <a:t>33,61%</a:t>
                      </a:r>
                    </a:p>
                  </a:txBody>
                  <a:tcPr marL="6254" marR="6254" marT="625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59564714"/>
                  </a:ext>
                </a:extLst>
              </a:tr>
              <a:tr h="125086"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Museo Sans Condensed" panose="02000000000000000000" pitchFamily="2" charset="0"/>
                        </a:rPr>
                        <a:t>4</a:t>
                      </a:r>
                    </a:p>
                  </a:txBody>
                  <a:tcPr marL="6254" marR="6254" marT="625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fontAlgn="b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Museo Sans Condensed" panose="02000000000000000000" pitchFamily="2" charset="0"/>
                        </a:rPr>
                        <a:t>ORQUESTA FILARMÓNICA DE BOGOTÁ (OFB)</a:t>
                      </a:r>
                      <a:endParaRPr lang="es-CO" sz="1200" b="0" i="0" u="none" strike="noStrike" dirty="0">
                        <a:solidFill>
                          <a:srgbClr val="000000"/>
                        </a:solidFill>
                        <a:effectLst/>
                        <a:latin typeface="Museo Sans Condensed" panose="02000000000000000000" pitchFamily="2" charset="0"/>
                      </a:endParaRPr>
                    </a:p>
                  </a:txBody>
                  <a:tcPr marL="6254" marR="6254" marT="625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Museo Sans Condensed" panose="02000000000000000000" pitchFamily="2" charset="0"/>
                        </a:rPr>
                        <a:t>$ 28.322</a:t>
                      </a:r>
                    </a:p>
                  </a:txBody>
                  <a:tcPr marL="6254" marR="6254" marT="625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Museo Sans Condensed" panose="02000000000000000000" pitchFamily="2" charset="0"/>
                        </a:rPr>
                        <a:t>$ 4.443</a:t>
                      </a:r>
                    </a:p>
                  </a:txBody>
                  <a:tcPr marL="6254" marR="6254" marT="625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Museo Sans Condensed" panose="02000000000000000000" pitchFamily="2" charset="0"/>
                        </a:rPr>
                        <a:t>15,69%</a:t>
                      </a:r>
                    </a:p>
                  </a:txBody>
                  <a:tcPr marL="6254" marR="6254" marT="625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Museo Sans Condensed" panose="02000000000000000000" pitchFamily="2" charset="0"/>
                        </a:rPr>
                        <a:t>$ 31.446</a:t>
                      </a:r>
                    </a:p>
                  </a:txBody>
                  <a:tcPr marL="6254" marR="6254" marT="625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Museo Sans Condensed" panose="02000000000000000000" pitchFamily="2" charset="0"/>
                        </a:rPr>
                        <a:t>$ 4.920</a:t>
                      </a:r>
                    </a:p>
                  </a:txBody>
                  <a:tcPr marL="6254" marR="6254" marT="625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Museo Sans Condensed" panose="02000000000000000000" pitchFamily="2" charset="0"/>
                        </a:rPr>
                        <a:t>15,65%</a:t>
                      </a:r>
                    </a:p>
                  </a:txBody>
                  <a:tcPr marL="6254" marR="6254" marT="625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Museo Sans Condensed" panose="02000000000000000000" pitchFamily="2" charset="0"/>
                        </a:rPr>
                        <a:t>$ 59.768</a:t>
                      </a:r>
                    </a:p>
                  </a:txBody>
                  <a:tcPr marL="6254" marR="6254" marT="625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Museo Sans Condensed" panose="02000000000000000000" pitchFamily="2" charset="0"/>
                        </a:rPr>
                        <a:t>$ 9.364</a:t>
                      </a:r>
                    </a:p>
                  </a:txBody>
                  <a:tcPr marL="6254" marR="6254" marT="625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Museo Sans Condensed" panose="02000000000000000000" pitchFamily="2" charset="0"/>
                        </a:rPr>
                        <a:t>15,67%</a:t>
                      </a:r>
                    </a:p>
                  </a:txBody>
                  <a:tcPr marL="6254" marR="6254" marT="625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61523897"/>
                  </a:ext>
                </a:extLst>
              </a:tr>
              <a:tr h="125086"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Museo Sans Condensed" panose="02000000000000000000" pitchFamily="2" charset="0"/>
                        </a:rPr>
                        <a:t>5</a:t>
                      </a:r>
                    </a:p>
                  </a:txBody>
                  <a:tcPr marL="6254" marR="6254" marT="625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fontAlgn="b"/>
                      <a:r>
                        <a:rPr lang="es-C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Museo Sans Condensed" panose="02000000000000000000" pitchFamily="2" charset="0"/>
                        </a:rPr>
                        <a:t>INSTITUTO DISTRITAL DEL PATRIMONIO CULTURAL (IDPC)</a:t>
                      </a:r>
                    </a:p>
                  </a:txBody>
                  <a:tcPr marL="6254" marR="6254" marT="625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Museo Sans Condensed" panose="02000000000000000000" pitchFamily="2" charset="0"/>
                        </a:rPr>
                        <a:t>$ 6.721</a:t>
                      </a:r>
                    </a:p>
                  </a:txBody>
                  <a:tcPr marL="6254" marR="6254" marT="625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Museo Sans Condensed" panose="02000000000000000000" pitchFamily="2" charset="0"/>
                        </a:rPr>
                        <a:t>$ 1.386</a:t>
                      </a:r>
                    </a:p>
                  </a:txBody>
                  <a:tcPr marL="6254" marR="6254" marT="625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Museo Sans Condensed" panose="02000000000000000000" pitchFamily="2" charset="0"/>
                        </a:rPr>
                        <a:t>20,62%</a:t>
                      </a:r>
                    </a:p>
                  </a:txBody>
                  <a:tcPr marL="6254" marR="6254" marT="625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Museo Sans Condensed" panose="02000000000000000000" pitchFamily="2" charset="0"/>
                        </a:rPr>
                        <a:t>$ 24.304</a:t>
                      </a:r>
                    </a:p>
                  </a:txBody>
                  <a:tcPr marL="6254" marR="6254" marT="625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Museo Sans Condensed" panose="02000000000000000000" pitchFamily="2" charset="0"/>
                        </a:rPr>
                        <a:t>$ 15.231</a:t>
                      </a:r>
                    </a:p>
                  </a:txBody>
                  <a:tcPr marL="6254" marR="6254" marT="625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Museo Sans Condensed" panose="02000000000000000000" pitchFamily="2" charset="0"/>
                        </a:rPr>
                        <a:t>62,67%</a:t>
                      </a:r>
                    </a:p>
                  </a:txBody>
                  <a:tcPr marL="6254" marR="6254" marT="625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Museo Sans Condensed" panose="02000000000000000000" pitchFamily="2" charset="0"/>
                        </a:rPr>
                        <a:t>$ 31.025</a:t>
                      </a:r>
                    </a:p>
                  </a:txBody>
                  <a:tcPr marL="6254" marR="6254" marT="625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Museo Sans Condensed" panose="02000000000000000000" pitchFamily="2" charset="0"/>
                        </a:rPr>
                        <a:t>$ 16.617</a:t>
                      </a:r>
                    </a:p>
                  </a:txBody>
                  <a:tcPr marL="6254" marR="6254" marT="625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Museo Sans Condensed" panose="02000000000000000000" pitchFamily="2" charset="0"/>
                        </a:rPr>
                        <a:t>53,56%</a:t>
                      </a:r>
                    </a:p>
                  </a:txBody>
                  <a:tcPr marL="6254" marR="6254" marT="625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50600226"/>
                  </a:ext>
                </a:extLst>
              </a:tr>
              <a:tr h="125086"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Museo Sans Condensed" panose="02000000000000000000" pitchFamily="2" charset="0"/>
                        </a:rPr>
                        <a:t>6</a:t>
                      </a:r>
                    </a:p>
                  </a:txBody>
                  <a:tcPr marL="6254" marR="6254" marT="625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fontAlgn="b"/>
                      <a:r>
                        <a:rPr lang="es-C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Museo Sans Condensed" panose="02000000000000000000" pitchFamily="2" charset="0"/>
                        </a:rPr>
                        <a:t>FUNDACIÓN GILBERTO ALZATE AVENDAÑO (FUGA)</a:t>
                      </a:r>
                    </a:p>
                  </a:txBody>
                  <a:tcPr marL="6254" marR="6254" marT="625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Museo Sans Condensed" panose="02000000000000000000" pitchFamily="2" charset="0"/>
                        </a:rPr>
                        <a:t>$ 5.181</a:t>
                      </a:r>
                    </a:p>
                  </a:txBody>
                  <a:tcPr marL="6254" marR="6254" marT="625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Museo Sans Condensed" panose="02000000000000000000" pitchFamily="2" charset="0"/>
                        </a:rPr>
                        <a:t>$ 875</a:t>
                      </a:r>
                    </a:p>
                  </a:txBody>
                  <a:tcPr marL="6254" marR="6254" marT="625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Museo Sans Condensed" panose="02000000000000000000" pitchFamily="2" charset="0"/>
                        </a:rPr>
                        <a:t>16,89%</a:t>
                      </a:r>
                    </a:p>
                  </a:txBody>
                  <a:tcPr marL="6254" marR="6254" marT="625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Museo Sans Condensed" panose="02000000000000000000" pitchFamily="2" charset="0"/>
                        </a:rPr>
                        <a:t>$ 9.640</a:t>
                      </a:r>
                    </a:p>
                  </a:txBody>
                  <a:tcPr marL="6254" marR="6254" marT="625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Museo Sans Condensed" panose="02000000000000000000" pitchFamily="2" charset="0"/>
                        </a:rPr>
                        <a:t>$ 3.578</a:t>
                      </a:r>
                    </a:p>
                  </a:txBody>
                  <a:tcPr marL="6254" marR="6254" marT="625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Museo Sans Condensed" panose="02000000000000000000" pitchFamily="2" charset="0"/>
                        </a:rPr>
                        <a:t>37,11%</a:t>
                      </a:r>
                    </a:p>
                  </a:txBody>
                  <a:tcPr marL="6254" marR="6254" marT="625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Museo Sans Condensed" panose="02000000000000000000" pitchFamily="2" charset="0"/>
                        </a:rPr>
                        <a:t>$ 14.821</a:t>
                      </a:r>
                    </a:p>
                  </a:txBody>
                  <a:tcPr marL="6254" marR="6254" marT="625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Museo Sans Condensed" panose="02000000000000000000" pitchFamily="2" charset="0"/>
                        </a:rPr>
                        <a:t>$ 4.453</a:t>
                      </a:r>
                    </a:p>
                  </a:txBody>
                  <a:tcPr marL="6254" marR="6254" marT="625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Museo Sans Condensed" panose="02000000000000000000" pitchFamily="2" charset="0"/>
                        </a:rPr>
                        <a:t>30,05%</a:t>
                      </a:r>
                    </a:p>
                  </a:txBody>
                  <a:tcPr marL="6254" marR="6254" marT="625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22099287"/>
                  </a:ext>
                </a:extLst>
              </a:tr>
              <a:tr h="125086">
                <a:tc gridSpan="2">
                  <a:txBody>
                    <a:bodyPr/>
                    <a:lstStyle/>
                    <a:p>
                      <a:pPr algn="just" fontAlgn="ctr"/>
                      <a:r>
                        <a:rPr lang="es-CO" sz="1200" b="1" i="0" u="none" strike="noStrike">
                          <a:solidFill>
                            <a:srgbClr val="000000"/>
                          </a:solidFill>
                          <a:effectLst/>
                          <a:latin typeface="Museo Sans Condensed" panose="02000000000000000000" pitchFamily="2" charset="0"/>
                        </a:rPr>
                        <a:t> TOTAL SECTOR </a:t>
                      </a:r>
                    </a:p>
                  </a:txBody>
                  <a:tcPr marL="6254" marR="6254" marT="625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CBE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Museo Sans Condensed" panose="02000000000000000000" pitchFamily="2" charset="0"/>
                        </a:rPr>
                        <a:t>$ 113.953</a:t>
                      </a:r>
                    </a:p>
                  </a:txBody>
                  <a:tcPr marL="6254" marR="6254" marT="625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CBE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Museo Sans Condensed" panose="02000000000000000000" pitchFamily="2" charset="0"/>
                        </a:rPr>
                        <a:t>$ 23.115</a:t>
                      </a:r>
                    </a:p>
                  </a:txBody>
                  <a:tcPr marL="6254" marR="6254" marT="625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CBE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Museo Sans Condensed" panose="02000000000000000000" pitchFamily="2" charset="0"/>
                        </a:rPr>
                        <a:t>20,28%</a:t>
                      </a:r>
                    </a:p>
                  </a:txBody>
                  <a:tcPr marL="6254" marR="6254" marT="625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CBE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1200" b="1" i="0" u="none" strike="noStrike">
                          <a:solidFill>
                            <a:srgbClr val="000000"/>
                          </a:solidFill>
                          <a:effectLst/>
                          <a:latin typeface="Museo Sans Condensed" panose="02000000000000000000" pitchFamily="2" charset="0"/>
                        </a:rPr>
                        <a:t>$ 665.590</a:t>
                      </a:r>
                    </a:p>
                  </a:txBody>
                  <a:tcPr marL="6254" marR="6254" marT="625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CBE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1200" b="1" i="0" u="none" strike="noStrike">
                          <a:solidFill>
                            <a:srgbClr val="000000"/>
                          </a:solidFill>
                          <a:effectLst/>
                          <a:latin typeface="Museo Sans Condensed" panose="02000000000000000000" pitchFamily="2" charset="0"/>
                        </a:rPr>
                        <a:t>$ 148.137</a:t>
                      </a:r>
                    </a:p>
                  </a:txBody>
                  <a:tcPr marL="6254" marR="6254" marT="625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CBE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1200" b="1" i="0" u="none" strike="noStrike">
                          <a:solidFill>
                            <a:srgbClr val="000000"/>
                          </a:solidFill>
                          <a:effectLst/>
                          <a:latin typeface="Museo Sans Condensed" panose="02000000000000000000" pitchFamily="2" charset="0"/>
                        </a:rPr>
                        <a:t>22,26%</a:t>
                      </a:r>
                    </a:p>
                  </a:txBody>
                  <a:tcPr marL="6254" marR="6254" marT="625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CBE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1200" b="1" i="0" u="none" strike="noStrike">
                          <a:solidFill>
                            <a:srgbClr val="000000"/>
                          </a:solidFill>
                          <a:effectLst/>
                          <a:latin typeface="Museo Sans Condensed" panose="02000000000000000000" pitchFamily="2" charset="0"/>
                        </a:rPr>
                        <a:t>$ 779.543</a:t>
                      </a:r>
                    </a:p>
                  </a:txBody>
                  <a:tcPr marL="6254" marR="6254" marT="625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CBE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1200" b="1" i="0" u="none" strike="noStrike">
                          <a:solidFill>
                            <a:srgbClr val="000000"/>
                          </a:solidFill>
                          <a:effectLst/>
                          <a:latin typeface="Museo Sans Condensed" panose="02000000000000000000" pitchFamily="2" charset="0"/>
                        </a:rPr>
                        <a:t>$ 171.252</a:t>
                      </a:r>
                    </a:p>
                  </a:txBody>
                  <a:tcPr marL="6254" marR="6254" marT="625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CBE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Museo Sans Condensed" panose="02000000000000000000" pitchFamily="2" charset="0"/>
                        </a:rPr>
                        <a:t>21,97%</a:t>
                      </a:r>
                    </a:p>
                  </a:txBody>
                  <a:tcPr marL="6254" marR="6254" marT="625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CBE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2967239"/>
                  </a:ext>
                </a:extLst>
              </a:tr>
              <a:tr h="125086"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Museo Sans Condensed" panose="02000000000000000000" pitchFamily="2" charset="0"/>
                        </a:rPr>
                        <a:t>7</a:t>
                      </a:r>
                    </a:p>
                  </a:txBody>
                  <a:tcPr marL="6254" marR="6254" marT="625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fontAlgn="b"/>
                      <a:r>
                        <a:rPr lang="es-C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Museo Sans Condensed" panose="02000000000000000000" pitchFamily="2" charset="0"/>
                        </a:rPr>
                        <a:t>CANAL CAPITAL</a:t>
                      </a:r>
                    </a:p>
                  </a:txBody>
                  <a:tcPr marL="6254" marR="6254" marT="625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Museo Sans Condensed" panose="02000000000000000000" pitchFamily="2" charset="0"/>
                        </a:rPr>
                        <a:t>$ 29.200</a:t>
                      </a:r>
                    </a:p>
                  </a:txBody>
                  <a:tcPr marL="6254" marR="6254" marT="625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Museo Sans Condensed" panose="02000000000000000000" pitchFamily="2" charset="0"/>
                        </a:rPr>
                        <a:t>$ 17.237</a:t>
                      </a:r>
                    </a:p>
                  </a:txBody>
                  <a:tcPr marL="6254" marR="6254" marT="625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Museo Sans Condensed" panose="02000000000000000000" pitchFamily="2" charset="0"/>
                        </a:rPr>
                        <a:t>59,03%</a:t>
                      </a:r>
                    </a:p>
                  </a:txBody>
                  <a:tcPr marL="6254" marR="6254" marT="625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Museo Sans Condensed" panose="02000000000000000000" pitchFamily="2" charset="0"/>
                        </a:rPr>
                        <a:t>$ 9.808</a:t>
                      </a:r>
                    </a:p>
                  </a:txBody>
                  <a:tcPr marL="6254" marR="6254" marT="625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Museo Sans Condensed" panose="02000000000000000000" pitchFamily="2" charset="0"/>
                        </a:rPr>
                        <a:t>$ 3.496</a:t>
                      </a:r>
                    </a:p>
                  </a:txBody>
                  <a:tcPr marL="6254" marR="6254" marT="625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Museo Sans Condensed" panose="02000000000000000000" pitchFamily="2" charset="0"/>
                        </a:rPr>
                        <a:t>35,64%</a:t>
                      </a:r>
                    </a:p>
                  </a:txBody>
                  <a:tcPr marL="6254" marR="6254" marT="625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Museo Sans Condensed" panose="02000000000000000000" pitchFamily="2" charset="0"/>
                        </a:rPr>
                        <a:t>$ 39.008</a:t>
                      </a:r>
                    </a:p>
                  </a:txBody>
                  <a:tcPr marL="6254" marR="6254" marT="625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Museo Sans Condensed" panose="02000000000000000000" pitchFamily="2" charset="0"/>
                        </a:rPr>
                        <a:t>$ 20.733</a:t>
                      </a:r>
                    </a:p>
                  </a:txBody>
                  <a:tcPr marL="6254" marR="6254" marT="625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Museo Sans Condensed" panose="02000000000000000000" pitchFamily="2" charset="0"/>
                        </a:rPr>
                        <a:t>53,15%</a:t>
                      </a:r>
                    </a:p>
                  </a:txBody>
                  <a:tcPr marL="6254" marR="6254" marT="625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70369101"/>
                  </a:ext>
                </a:extLst>
              </a:tr>
              <a:tr h="125086">
                <a:tc gridSpan="2">
                  <a:txBody>
                    <a:bodyPr/>
                    <a:lstStyle/>
                    <a:p>
                      <a:pPr algn="just" fontAlgn="ctr"/>
                      <a:r>
                        <a:rPr lang="es-CO" sz="1200" b="1" i="0" u="none" strike="noStrike">
                          <a:solidFill>
                            <a:srgbClr val="000000"/>
                          </a:solidFill>
                          <a:effectLst/>
                          <a:latin typeface="Museo Sans Condensed" panose="02000000000000000000" pitchFamily="2" charset="0"/>
                        </a:rPr>
                        <a:t>TOTAL SECTOR</a:t>
                      </a:r>
                    </a:p>
                  </a:txBody>
                  <a:tcPr marL="6254" marR="6254" marT="625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C81B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Museo Sans Condensed" panose="02000000000000000000" pitchFamily="2" charset="0"/>
                        </a:rPr>
                        <a:t>$ 143.153</a:t>
                      </a:r>
                    </a:p>
                  </a:txBody>
                  <a:tcPr marL="6254" marR="6254" marT="625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C81B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1200" b="1" i="0" u="none" strike="noStrike">
                          <a:solidFill>
                            <a:srgbClr val="000000"/>
                          </a:solidFill>
                          <a:effectLst/>
                          <a:latin typeface="Museo Sans Condensed" panose="02000000000000000000" pitchFamily="2" charset="0"/>
                        </a:rPr>
                        <a:t>$ 40.353</a:t>
                      </a:r>
                    </a:p>
                  </a:txBody>
                  <a:tcPr marL="6254" marR="6254" marT="625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C81B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1200" b="1" i="0" u="none" strike="noStrike">
                          <a:solidFill>
                            <a:srgbClr val="000000"/>
                          </a:solidFill>
                          <a:effectLst/>
                          <a:latin typeface="Museo Sans Condensed" panose="02000000000000000000" pitchFamily="2" charset="0"/>
                        </a:rPr>
                        <a:t>28,19%</a:t>
                      </a:r>
                    </a:p>
                  </a:txBody>
                  <a:tcPr marL="6254" marR="6254" marT="625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C81B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1200" b="1" i="0" u="none" strike="noStrike">
                          <a:solidFill>
                            <a:srgbClr val="000000"/>
                          </a:solidFill>
                          <a:effectLst/>
                          <a:latin typeface="Museo Sans Condensed" panose="02000000000000000000" pitchFamily="2" charset="0"/>
                        </a:rPr>
                        <a:t>$ 675.398</a:t>
                      </a:r>
                    </a:p>
                  </a:txBody>
                  <a:tcPr marL="6254" marR="6254" marT="625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C81B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1200" b="1" i="0" u="none" strike="noStrike">
                          <a:solidFill>
                            <a:srgbClr val="000000"/>
                          </a:solidFill>
                          <a:effectLst/>
                          <a:latin typeface="Museo Sans Condensed" panose="02000000000000000000" pitchFamily="2" charset="0"/>
                        </a:rPr>
                        <a:t>$ 151.632</a:t>
                      </a:r>
                    </a:p>
                  </a:txBody>
                  <a:tcPr marL="6254" marR="6254" marT="625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C81B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1200" b="1" i="0" u="none" strike="noStrike">
                          <a:solidFill>
                            <a:srgbClr val="000000"/>
                          </a:solidFill>
                          <a:effectLst/>
                          <a:latin typeface="Museo Sans Condensed" panose="02000000000000000000" pitchFamily="2" charset="0"/>
                        </a:rPr>
                        <a:t>22,45%</a:t>
                      </a:r>
                    </a:p>
                  </a:txBody>
                  <a:tcPr marL="6254" marR="6254" marT="625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C81B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1200" b="1" i="0" u="none" strike="noStrike">
                          <a:solidFill>
                            <a:srgbClr val="000000"/>
                          </a:solidFill>
                          <a:effectLst/>
                          <a:latin typeface="Museo Sans Condensed" panose="02000000000000000000" pitchFamily="2" charset="0"/>
                        </a:rPr>
                        <a:t>$ 818.551</a:t>
                      </a:r>
                    </a:p>
                  </a:txBody>
                  <a:tcPr marL="6254" marR="6254" marT="625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C81B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Museo Sans Condensed" panose="02000000000000000000" pitchFamily="2" charset="0"/>
                        </a:rPr>
                        <a:t>$ 191.985</a:t>
                      </a:r>
                    </a:p>
                  </a:txBody>
                  <a:tcPr marL="6254" marR="6254" marT="625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C81B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Museo Sans Condensed" panose="02000000000000000000" pitchFamily="2" charset="0"/>
                        </a:rPr>
                        <a:t>23,45%</a:t>
                      </a:r>
                    </a:p>
                  </a:txBody>
                  <a:tcPr marL="6254" marR="6254" marT="625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C81B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16535167"/>
                  </a:ext>
                </a:extLst>
              </a:tr>
              <a:tr h="125086">
                <a:tc gridSpan="11">
                  <a:txBody>
                    <a:bodyPr/>
                    <a:lstStyle/>
                    <a:p>
                      <a:pPr algn="l" fontAlgn="ctr"/>
                      <a:r>
                        <a:rPr lang="es-C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Museo Sans Condensed" panose="02000000000000000000" pitchFamily="2" charset="0"/>
                        </a:rPr>
                        <a:t>Fuente: Entidades</a:t>
                      </a:r>
                    </a:p>
                  </a:txBody>
                  <a:tcPr marL="6254" marR="6254" marT="6254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>
                    <a:lnL w="12700" cmpd="sng">
                      <a:noFill/>
                      <a:prstDash val="solid"/>
                    </a:lnL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13772757"/>
                  </a:ext>
                </a:extLst>
              </a:tr>
              <a:tr h="125086">
                <a:tc gridSpan="11">
                  <a:txBody>
                    <a:bodyPr/>
                    <a:lstStyle/>
                    <a:p>
                      <a:pPr algn="l" fontAlgn="ctr"/>
                      <a:r>
                        <a:rPr lang="es-C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Museo Sans Condensed" panose="02000000000000000000" pitchFamily="2" charset="0"/>
                        </a:rPr>
                        <a:t>Cálculos y diseño: SCRD-OAP</a:t>
                      </a:r>
                    </a:p>
                  </a:txBody>
                  <a:tcPr marL="6254" marR="6254" marT="625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>
                    <a:lnL w="12700" cmpd="sng">
                      <a:noFill/>
                      <a:prstDash val="solid"/>
                    </a:lnL>
                  </a:tcPr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362938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0214226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>
            <a:extLst>
              <a:ext uri="{FF2B5EF4-FFF2-40B4-BE49-F238E27FC236}">
                <a16:creationId xmlns:a16="http://schemas.microsoft.com/office/drawing/2014/main" id="{34FD08E2-097A-4462-950A-13AC98898CC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5" y="0"/>
            <a:ext cx="12188389" cy="6858000"/>
          </a:xfrm>
          <a:prstGeom prst="rect">
            <a:avLst/>
          </a:prstGeom>
        </p:spPr>
      </p:pic>
      <p:sp>
        <p:nvSpPr>
          <p:cNvPr id="4" name="CuadroTexto 3">
            <a:extLst>
              <a:ext uri="{FF2B5EF4-FFF2-40B4-BE49-F238E27FC236}">
                <a16:creationId xmlns:a16="http://schemas.microsoft.com/office/drawing/2014/main" id="{758DB6E3-F5C1-4A88-AD8F-9A2A5B0C3730}"/>
              </a:ext>
            </a:extLst>
          </p:cNvPr>
          <p:cNvSpPr txBox="1"/>
          <p:nvPr/>
        </p:nvSpPr>
        <p:spPr>
          <a:xfrm>
            <a:off x="643154" y="126442"/>
            <a:ext cx="1090568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3200" b="1" i="0" u="none" strike="noStrike" kern="1200" cap="none" spc="0" normalizeH="0" baseline="0" noProof="0" dirty="0">
                <a:ln>
                  <a:noFill/>
                </a:ln>
                <a:solidFill>
                  <a:srgbClr val="5D4294"/>
                </a:solidFill>
                <a:effectLst/>
                <a:uLnTx/>
                <a:uFillTx/>
                <a:latin typeface="Museo Sans Condensed" panose="02000000000000000000" pitchFamily="2" charset="0"/>
                <a:ea typeface="+mn-ea"/>
                <a:cs typeface="Arial" panose="020B0604020202020204" pitchFamily="34" charset="0"/>
              </a:rPr>
              <a:t>Sector Cultura, Recreación y Deporte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2400" b="1" i="0" u="none" strike="noStrike" kern="1200" cap="none" spc="0" normalizeH="0" baseline="0" noProof="0" dirty="0">
                <a:ln>
                  <a:noFill/>
                </a:ln>
                <a:solidFill>
                  <a:srgbClr val="5D4294"/>
                </a:solidFill>
                <a:effectLst/>
                <a:uLnTx/>
                <a:uFillTx/>
                <a:latin typeface="Museo Sans Condensed" panose="02000000000000000000" pitchFamily="2" charset="0"/>
                <a:ea typeface="+mn-ea"/>
                <a:cs typeface="+mn-cs"/>
              </a:rPr>
              <a:t>Ejecución presupuesto de inversión directa a </a:t>
            </a:r>
            <a:r>
              <a:rPr lang="es-CO" sz="2400" b="1" dirty="0">
                <a:solidFill>
                  <a:srgbClr val="5D4294"/>
                </a:solidFill>
                <a:latin typeface="Museo Sans Condensed" panose="02000000000000000000" pitchFamily="2" charset="0"/>
              </a:rPr>
              <a:t>23</a:t>
            </a:r>
            <a:r>
              <a:rPr kumimoji="0" lang="es-CO" sz="2400" b="1" i="0" u="none" strike="noStrike" kern="1200" cap="none" spc="0" normalizeH="0" baseline="0" noProof="0" dirty="0">
                <a:ln>
                  <a:noFill/>
                </a:ln>
                <a:solidFill>
                  <a:srgbClr val="5D4294"/>
                </a:solidFill>
                <a:effectLst/>
                <a:uLnTx/>
                <a:uFillTx/>
                <a:latin typeface="Museo Sans Condensed" panose="02000000000000000000" pitchFamily="2" charset="0"/>
                <a:ea typeface="+mn-ea"/>
                <a:cs typeface="+mn-cs"/>
              </a:rPr>
              <a:t>/03/2021</a:t>
            </a:r>
          </a:p>
        </p:txBody>
      </p:sp>
      <p:graphicFrame>
        <p:nvGraphicFramePr>
          <p:cNvPr id="5" name="Tabla 4">
            <a:extLst>
              <a:ext uri="{FF2B5EF4-FFF2-40B4-BE49-F238E27FC236}">
                <a16:creationId xmlns:a16="http://schemas.microsoft.com/office/drawing/2014/main" id="{464B0F99-A763-444D-B5F9-9582AF09F37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97961542"/>
              </p:ext>
            </p:extLst>
          </p:nvPr>
        </p:nvGraphicFramePr>
        <p:xfrm>
          <a:off x="838195" y="2245349"/>
          <a:ext cx="10515605" cy="2367302"/>
        </p:xfrm>
        <a:graphic>
          <a:graphicData uri="http://schemas.openxmlformats.org/drawingml/2006/table">
            <a:tbl>
              <a:tblPr/>
              <a:tblGrid>
                <a:gridCol w="394987">
                  <a:extLst>
                    <a:ext uri="{9D8B030D-6E8A-4147-A177-3AD203B41FA5}">
                      <a16:colId xmlns:a16="http://schemas.microsoft.com/office/drawing/2014/main" val="3346340440"/>
                    </a:ext>
                  </a:extLst>
                </a:gridCol>
                <a:gridCol w="3497923">
                  <a:extLst>
                    <a:ext uri="{9D8B030D-6E8A-4147-A177-3AD203B41FA5}">
                      <a16:colId xmlns:a16="http://schemas.microsoft.com/office/drawing/2014/main" val="2263322721"/>
                    </a:ext>
                  </a:extLst>
                </a:gridCol>
                <a:gridCol w="735855">
                  <a:extLst>
                    <a:ext uri="{9D8B030D-6E8A-4147-A177-3AD203B41FA5}">
                      <a16:colId xmlns:a16="http://schemas.microsoft.com/office/drawing/2014/main" val="1570607437"/>
                    </a:ext>
                  </a:extLst>
                </a:gridCol>
                <a:gridCol w="735855">
                  <a:extLst>
                    <a:ext uri="{9D8B030D-6E8A-4147-A177-3AD203B41FA5}">
                      <a16:colId xmlns:a16="http://schemas.microsoft.com/office/drawing/2014/main" val="2948735589"/>
                    </a:ext>
                  </a:extLst>
                </a:gridCol>
                <a:gridCol w="558709">
                  <a:extLst>
                    <a:ext uri="{9D8B030D-6E8A-4147-A177-3AD203B41FA5}">
                      <a16:colId xmlns:a16="http://schemas.microsoft.com/office/drawing/2014/main" val="4075616308"/>
                    </a:ext>
                  </a:extLst>
                </a:gridCol>
                <a:gridCol w="913001">
                  <a:extLst>
                    <a:ext uri="{9D8B030D-6E8A-4147-A177-3AD203B41FA5}">
                      <a16:colId xmlns:a16="http://schemas.microsoft.com/office/drawing/2014/main" val="3875287928"/>
                    </a:ext>
                  </a:extLst>
                </a:gridCol>
                <a:gridCol w="840298">
                  <a:extLst>
                    <a:ext uri="{9D8B030D-6E8A-4147-A177-3AD203B41FA5}">
                      <a16:colId xmlns:a16="http://schemas.microsoft.com/office/drawing/2014/main" val="70743252"/>
                    </a:ext>
                  </a:extLst>
                </a:gridCol>
                <a:gridCol w="631412">
                  <a:extLst>
                    <a:ext uri="{9D8B030D-6E8A-4147-A177-3AD203B41FA5}">
                      <a16:colId xmlns:a16="http://schemas.microsoft.com/office/drawing/2014/main" val="1551886188"/>
                    </a:ext>
                  </a:extLst>
                </a:gridCol>
                <a:gridCol w="568213">
                  <a:extLst>
                    <a:ext uri="{9D8B030D-6E8A-4147-A177-3AD203B41FA5}">
                      <a16:colId xmlns:a16="http://schemas.microsoft.com/office/drawing/2014/main" val="457249952"/>
                    </a:ext>
                  </a:extLst>
                </a:gridCol>
                <a:gridCol w="903497">
                  <a:extLst>
                    <a:ext uri="{9D8B030D-6E8A-4147-A177-3AD203B41FA5}">
                      <a16:colId xmlns:a16="http://schemas.microsoft.com/office/drawing/2014/main" val="23629203"/>
                    </a:ext>
                  </a:extLst>
                </a:gridCol>
                <a:gridCol w="735855">
                  <a:extLst>
                    <a:ext uri="{9D8B030D-6E8A-4147-A177-3AD203B41FA5}">
                      <a16:colId xmlns:a16="http://schemas.microsoft.com/office/drawing/2014/main" val="341517721"/>
                    </a:ext>
                  </a:extLst>
                </a:gridCol>
              </a:tblGrid>
              <a:tr h="125086">
                <a:tc gridSpan="11">
                  <a:txBody>
                    <a:bodyPr/>
                    <a:lstStyle/>
                    <a:p>
                      <a:pPr algn="r" fontAlgn="ctr"/>
                      <a:r>
                        <a:rPr lang="es-CO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Museo Sans Condensed" panose="02000000000000000000" pitchFamily="2" charset="0"/>
                        </a:rPr>
                        <a:t>Millones de Pesos</a:t>
                      </a:r>
                    </a:p>
                  </a:txBody>
                  <a:tcPr marL="6254" marR="6254" marT="625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>
                    <a:lnL w="12700" cmpd="sng">
                      <a:noFill/>
                      <a:prstDash val="solid"/>
                    </a:lnL>
                  </a:tcPr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47941446"/>
                  </a:ext>
                </a:extLst>
              </a:tr>
              <a:tr h="336483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1" i="0" u="none" strike="noStrike" dirty="0">
                          <a:solidFill>
                            <a:srgbClr val="FFFFFF"/>
                          </a:solidFill>
                          <a:effectLst/>
                          <a:latin typeface="Museo Sans Condensed" panose="02000000000000000000" pitchFamily="2" charset="0"/>
                        </a:rPr>
                        <a:t>No.</a:t>
                      </a:r>
                    </a:p>
                  </a:txBody>
                  <a:tcPr marL="6254" marR="6254" marT="625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D429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1" i="0" u="none" strike="noStrike" dirty="0">
                          <a:solidFill>
                            <a:srgbClr val="FFFFFF"/>
                          </a:solidFill>
                          <a:effectLst/>
                          <a:latin typeface="Museo Sans Condensed" panose="02000000000000000000" pitchFamily="2" charset="0"/>
                        </a:rPr>
                        <a:t>ENTIDAD</a:t>
                      </a:r>
                    </a:p>
                  </a:txBody>
                  <a:tcPr marL="6254" marR="6254" marT="625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D429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1" i="0" u="none" strike="noStrike">
                          <a:solidFill>
                            <a:srgbClr val="FFFFFF"/>
                          </a:solidFill>
                          <a:effectLst/>
                          <a:latin typeface="Museo Sans Condensed" panose="02000000000000000000" pitchFamily="2" charset="0"/>
                        </a:rPr>
                        <a:t>DISPONIBLE</a:t>
                      </a:r>
                    </a:p>
                  </a:txBody>
                  <a:tcPr marL="6254" marR="6254" marT="625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D4294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s-CO" sz="1000" b="1" i="0" u="none" strike="noStrike">
                          <a:solidFill>
                            <a:srgbClr val="FFFFFF"/>
                          </a:solidFill>
                          <a:effectLst/>
                          <a:latin typeface="Museo Sans Condensed" panose="02000000000000000000" pitchFamily="2" charset="0"/>
                        </a:rPr>
                        <a:t>COMPROMISOS</a:t>
                      </a:r>
                    </a:p>
                  </a:txBody>
                  <a:tcPr marL="6254" marR="6254" marT="625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D429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Museo Sans Condensed" panose="02000000000000000000" pitchFamily="2" charset="0"/>
                        </a:rPr>
                        <a:t>PROGRAMACIÓN</a:t>
                      </a:r>
                    </a:p>
                    <a:p>
                      <a:pPr algn="ctr" fontAlgn="ctr"/>
                      <a:r>
                        <a:rPr lang="es-CO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Museo Sans Condensed" panose="02000000000000000000" pitchFamily="2" charset="0"/>
                        </a:rPr>
                        <a:t>MARZO</a:t>
                      </a:r>
                    </a:p>
                  </a:txBody>
                  <a:tcPr marL="6254" marR="6254" marT="625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C6E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1" i="0" u="none" strike="noStrike">
                          <a:solidFill>
                            <a:srgbClr val="000000"/>
                          </a:solidFill>
                          <a:effectLst/>
                          <a:latin typeface="Museo Sans Condensed" panose="02000000000000000000" pitchFamily="2" charset="0"/>
                        </a:rPr>
                        <a:t>PROYECCIÓN REZAGO COMPROMISOS</a:t>
                      </a:r>
                    </a:p>
                  </a:txBody>
                  <a:tcPr marL="6254" marR="6254" marT="625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699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s-CO" sz="1000" b="1" i="0" u="none" strike="noStrike">
                          <a:solidFill>
                            <a:srgbClr val="FFFFFF"/>
                          </a:solidFill>
                          <a:effectLst/>
                          <a:latin typeface="Museo Sans Condensed" panose="02000000000000000000" pitchFamily="2" charset="0"/>
                        </a:rPr>
                        <a:t>GIROS</a:t>
                      </a:r>
                    </a:p>
                  </a:txBody>
                  <a:tcPr marL="6254" marR="6254" marT="625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D429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Museo Sans Condensed" panose="02000000000000000000" pitchFamily="2" charset="0"/>
                        </a:rPr>
                        <a:t>PROGRAMACIÓN</a:t>
                      </a:r>
                    </a:p>
                    <a:p>
                      <a:pPr algn="ctr" fontAlgn="ctr"/>
                      <a:r>
                        <a:rPr lang="es-CO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Museo Sans Condensed" panose="02000000000000000000" pitchFamily="2" charset="0"/>
                        </a:rPr>
                        <a:t>MARZO</a:t>
                      </a:r>
                    </a:p>
                  </a:txBody>
                  <a:tcPr marL="6254" marR="6254" marT="625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C6E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1" i="0" u="none" strike="noStrike">
                          <a:solidFill>
                            <a:srgbClr val="000000"/>
                          </a:solidFill>
                          <a:effectLst/>
                          <a:latin typeface="Museo Sans Condensed" panose="02000000000000000000" pitchFamily="2" charset="0"/>
                        </a:rPr>
                        <a:t>PROYECCIÓN REZAGO GIROS</a:t>
                      </a:r>
                    </a:p>
                  </a:txBody>
                  <a:tcPr marL="6254" marR="6254" marT="625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6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41464575"/>
                  </a:ext>
                </a:extLst>
              </a:tr>
              <a:tr h="125086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Museo Sans Condensed" panose="02000000000000000000" pitchFamily="2" charset="0"/>
                        </a:rPr>
                        <a:t>1</a:t>
                      </a:r>
                    </a:p>
                  </a:txBody>
                  <a:tcPr marL="6254" marR="6254" marT="625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E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Museo Sans Condensed" panose="02000000000000000000" pitchFamily="2" charset="0"/>
                        </a:rPr>
                        <a:t>SECRETARIA DE CULTURA, RECREACIÓN Y DEPORTE (SCRD)</a:t>
                      </a:r>
                      <a:endParaRPr lang="es-CO" sz="1000" b="0" i="0" u="none" strike="noStrike" dirty="0">
                        <a:solidFill>
                          <a:srgbClr val="000000"/>
                        </a:solidFill>
                        <a:effectLst/>
                        <a:latin typeface="Museo Sans Condensed" panose="02000000000000000000" pitchFamily="2" charset="0"/>
                      </a:endParaRPr>
                    </a:p>
                  </a:txBody>
                  <a:tcPr marL="6254" marR="6254" marT="625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Museo Sans Condensed" panose="02000000000000000000" pitchFamily="2" charset="0"/>
                        </a:rPr>
                        <a:t>$ 123.852</a:t>
                      </a:r>
                    </a:p>
                  </a:txBody>
                  <a:tcPr marL="6254" marR="6254" marT="625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Museo Sans Condensed" panose="02000000000000000000" pitchFamily="2" charset="0"/>
                        </a:rPr>
                        <a:t>$ 27.600</a:t>
                      </a:r>
                    </a:p>
                  </a:txBody>
                  <a:tcPr marL="6254" marR="6254" marT="625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Museo Sans Condensed" panose="02000000000000000000" pitchFamily="2" charset="0"/>
                        </a:rPr>
                        <a:t>22,28%</a:t>
                      </a:r>
                    </a:p>
                  </a:txBody>
                  <a:tcPr marL="6254" marR="6254" marT="625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Museo Sans Condensed" panose="02000000000000000000" pitchFamily="2" charset="0"/>
                        </a:rPr>
                        <a:t>$ 31.836</a:t>
                      </a:r>
                    </a:p>
                  </a:txBody>
                  <a:tcPr marL="6254" marR="6254" marT="625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1000" b="0" i="0" u="none" strike="noStrike">
                          <a:solidFill>
                            <a:srgbClr val="FF0000"/>
                          </a:solidFill>
                          <a:effectLst/>
                          <a:latin typeface="Museo Sans Condensed" panose="02000000000000000000" pitchFamily="2" charset="0"/>
                        </a:rPr>
                        <a:t>$ 4.237</a:t>
                      </a:r>
                    </a:p>
                  </a:txBody>
                  <a:tcPr marL="6254" marR="6254" marT="625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Museo Sans Condensed" panose="02000000000000000000" pitchFamily="2" charset="0"/>
                        </a:rPr>
                        <a:t>$ 9.110</a:t>
                      </a:r>
                    </a:p>
                  </a:txBody>
                  <a:tcPr marL="6254" marR="6254" marT="625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Museo Sans Condensed" panose="02000000000000000000" pitchFamily="2" charset="0"/>
                        </a:rPr>
                        <a:t>7,36%</a:t>
                      </a:r>
                    </a:p>
                  </a:txBody>
                  <a:tcPr marL="6254" marR="6254" marT="625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Museo Sans Condensed" panose="02000000000000000000" pitchFamily="2" charset="0"/>
                        </a:rPr>
                        <a:t>$ 15.125</a:t>
                      </a:r>
                    </a:p>
                  </a:txBody>
                  <a:tcPr marL="6254" marR="6254" marT="625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1000" b="0" i="0" u="none" strike="noStrike">
                          <a:solidFill>
                            <a:srgbClr val="FF0000"/>
                          </a:solidFill>
                          <a:effectLst/>
                          <a:latin typeface="Museo Sans Condensed" panose="02000000000000000000" pitchFamily="2" charset="0"/>
                        </a:rPr>
                        <a:t>$ 6.015</a:t>
                      </a:r>
                    </a:p>
                  </a:txBody>
                  <a:tcPr marL="6254" marR="6254" marT="625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89893643"/>
                  </a:ext>
                </a:extLst>
              </a:tr>
              <a:tr h="125086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Museo Sans Condensed" panose="02000000000000000000" pitchFamily="2" charset="0"/>
                        </a:rPr>
                        <a:t>2</a:t>
                      </a:r>
                    </a:p>
                  </a:txBody>
                  <a:tcPr marL="6254" marR="6254" marT="625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E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Museo Sans Condensed" panose="02000000000000000000" pitchFamily="2" charset="0"/>
                        </a:rPr>
                        <a:t>INSTITUTO DISTRITAL DE RECREACIÓN Y DEPORTE (</a:t>
                      </a:r>
                      <a:r>
                        <a:rPr lang="es-ES" sz="1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Museo Sans Condensed" panose="02000000000000000000" pitchFamily="2" charset="0"/>
                        </a:rPr>
                        <a:t>lDRD</a:t>
                      </a:r>
                      <a:r>
                        <a:rPr lang="es-E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Museo Sans Condensed" panose="02000000000000000000" pitchFamily="2" charset="0"/>
                        </a:rPr>
                        <a:t>)</a:t>
                      </a:r>
                      <a:endParaRPr lang="es-CO" sz="1000" b="0" i="0" u="none" strike="noStrike" dirty="0">
                        <a:solidFill>
                          <a:srgbClr val="000000"/>
                        </a:solidFill>
                        <a:effectLst/>
                        <a:latin typeface="Museo Sans Condensed" panose="02000000000000000000" pitchFamily="2" charset="0"/>
                      </a:endParaRPr>
                    </a:p>
                  </a:txBody>
                  <a:tcPr marL="6254" marR="6254" marT="625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Museo Sans Condensed" panose="02000000000000000000" pitchFamily="2" charset="0"/>
                        </a:rPr>
                        <a:t>$ 339.746</a:t>
                      </a:r>
                    </a:p>
                  </a:txBody>
                  <a:tcPr marL="6254" marR="6254" marT="625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Museo Sans Condensed" panose="02000000000000000000" pitchFamily="2" charset="0"/>
                        </a:rPr>
                        <a:t>$ 51.044</a:t>
                      </a:r>
                    </a:p>
                  </a:txBody>
                  <a:tcPr marL="6254" marR="6254" marT="625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Museo Sans Condensed" panose="02000000000000000000" pitchFamily="2" charset="0"/>
                        </a:rPr>
                        <a:t>15,02%</a:t>
                      </a:r>
                    </a:p>
                  </a:txBody>
                  <a:tcPr marL="6254" marR="6254" marT="625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Museo Sans Condensed" panose="02000000000000000000" pitchFamily="2" charset="0"/>
                        </a:rPr>
                        <a:t>$ 139.329</a:t>
                      </a:r>
                    </a:p>
                  </a:txBody>
                  <a:tcPr marL="6254" marR="6254" marT="625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1000" b="0" i="0" u="none" strike="noStrike">
                          <a:solidFill>
                            <a:srgbClr val="FF0000"/>
                          </a:solidFill>
                          <a:effectLst/>
                          <a:latin typeface="Museo Sans Condensed" panose="02000000000000000000" pitchFamily="2" charset="0"/>
                        </a:rPr>
                        <a:t>$ 88.285</a:t>
                      </a:r>
                    </a:p>
                  </a:txBody>
                  <a:tcPr marL="6254" marR="6254" marT="625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Museo Sans Condensed" panose="02000000000000000000" pitchFamily="2" charset="0"/>
                        </a:rPr>
                        <a:t>$ 8.523</a:t>
                      </a:r>
                    </a:p>
                  </a:txBody>
                  <a:tcPr marL="6254" marR="6254" marT="625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Museo Sans Condensed" panose="02000000000000000000" pitchFamily="2" charset="0"/>
                        </a:rPr>
                        <a:t>2,51%</a:t>
                      </a:r>
                    </a:p>
                  </a:txBody>
                  <a:tcPr marL="6254" marR="6254" marT="625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Museo Sans Condensed" panose="02000000000000000000" pitchFamily="2" charset="0"/>
                        </a:rPr>
                        <a:t>$ 15.828</a:t>
                      </a:r>
                    </a:p>
                  </a:txBody>
                  <a:tcPr marL="6254" marR="6254" marT="625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1000" b="0" i="0" u="none" strike="noStrike">
                          <a:solidFill>
                            <a:srgbClr val="FF0000"/>
                          </a:solidFill>
                          <a:effectLst/>
                          <a:latin typeface="Museo Sans Condensed" panose="02000000000000000000" pitchFamily="2" charset="0"/>
                        </a:rPr>
                        <a:t>$ 7.306</a:t>
                      </a:r>
                    </a:p>
                  </a:txBody>
                  <a:tcPr marL="6254" marR="6254" marT="625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33759708"/>
                  </a:ext>
                </a:extLst>
              </a:tr>
              <a:tr h="125086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Museo Sans Condensed" panose="02000000000000000000" pitchFamily="2" charset="0"/>
                        </a:rPr>
                        <a:t>3</a:t>
                      </a:r>
                    </a:p>
                  </a:txBody>
                  <a:tcPr marL="6254" marR="6254" marT="625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O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Museo Sans Condensed" panose="02000000000000000000" pitchFamily="2" charset="0"/>
                        </a:rPr>
                        <a:t>INSTITUTO DISTRITAL DE LAS ARTES (IDARTES)</a:t>
                      </a:r>
                    </a:p>
                  </a:txBody>
                  <a:tcPr marL="6254" marR="6254" marT="625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Museo Sans Condensed" panose="02000000000000000000" pitchFamily="2" charset="0"/>
                        </a:rPr>
                        <a:t>$ 136.602</a:t>
                      </a:r>
                    </a:p>
                  </a:txBody>
                  <a:tcPr marL="6254" marR="6254" marT="625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Museo Sans Condensed" panose="02000000000000000000" pitchFamily="2" charset="0"/>
                        </a:rPr>
                        <a:t>$ 45.764</a:t>
                      </a:r>
                    </a:p>
                  </a:txBody>
                  <a:tcPr marL="6254" marR="6254" marT="625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Museo Sans Condensed" panose="02000000000000000000" pitchFamily="2" charset="0"/>
                        </a:rPr>
                        <a:t>33,50%</a:t>
                      </a:r>
                    </a:p>
                  </a:txBody>
                  <a:tcPr marL="6254" marR="6254" marT="625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Museo Sans Condensed" panose="02000000000000000000" pitchFamily="2" charset="0"/>
                        </a:rPr>
                        <a:t>$ 60.593</a:t>
                      </a:r>
                    </a:p>
                  </a:txBody>
                  <a:tcPr marL="6254" marR="6254" marT="625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1000" b="0" i="0" u="none" strike="noStrike">
                          <a:solidFill>
                            <a:srgbClr val="FF0000"/>
                          </a:solidFill>
                          <a:effectLst/>
                          <a:latin typeface="Museo Sans Condensed" panose="02000000000000000000" pitchFamily="2" charset="0"/>
                        </a:rPr>
                        <a:t>$ 14.829</a:t>
                      </a:r>
                    </a:p>
                  </a:txBody>
                  <a:tcPr marL="6254" marR="6254" marT="625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Museo Sans Condensed" panose="02000000000000000000" pitchFamily="2" charset="0"/>
                        </a:rPr>
                        <a:t>$ 5.472</a:t>
                      </a:r>
                    </a:p>
                  </a:txBody>
                  <a:tcPr marL="6254" marR="6254" marT="625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Museo Sans Condensed" panose="02000000000000000000" pitchFamily="2" charset="0"/>
                        </a:rPr>
                        <a:t>4,01%</a:t>
                      </a:r>
                    </a:p>
                  </a:txBody>
                  <a:tcPr marL="6254" marR="6254" marT="625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Museo Sans Condensed" panose="02000000000000000000" pitchFamily="2" charset="0"/>
                        </a:rPr>
                        <a:t>$ 15.170</a:t>
                      </a:r>
                    </a:p>
                  </a:txBody>
                  <a:tcPr marL="6254" marR="6254" marT="625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1000" b="0" i="0" u="none" strike="noStrike">
                          <a:solidFill>
                            <a:srgbClr val="FF0000"/>
                          </a:solidFill>
                          <a:effectLst/>
                          <a:latin typeface="Museo Sans Condensed" panose="02000000000000000000" pitchFamily="2" charset="0"/>
                        </a:rPr>
                        <a:t>$ 9.697</a:t>
                      </a:r>
                    </a:p>
                  </a:txBody>
                  <a:tcPr marL="6254" marR="6254" marT="625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77428545"/>
                  </a:ext>
                </a:extLst>
              </a:tr>
              <a:tr h="125086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Museo Sans Condensed" panose="02000000000000000000" pitchFamily="2" charset="0"/>
                        </a:rPr>
                        <a:t>4</a:t>
                      </a:r>
                    </a:p>
                  </a:txBody>
                  <a:tcPr marL="6254" marR="6254" marT="625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Museo Sans Condensed" panose="02000000000000000000" pitchFamily="2" charset="0"/>
                        </a:rPr>
                        <a:t>ORQUESTA FILARMÓNICA DE BOGOTÁ (OFB)</a:t>
                      </a:r>
                      <a:endParaRPr lang="es-CO" sz="1000" b="0" i="0" u="none" strike="noStrike">
                        <a:solidFill>
                          <a:srgbClr val="000000"/>
                        </a:solidFill>
                        <a:effectLst/>
                        <a:latin typeface="Museo Sans Condensed" panose="02000000000000000000" pitchFamily="2" charset="0"/>
                      </a:endParaRPr>
                    </a:p>
                  </a:txBody>
                  <a:tcPr marL="6254" marR="6254" marT="625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Museo Sans Condensed" panose="02000000000000000000" pitchFamily="2" charset="0"/>
                        </a:rPr>
                        <a:t>$ 31.446</a:t>
                      </a:r>
                    </a:p>
                  </a:txBody>
                  <a:tcPr marL="6254" marR="6254" marT="625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Museo Sans Condensed" panose="02000000000000000000" pitchFamily="2" charset="0"/>
                        </a:rPr>
                        <a:t>$ 4.920</a:t>
                      </a:r>
                    </a:p>
                  </a:txBody>
                  <a:tcPr marL="6254" marR="6254" marT="625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Museo Sans Condensed" panose="02000000000000000000" pitchFamily="2" charset="0"/>
                        </a:rPr>
                        <a:t>15,65%</a:t>
                      </a:r>
                    </a:p>
                  </a:txBody>
                  <a:tcPr marL="6254" marR="6254" marT="625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Museo Sans Condensed" panose="02000000000000000000" pitchFamily="2" charset="0"/>
                        </a:rPr>
                        <a:t>$ 9.533</a:t>
                      </a:r>
                    </a:p>
                  </a:txBody>
                  <a:tcPr marL="6254" marR="6254" marT="625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1000" b="0" i="0" u="none" strike="noStrike">
                          <a:solidFill>
                            <a:srgbClr val="FF0000"/>
                          </a:solidFill>
                          <a:effectLst/>
                          <a:latin typeface="Museo Sans Condensed" panose="02000000000000000000" pitchFamily="2" charset="0"/>
                        </a:rPr>
                        <a:t>$ 4.613</a:t>
                      </a:r>
                    </a:p>
                  </a:txBody>
                  <a:tcPr marL="6254" marR="6254" marT="625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Museo Sans Condensed" panose="02000000000000000000" pitchFamily="2" charset="0"/>
                        </a:rPr>
                        <a:t>$ 364</a:t>
                      </a:r>
                    </a:p>
                  </a:txBody>
                  <a:tcPr marL="6254" marR="6254" marT="625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Museo Sans Condensed" panose="02000000000000000000" pitchFamily="2" charset="0"/>
                        </a:rPr>
                        <a:t>1,16%</a:t>
                      </a:r>
                    </a:p>
                  </a:txBody>
                  <a:tcPr marL="6254" marR="6254" marT="625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Museo Sans Condensed" panose="02000000000000000000" pitchFamily="2" charset="0"/>
                        </a:rPr>
                        <a:t>$ 958</a:t>
                      </a:r>
                    </a:p>
                  </a:txBody>
                  <a:tcPr marL="6254" marR="6254" marT="625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1000" b="0" i="0" u="none" strike="noStrike">
                          <a:solidFill>
                            <a:srgbClr val="FF0000"/>
                          </a:solidFill>
                          <a:effectLst/>
                          <a:latin typeface="Museo Sans Condensed" panose="02000000000000000000" pitchFamily="2" charset="0"/>
                        </a:rPr>
                        <a:t>$ 594</a:t>
                      </a:r>
                    </a:p>
                  </a:txBody>
                  <a:tcPr marL="6254" marR="6254" marT="625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67434949"/>
                  </a:ext>
                </a:extLst>
              </a:tr>
              <a:tr h="125086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Museo Sans Condensed" panose="02000000000000000000" pitchFamily="2" charset="0"/>
                        </a:rPr>
                        <a:t>5</a:t>
                      </a:r>
                    </a:p>
                  </a:txBody>
                  <a:tcPr marL="6254" marR="6254" marT="625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Museo Sans Condensed" panose="02000000000000000000" pitchFamily="2" charset="0"/>
                        </a:rPr>
                        <a:t>INSTITUTO DISTRITAL DEL PATRIMONIO CULTURAL (IDPC)</a:t>
                      </a:r>
                    </a:p>
                  </a:txBody>
                  <a:tcPr marL="6254" marR="6254" marT="625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Museo Sans Condensed" panose="02000000000000000000" pitchFamily="2" charset="0"/>
                        </a:rPr>
                        <a:t>$ 24.304</a:t>
                      </a:r>
                    </a:p>
                  </a:txBody>
                  <a:tcPr marL="6254" marR="6254" marT="625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Museo Sans Condensed" panose="02000000000000000000" pitchFamily="2" charset="0"/>
                        </a:rPr>
                        <a:t>$ 15.231</a:t>
                      </a:r>
                    </a:p>
                  </a:txBody>
                  <a:tcPr marL="6254" marR="6254" marT="625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Museo Sans Condensed" panose="02000000000000000000" pitchFamily="2" charset="0"/>
                        </a:rPr>
                        <a:t>62,67%</a:t>
                      </a:r>
                    </a:p>
                  </a:txBody>
                  <a:tcPr marL="6254" marR="6254" marT="625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Museo Sans Condensed" panose="02000000000000000000" pitchFamily="2" charset="0"/>
                        </a:rPr>
                        <a:t>$ 18.088</a:t>
                      </a:r>
                    </a:p>
                  </a:txBody>
                  <a:tcPr marL="6254" marR="6254" marT="625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1000" b="0" i="0" u="none" strike="noStrike">
                          <a:solidFill>
                            <a:srgbClr val="FF0000"/>
                          </a:solidFill>
                          <a:effectLst/>
                          <a:latin typeface="Museo Sans Condensed" panose="02000000000000000000" pitchFamily="2" charset="0"/>
                        </a:rPr>
                        <a:t>$ 2.857</a:t>
                      </a:r>
                    </a:p>
                  </a:txBody>
                  <a:tcPr marL="6254" marR="6254" marT="625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Museo Sans Condensed" panose="02000000000000000000" pitchFamily="2" charset="0"/>
                        </a:rPr>
                        <a:t>$ 881</a:t>
                      </a:r>
                    </a:p>
                  </a:txBody>
                  <a:tcPr marL="6254" marR="6254" marT="625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Museo Sans Condensed" panose="02000000000000000000" pitchFamily="2" charset="0"/>
                        </a:rPr>
                        <a:t>3,62%</a:t>
                      </a:r>
                    </a:p>
                  </a:txBody>
                  <a:tcPr marL="6254" marR="6254" marT="625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Museo Sans Condensed" panose="02000000000000000000" pitchFamily="2" charset="0"/>
                        </a:rPr>
                        <a:t>$ 2.600</a:t>
                      </a:r>
                    </a:p>
                  </a:txBody>
                  <a:tcPr marL="6254" marR="6254" marT="625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1000" b="0" i="0" u="none" strike="noStrike">
                          <a:solidFill>
                            <a:srgbClr val="FF0000"/>
                          </a:solidFill>
                          <a:effectLst/>
                          <a:latin typeface="Museo Sans Condensed" panose="02000000000000000000" pitchFamily="2" charset="0"/>
                        </a:rPr>
                        <a:t>$ 1.719</a:t>
                      </a:r>
                    </a:p>
                  </a:txBody>
                  <a:tcPr marL="6254" marR="6254" marT="625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12669825"/>
                  </a:ext>
                </a:extLst>
              </a:tr>
              <a:tr h="125086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Museo Sans Condensed" panose="02000000000000000000" pitchFamily="2" charset="0"/>
                        </a:rPr>
                        <a:t>6</a:t>
                      </a:r>
                    </a:p>
                  </a:txBody>
                  <a:tcPr marL="6254" marR="6254" marT="625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O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Museo Sans Condensed" panose="02000000000000000000" pitchFamily="2" charset="0"/>
                        </a:rPr>
                        <a:t>FUNDACIÓN GILBERTO ALZATE AVENDAÑO (FUGA)</a:t>
                      </a:r>
                    </a:p>
                  </a:txBody>
                  <a:tcPr marL="6254" marR="6254" marT="625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Museo Sans Condensed" panose="02000000000000000000" pitchFamily="2" charset="0"/>
                        </a:rPr>
                        <a:t>$ 9.640</a:t>
                      </a:r>
                    </a:p>
                  </a:txBody>
                  <a:tcPr marL="6254" marR="6254" marT="625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Museo Sans Condensed" panose="02000000000000000000" pitchFamily="2" charset="0"/>
                        </a:rPr>
                        <a:t>$ 3.578</a:t>
                      </a:r>
                    </a:p>
                  </a:txBody>
                  <a:tcPr marL="6254" marR="6254" marT="625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Museo Sans Condensed" panose="02000000000000000000" pitchFamily="2" charset="0"/>
                        </a:rPr>
                        <a:t>37,11%</a:t>
                      </a:r>
                    </a:p>
                  </a:txBody>
                  <a:tcPr marL="6254" marR="6254" marT="625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Museo Sans Condensed" panose="02000000000000000000" pitchFamily="2" charset="0"/>
                        </a:rPr>
                        <a:t>$ 4.750</a:t>
                      </a:r>
                    </a:p>
                  </a:txBody>
                  <a:tcPr marL="6254" marR="6254" marT="625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1000" b="0" i="0" u="none" strike="noStrike">
                          <a:solidFill>
                            <a:srgbClr val="FF0000"/>
                          </a:solidFill>
                          <a:effectLst/>
                          <a:latin typeface="Museo Sans Condensed" panose="02000000000000000000" pitchFamily="2" charset="0"/>
                        </a:rPr>
                        <a:t>$ 1.172</a:t>
                      </a:r>
                    </a:p>
                  </a:txBody>
                  <a:tcPr marL="6254" marR="6254" marT="625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Museo Sans Condensed" panose="02000000000000000000" pitchFamily="2" charset="0"/>
                        </a:rPr>
                        <a:t>$ 397</a:t>
                      </a:r>
                    </a:p>
                  </a:txBody>
                  <a:tcPr marL="6254" marR="6254" marT="625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Museo Sans Condensed" panose="02000000000000000000" pitchFamily="2" charset="0"/>
                        </a:rPr>
                        <a:t>4,11%</a:t>
                      </a:r>
                    </a:p>
                  </a:txBody>
                  <a:tcPr marL="6254" marR="6254" marT="625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Museo Sans Condensed" panose="02000000000000000000" pitchFamily="2" charset="0"/>
                        </a:rPr>
                        <a:t>$ 870</a:t>
                      </a:r>
                    </a:p>
                  </a:txBody>
                  <a:tcPr marL="6254" marR="6254" marT="625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1000" b="0" i="0" u="none" strike="noStrike">
                          <a:solidFill>
                            <a:srgbClr val="FF0000"/>
                          </a:solidFill>
                          <a:effectLst/>
                          <a:latin typeface="Museo Sans Condensed" panose="02000000000000000000" pitchFamily="2" charset="0"/>
                        </a:rPr>
                        <a:t>$ 473</a:t>
                      </a:r>
                    </a:p>
                  </a:txBody>
                  <a:tcPr marL="6254" marR="6254" marT="625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72547861"/>
                  </a:ext>
                </a:extLst>
              </a:tr>
              <a:tr h="125086">
                <a:tc gridSpan="2">
                  <a:txBody>
                    <a:bodyPr/>
                    <a:lstStyle/>
                    <a:p>
                      <a:pPr algn="just" fontAlgn="ctr"/>
                      <a:r>
                        <a:rPr lang="es-CO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Museo Sans Condensed" panose="02000000000000000000" pitchFamily="2" charset="0"/>
                        </a:rPr>
                        <a:t> TOTAL SECTOR </a:t>
                      </a:r>
                    </a:p>
                  </a:txBody>
                  <a:tcPr marL="6254" marR="6254" marT="625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CBE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1000" b="1" i="0" u="none" strike="noStrike">
                          <a:solidFill>
                            <a:srgbClr val="000000"/>
                          </a:solidFill>
                          <a:effectLst/>
                          <a:latin typeface="Museo Sans Condensed" panose="02000000000000000000" pitchFamily="2" charset="0"/>
                        </a:rPr>
                        <a:t>$ 665.590</a:t>
                      </a:r>
                    </a:p>
                  </a:txBody>
                  <a:tcPr marL="6254" marR="6254" marT="625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CBE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1000" b="1" i="0" u="none" strike="noStrike">
                          <a:solidFill>
                            <a:srgbClr val="000000"/>
                          </a:solidFill>
                          <a:effectLst/>
                          <a:latin typeface="Museo Sans Condensed" panose="02000000000000000000" pitchFamily="2" charset="0"/>
                        </a:rPr>
                        <a:t>$ 148.137</a:t>
                      </a:r>
                    </a:p>
                  </a:txBody>
                  <a:tcPr marL="6254" marR="6254" marT="625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CBE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1000" b="1" i="0" u="none" strike="noStrike">
                          <a:solidFill>
                            <a:srgbClr val="000000"/>
                          </a:solidFill>
                          <a:effectLst/>
                          <a:latin typeface="Museo Sans Condensed" panose="02000000000000000000" pitchFamily="2" charset="0"/>
                        </a:rPr>
                        <a:t>22,26%</a:t>
                      </a:r>
                    </a:p>
                  </a:txBody>
                  <a:tcPr marL="6254" marR="6254" marT="625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CBE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Museo Sans Condensed" panose="02000000000000000000" pitchFamily="2" charset="0"/>
                        </a:rPr>
                        <a:t>$ 264.129</a:t>
                      </a:r>
                    </a:p>
                  </a:txBody>
                  <a:tcPr marL="6254" marR="6254" marT="625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CBE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1000" b="1" i="0" u="none" strike="noStrike" dirty="0">
                          <a:solidFill>
                            <a:srgbClr val="FF0000"/>
                          </a:solidFill>
                          <a:effectLst/>
                          <a:latin typeface="Museo Sans Condensed" panose="02000000000000000000" pitchFamily="2" charset="0"/>
                        </a:rPr>
                        <a:t>$ 115.993</a:t>
                      </a:r>
                    </a:p>
                  </a:txBody>
                  <a:tcPr marL="6254" marR="6254" marT="625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CBE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Museo Sans Condensed" panose="02000000000000000000" pitchFamily="2" charset="0"/>
                        </a:rPr>
                        <a:t>$ 24.747</a:t>
                      </a:r>
                    </a:p>
                  </a:txBody>
                  <a:tcPr marL="6254" marR="6254" marT="625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CBE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Museo Sans Condensed" panose="02000000000000000000" pitchFamily="2" charset="0"/>
                        </a:rPr>
                        <a:t>3,72%</a:t>
                      </a:r>
                    </a:p>
                  </a:txBody>
                  <a:tcPr marL="6254" marR="6254" marT="625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CBE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Museo Sans Condensed" panose="02000000000000000000" pitchFamily="2" charset="0"/>
                        </a:rPr>
                        <a:t>$ 50.551</a:t>
                      </a:r>
                    </a:p>
                  </a:txBody>
                  <a:tcPr marL="6254" marR="6254" marT="625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CBE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1000" b="1" i="0" u="none" strike="noStrike">
                          <a:solidFill>
                            <a:srgbClr val="FF0000"/>
                          </a:solidFill>
                          <a:effectLst/>
                          <a:latin typeface="Museo Sans Condensed" panose="02000000000000000000" pitchFamily="2" charset="0"/>
                        </a:rPr>
                        <a:t>$ 25.804</a:t>
                      </a:r>
                    </a:p>
                  </a:txBody>
                  <a:tcPr marL="6254" marR="6254" marT="625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CBE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27501768"/>
                  </a:ext>
                </a:extLst>
              </a:tr>
              <a:tr h="125086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Museo Sans Condensed" panose="02000000000000000000" pitchFamily="2" charset="0"/>
                        </a:rPr>
                        <a:t>7</a:t>
                      </a:r>
                    </a:p>
                  </a:txBody>
                  <a:tcPr marL="6254" marR="6254" marT="625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O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Museo Sans Condensed" panose="02000000000000000000" pitchFamily="2" charset="0"/>
                        </a:rPr>
                        <a:t>CANAL CAPITAL</a:t>
                      </a:r>
                    </a:p>
                  </a:txBody>
                  <a:tcPr marL="6254" marR="6254" marT="625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Museo Sans Condensed" panose="02000000000000000000" pitchFamily="2" charset="0"/>
                        </a:rPr>
                        <a:t>$ 9.808</a:t>
                      </a:r>
                    </a:p>
                  </a:txBody>
                  <a:tcPr marL="6254" marR="6254" marT="625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Museo Sans Condensed" panose="02000000000000000000" pitchFamily="2" charset="0"/>
                        </a:rPr>
                        <a:t>$ 3.496</a:t>
                      </a:r>
                    </a:p>
                  </a:txBody>
                  <a:tcPr marL="6254" marR="6254" marT="625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Museo Sans Condensed" panose="02000000000000000000" pitchFamily="2" charset="0"/>
                        </a:rPr>
                        <a:t>35,64%</a:t>
                      </a:r>
                    </a:p>
                  </a:txBody>
                  <a:tcPr marL="6254" marR="6254" marT="625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Museo Sans Condensed" panose="02000000000000000000" pitchFamily="2" charset="0"/>
                        </a:rPr>
                        <a:t>$ 2.736</a:t>
                      </a:r>
                    </a:p>
                  </a:txBody>
                  <a:tcPr marL="6254" marR="6254" marT="625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Museo Sans Condensed" panose="02000000000000000000" pitchFamily="2" charset="0"/>
                        </a:rPr>
                        <a:t>-$ 760</a:t>
                      </a:r>
                    </a:p>
                  </a:txBody>
                  <a:tcPr marL="6254" marR="6254" marT="625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Museo Sans Condensed" panose="02000000000000000000" pitchFamily="2" charset="0"/>
                        </a:rPr>
                        <a:t>$ 189</a:t>
                      </a:r>
                    </a:p>
                  </a:txBody>
                  <a:tcPr marL="6254" marR="6254" marT="625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Museo Sans Condensed" panose="02000000000000000000" pitchFamily="2" charset="0"/>
                        </a:rPr>
                        <a:t>1,92%</a:t>
                      </a:r>
                    </a:p>
                  </a:txBody>
                  <a:tcPr marL="6254" marR="6254" marT="625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Museo Sans Condensed" panose="02000000000000000000" pitchFamily="2" charset="0"/>
                        </a:rPr>
                        <a:t>$ 481</a:t>
                      </a:r>
                    </a:p>
                  </a:txBody>
                  <a:tcPr marL="6254" marR="6254" marT="625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1000" b="0" i="0" u="none" strike="noStrike" dirty="0">
                          <a:solidFill>
                            <a:srgbClr val="FF0000"/>
                          </a:solidFill>
                          <a:effectLst/>
                          <a:latin typeface="Museo Sans Condensed" panose="02000000000000000000" pitchFamily="2" charset="0"/>
                        </a:rPr>
                        <a:t>$ 292</a:t>
                      </a:r>
                    </a:p>
                  </a:txBody>
                  <a:tcPr marL="6254" marR="6254" marT="625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67294055"/>
                  </a:ext>
                </a:extLst>
              </a:tr>
              <a:tr h="125086">
                <a:tc gridSpan="2">
                  <a:txBody>
                    <a:bodyPr/>
                    <a:lstStyle/>
                    <a:p>
                      <a:pPr algn="just" fontAlgn="ctr"/>
                      <a:r>
                        <a:rPr lang="es-CO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Museo Sans Condensed" panose="02000000000000000000" pitchFamily="2" charset="0"/>
                        </a:rPr>
                        <a:t>TOTAL SECTOR</a:t>
                      </a:r>
                    </a:p>
                  </a:txBody>
                  <a:tcPr marL="6254" marR="6254" marT="625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C81B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1000" b="1" i="0" u="none" strike="noStrike">
                          <a:solidFill>
                            <a:srgbClr val="000000"/>
                          </a:solidFill>
                          <a:effectLst/>
                          <a:latin typeface="Museo Sans Condensed" panose="02000000000000000000" pitchFamily="2" charset="0"/>
                        </a:rPr>
                        <a:t>$ 675.398</a:t>
                      </a:r>
                    </a:p>
                  </a:txBody>
                  <a:tcPr marL="6254" marR="6254" marT="625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C81B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1000" b="1" i="0" u="none" strike="noStrike">
                          <a:solidFill>
                            <a:srgbClr val="000000"/>
                          </a:solidFill>
                          <a:effectLst/>
                          <a:latin typeface="Museo Sans Condensed" panose="02000000000000000000" pitchFamily="2" charset="0"/>
                        </a:rPr>
                        <a:t>$ 151.632</a:t>
                      </a:r>
                    </a:p>
                  </a:txBody>
                  <a:tcPr marL="6254" marR="6254" marT="625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C81B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1000" b="1" i="0" u="none" strike="noStrike">
                          <a:solidFill>
                            <a:srgbClr val="000000"/>
                          </a:solidFill>
                          <a:effectLst/>
                          <a:latin typeface="Museo Sans Condensed" panose="02000000000000000000" pitchFamily="2" charset="0"/>
                        </a:rPr>
                        <a:t>22,45%</a:t>
                      </a:r>
                    </a:p>
                  </a:txBody>
                  <a:tcPr marL="6254" marR="6254" marT="625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C81B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1000" b="1" i="0" u="none" strike="noStrike">
                          <a:solidFill>
                            <a:srgbClr val="000000"/>
                          </a:solidFill>
                          <a:effectLst/>
                          <a:latin typeface="Museo Sans Condensed" panose="02000000000000000000" pitchFamily="2" charset="0"/>
                        </a:rPr>
                        <a:t>$ 266.865</a:t>
                      </a:r>
                    </a:p>
                  </a:txBody>
                  <a:tcPr marL="6254" marR="6254" marT="625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C81B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1000" b="1" i="0" u="none" strike="noStrike">
                          <a:solidFill>
                            <a:srgbClr val="FF0000"/>
                          </a:solidFill>
                          <a:effectLst/>
                          <a:latin typeface="Museo Sans Condensed" panose="02000000000000000000" pitchFamily="2" charset="0"/>
                        </a:rPr>
                        <a:t>$ 115.233</a:t>
                      </a:r>
                    </a:p>
                  </a:txBody>
                  <a:tcPr marL="6254" marR="6254" marT="625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C81B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1000" b="1" i="0" u="none" strike="noStrike">
                          <a:solidFill>
                            <a:srgbClr val="000000"/>
                          </a:solidFill>
                          <a:effectLst/>
                          <a:latin typeface="Museo Sans Condensed" panose="02000000000000000000" pitchFamily="2" charset="0"/>
                        </a:rPr>
                        <a:t>$ 24.936</a:t>
                      </a:r>
                    </a:p>
                  </a:txBody>
                  <a:tcPr marL="6254" marR="6254" marT="625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C81B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1000" b="1" i="0" u="none" strike="noStrike">
                          <a:solidFill>
                            <a:srgbClr val="000000"/>
                          </a:solidFill>
                          <a:effectLst/>
                          <a:latin typeface="Museo Sans Condensed" panose="02000000000000000000" pitchFamily="2" charset="0"/>
                        </a:rPr>
                        <a:t>3,69%</a:t>
                      </a:r>
                    </a:p>
                  </a:txBody>
                  <a:tcPr marL="6254" marR="6254" marT="625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C81B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1000" b="1" i="0" u="none" strike="noStrike">
                          <a:solidFill>
                            <a:srgbClr val="000000"/>
                          </a:solidFill>
                          <a:effectLst/>
                          <a:latin typeface="Museo Sans Condensed" panose="02000000000000000000" pitchFamily="2" charset="0"/>
                        </a:rPr>
                        <a:t>$ 51.032</a:t>
                      </a:r>
                    </a:p>
                  </a:txBody>
                  <a:tcPr marL="6254" marR="6254" marT="625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C81B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1000" b="1" i="0" u="none" strike="noStrike" dirty="0">
                          <a:solidFill>
                            <a:srgbClr val="FF0000"/>
                          </a:solidFill>
                          <a:effectLst/>
                          <a:latin typeface="Museo Sans Condensed" panose="02000000000000000000" pitchFamily="2" charset="0"/>
                        </a:rPr>
                        <a:t>$ 26.097</a:t>
                      </a:r>
                    </a:p>
                  </a:txBody>
                  <a:tcPr marL="6254" marR="6254" marT="625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C81B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45029919"/>
                  </a:ext>
                </a:extLst>
              </a:tr>
              <a:tr h="125086">
                <a:tc gridSpan="11">
                  <a:txBody>
                    <a:bodyPr/>
                    <a:lstStyle/>
                    <a:p>
                      <a:pPr algn="l" fontAlgn="ctr"/>
                      <a:r>
                        <a:rPr lang="es-CO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Museo Sans Condensed" panose="02000000000000000000" pitchFamily="2" charset="0"/>
                        </a:rPr>
                        <a:t>Fuente: Entidades</a:t>
                      </a:r>
                    </a:p>
                  </a:txBody>
                  <a:tcPr marL="6254" marR="6254" marT="6254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>
                    <a:lnL w="12700" cmpd="sng">
                      <a:noFill/>
                      <a:prstDash val="solid"/>
                    </a:lnL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83228683"/>
                  </a:ext>
                </a:extLst>
              </a:tr>
              <a:tr h="125086">
                <a:tc gridSpan="11">
                  <a:txBody>
                    <a:bodyPr/>
                    <a:lstStyle/>
                    <a:p>
                      <a:pPr algn="l" fontAlgn="ctr"/>
                      <a:r>
                        <a:rPr lang="es-CO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Museo Sans Condensed" panose="02000000000000000000" pitchFamily="2" charset="0"/>
                        </a:rPr>
                        <a:t>Cálculos y diseño: SCRD-OAP</a:t>
                      </a:r>
                    </a:p>
                  </a:txBody>
                  <a:tcPr marL="6254" marR="6254" marT="625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>
                    <a:lnL w="12700" cmpd="sng">
                      <a:noFill/>
                      <a:prstDash val="solid"/>
                    </a:lnL>
                  </a:tcPr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310754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83400940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10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4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5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6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7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8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9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19149</TotalTime>
  <Words>1894</Words>
  <Application>Microsoft Office PowerPoint</Application>
  <PresentationFormat>Widescreen</PresentationFormat>
  <Paragraphs>665</Paragraphs>
  <Slides>23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8" baseType="lpstr">
      <vt:lpstr>Museo Sans Condensed</vt:lpstr>
      <vt:lpstr>Arial</vt:lpstr>
      <vt:lpstr>Calibri Light</vt:lpstr>
      <vt:lpstr>Calibri</vt:lpstr>
      <vt:lpstr>Tema de Office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Alvaro Castillo</dc:creator>
  <cp:lastModifiedBy>Johanna Cendales</cp:lastModifiedBy>
  <cp:revision>227</cp:revision>
  <dcterms:created xsi:type="dcterms:W3CDTF">2020-02-27T14:24:05Z</dcterms:created>
  <dcterms:modified xsi:type="dcterms:W3CDTF">2021-04-16T19:02:04Z</dcterms:modified>
</cp:coreProperties>
</file>