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6"/>
  </p:notesMasterIdLst>
  <p:sldIdLst>
    <p:sldId id="438" r:id="rId4"/>
    <p:sldId id="437" r:id="rId5"/>
    <p:sldId id="440" r:id="rId6"/>
    <p:sldId id="441" r:id="rId7"/>
    <p:sldId id="442" r:id="rId8"/>
    <p:sldId id="460" r:id="rId9"/>
    <p:sldId id="461" r:id="rId10"/>
    <p:sldId id="462" r:id="rId11"/>
    <p:sldId id="463" r:id="rId12"/>
    <p:sldId id="464" r:id="rId13"/>
    <p:sldId id="465" r:id="rId14"/>
    <p:sldId id="466" r:id="rId15"/>
    <p:sldId id="467" r:id="rId16"/>
    <p:sldId id="468" r:id="rId17"/>
    <p:sldId id="469" r:id="rId18"/>
    <p:sldId id="470" r:id="rId19"/>
    <p:sldId id="471" r:id="rId20"/>
    <p:sldId id="268" r:id="rId21"/>
    <p:sldId id="269" r:id="rId22"/>
    <p:sldId id="270" r:id="rId23"/>
    <p:sldId id="271" r:id="rId24"/>
    <p:sldId id="459" r:id="rId25"/>
    <p:sldId id="256" r:id="rId26"/>
    <p:sldId id="257" r:id="rId27"/>
    <p:sldId id="258" r:id="rId28"/>
    <p:sldId id="259" r:id="rId29"/>
    <p:sldId id="260" r:id="rId30"/>
    <p:sldId id="261" r:id="rId31"/>
    <p:sldId id="262" r:id="rId32"/>
    <p:sldId id="263" r:id="rId33"/>
    <p:sldId id="264" r:id="rId34"/>
    <p:sldId id="265" r:id="rId35"/>
    <p:sldId id="266" r:id="rId36"/>
    <p:sldId id="267" r:id="rId37"/>
    <p:sldId id="412" r:id="rId38"/>
    <p:sldId id="444" r:id="rId39"/>
    <p:sldId id="445" r:id="rId40"/>
    <p:sldId id="451" r:id="rId41"/>
    <p:sldId id="452" r:id="rId42"/>
    <p:sldId id="446" r:id="rId43"/>
    <p:sldId id="415" r:id="rId44"/>
    <p:sldId id="447" r:id="rId45"/>
    <p:sldId id="453" r:id="rId46"/>
    <p:sldId id="454" r:id="rId47"/>
    <p:sldId id="455" r:id="rId48"/>
    <p:sldId id="456" r:id="rId49"/>
    <p:sldId id="457" r:id="rId50"/>
    <p:sldId id="458" r:id="rId51"/>
    <p:sldId id="450" r:id="rId52"/>
    <p:sldId id="423" r:id="rId53"/>
    <p:sldId id="443" r:id="rId54"/>
    <p:sldId id="295"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Museo Sans Condensed" panose="02000000000000000000" pitchFamily="2" charset="0"/>
      <p:regular r:id="rId63"/>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68AA"/>
    <a:srgbClr val="D0CBE1"/>
    <a:srgbClr val="5D4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114" d="100"/>
          <a:sy n="114" d="100"/>
        </p:scale>
        <p:origin x="1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3841894763154612"/>
        </c:manualLayout>
      </c:layout>
      <c:lineChart>
        <c:grouping val="standard"/>
        <c:varyColors val="0"/>
        <c:ser>
          <c:idx val="0"/>
          <c:order val="0"/>
          <c:tx>
            <c:strRef>
              <c:f>SECTOR!$A$29</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SECTOR!$C$79:$N$79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SECTOR!$C$29:$N$29</c:f>
              <c:numCache>
                <c:formatCode>0.00%</c:formatCode>
                <c:ptCount val="12"/>
                <c:pt idx="0">
                  <c:v>7.9252090233035866E-2</c:v>
                </c:pt>
                <c:pt idx="1">
                  <c:v>0.25405427848340573</c:v>
                </c:pt>
                <c:pt idx="2">
                  <c:v>0.39569238203715651</c:v>
                </c:pt>
                <c:pt idx="3">
                  <c:v>0.54434025210325587</c:v>
                </c:pt>
                <c:pt idx="4">
                  <c:v>0.67118068442002521</c:v>
                </c:pt>
                <c:pt idx="5">
                  <c:v>0.74990173088341416</c:v>
                </c:pt>
                <c:pt idx="6">
                  <c:v>0.79951739997732019</c:v>
                </c:pt>
                <c:pt idx="7">
                  <c:v>0.83331883703133636</c:v>
                </c:pt>
                <c:pt idx="8">
                  <c:v>0.85958610164410343</c:v>
                </c:pt>
                <c:pt idx="9">
                  <c:v>0.88325601462287384</c:v>
                </c:pt>
                <c:pt idx="10">
                  <c:v>0.96122650182896174</c:v>
                </c:pt>
                <c:pt idx="11">
                  <c:v>0.99893071934816557</c:v>
                </c:pt>
              </c:numCache>
            </c:numRef>
          </c:val>
          <c:smooth val="0"/>
          <c:extLst>
            <c:ext xmlns:c16="http://schemas.microsoft.com/office/drawing/2014/chart" uri="{C3380CC4-5D6E-409C-BE32-E72D297353CC}">
              <c16:uniqueId val="{00000000-3731-404F-A16D-B5F8459010A2}"/>
            </c:ext>
          </c:extLst>
        </c:ser>
        <c:ser>
          <c:idx val="1"/>
          <c:order val="1"/>
          <c:tx>
            <c:strRef>
              <c:f>SECTOR!$A$44</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SECTOR!$C$79:$N$79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SECTOR!$C$44:$N$44</c:f>
              <c:numCache>
                <c:formatCode>0.00%</c:formatCode>
                <c:ptCount val="12"/>
                <c:pt idx="0">
                  <c:v>1.1789419651137263E-2</c:v>
                </c:pt>
                <c:pt idx="1">
                  <c:v>3.7295492896814962E-2</c:v>
                </c:pt>
                <c:pt idx="2">
                  <c:v>7.5667614477727366E-2</c:v>
                </c:pt>
                <c:pt idx="3">
                  <c:v>0.14878453625586163</c:v>
                </c:pt>
                <c:pt idx="4">
                  <c:v>0.24863288652257587</c:v>
                </c:pt>
                <c:pt idx="5">
                  <c:v>0.36955764603102487</c:v>
                </c:pt>
                <c:pt idx="6">
                  <c:v>0.4685997531878287</c:v>
                </c:pt>
                <c:pt idx="7">
                  <c:v>0.56210469650048689</c:v>
                </c:pt>
                <c:pt idx="8">
                  <c:v>0.65864681606941133</c:v>
                </c:pt>
                <c:pt idx="9">
                  <c:v>0.75708706895325106</c:v>
                </c:pt>
                <c:pt idx="10">
                  <c:v>0.8518034360189205</c:v>
                </c:pt>
                <c:pt idx="11">
                  <c:v>0.97419707793266719</c:v>
                </c:pt>
              </c:numCache>
            </c:numRef>
          </c:val>
          <c:smooth val="0"/>
          <c:extLst>
            <c:ext xmlns:c16="http://schemas.microsoft.com/office/drawing/2014/chart" uri="{C3380CC4-5D6E-409C-BE32-E72D297353CC}">
              <c16:uniqueId val="{00000001-3731-404F-A16D-B5F8459010A2}"/>
            </c:ext>
          </c:extLst>
        </c:ser>
        <c:ser>
          <c:idx val="2"/>
          <c:order val="2"/>
          <c:tx>
            <c:strRef>
              <c:f>SECTOR!$B$84</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SECTOR!$C$79:$N$79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SECTOR!$C$84:$D$84</c:f>
              <c:numCache>
                <c:formatCode>0.00%</c:formatCode>
                <c:ptCount val="2"/>
                <c:pt idx="0">
                  <c:v>4.7987591504574614E-2</c:v>
                </c:pt>
                <c:pt idx="1">
                  <c:v>0.11545942359154202</c:v>
                </c:pt>
              </c:numCache>
            </c:numRef>
          </c:val>
          <c:smooth val="0"/>
          <c:extLst>
            <c:ext xmlns:c16="http://schemas.microsoft.com/office/drawing/2014/chart" uri="{C3380CC4-5D6E-409C-BE32-E72D297353CC}">
              <c16:uniqueId val="{00000002-3731-404F-A16D-B5F8459010A2}"/>
            </c:ext>
          </c:extLst>
        </c:ser>
        <c:ser>
          <c:idx val="3"/>
          <c:order val="3"/>
          <c:tx>
            <c:strRef>
              <c:f>SECTOR!$B$85</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SECTOR!$C$79:$N$79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SECTOR!$C$85:$D$85</c:f>
              <c:numCache>
                <c:formatCode>0.00%</c:formatCode>
                <c:ptCount val="2"/>
                <c:pt idx="0">
                  <c:v>3.799662923778444E-4</c:v>
                </c:pt>
                <c:pt idx="1">
                  <c:v>1.5503503819752577E-2</c:v>
                </c:pt>
              </c:numCache>
            </c:numRef>
          </c:val>
          <c:smooth val="0"/>
          <c:extLst>
            <c:ext xmlns:c16="http://schemas.microsoft.com/office/drawing/2014/chart" uri="{C3380CC4-5D6E-409C-BE32-E72D297353CC}">
              <c16:uniqueId val="{00000003-3731-404F-A16D-B5F8459010A2}"/>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1206986559846039"/>
        </c:manualLayout>
      </c:layout>
      <c:lineChart>
        <c:grouping val="standard"/>
        <c:varyColors val="0"/>
        <c:ser>
          <c:idx val="0"/>
          <c:order val="0"/>
          <c:tx>
            <c:strRef>
              <c:f>SCRD!$A$16</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SCRD!$B$60:$M$60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SCRD!$B$16:$M$16</c:f>
              <c:numCache>
                <c:formatCode>0.00%</c:formatCode>
                <c:ptCount val="12"/>
                <c:pt idx="0">
                  <c:v>0.15999372250021024</c:v>
                </c:pt>
                <c:pt idx="1">
                  <c:v>0.22713523801371213</c:v>
                </c:pt>
                <c:pt idx="2">
                  <c:v>0.25705289102813283</c:v>
                </c:pt>
                <c:pt idx="3">
                  <c:v>0.52663405443839295</c:v>
                </c:pt>
                <c:pt idx="4">
                  <c:v>0.57703751098409051</c:v>
                </c:pt>
                <c:pt idx="5">
                  <c:v>0.58536663709746917</c:v>
                </c:pt>
                <c:pt idx="6">
                  <c:v>0.59131388987016886</c:v>
                </c:pt>
                <c:pt idx="7">
                  <c:v>0.59546117577761626</c:v>
                </c:pt>
                <c:pt idx="8">
                  <c:v>0.60240408672599965</c:v>
                </c:pt>
                <c:pt idx="9">
                  <c:v>0.66374618883385983</c:v>
                </c:pt>
                <c:pt idx="10">
                  <c:v>0.99932336419730372</c:v>
                </c:pt>
                <c:pt idx="11">
                  <c:v>1.0000000000000002</c:v>
                </c:pt>
              </c:numCache>
            </c:numRef>
          </c:val>
          <c:smooth val="0"/>
          <c:extLst>
            <c:ext xmlns:c16="http://schemas.microsoft.com/office/drawing/2014/chart" uri="{C3380CC4-5D6E-409C-BE32-E72D297353CC}">
              <c16:uniqueId val="{00000000-C293-4BAA-9B51-B57AA54698E9}"/>
            </c:ext>
          </c:extLst>
        </c:ser>
        <c:ser>
          <c:idx val="1"/>
          <c:order val="1"/>
          <c:tx>
            <c:strRef>
              <c:f>SCRD!$A$17</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SCRD!$B$60:$M$60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SCRD!$B$17:$M$17</c:f>
              <c:numCache>
                <c:formatCode>0.00%</c:formatCode>
                <c:ptCount val="12"/>
                <c:pt idx="0">
                  <c:v>6.1041414809318642E-2</c:v>
                </c:pt>
                <c:pt idx="1">
                  <c:v>8.0301846078108016E-2</c:v>
                </c:pt>
                <c:pt idx="2">
                  <c:v>0.12212364949137298</c:v>
                </c:pt>
                <c:pt idx="3">
                  <c:v>0.25604438462351342</c:v>
                </c:pt>
                <c:pt idx="4">
                  <c:v>0.31947577968472268</c:v>
                </c:pt>
                <c:pt idx="5">
                  <c:v>0.52196674916199881</c:v>
                </c:pt>
                <c:pt idx="6">
                  <c:v>0.57240391801637602</c:v>
                </c:pt>
                <c:pt idx="7">
                  <c:v>0.6405612427318006</c:v>
                </c:pt>
                <c:pt idx="8">
                  <c:v>0.70000611470852736</c:v>
                </c:pt>
                <c:pt idx="9">
                  <c:v>0.78430905602254375</c:v>
                </c:pt>
                <c:pt idx="10">
                  <c:v>0.88387010563652768</c:v>
                </c:pt>
                <c:pt idx="11">
                  <c:v>0.99999999998385181</c:v>
                </c:pt>
              </c:numCache>
            </c:numRef>
          </c:val>
          <c:smooth val="0"/>
          <c:extLst>
            <c:ext xmlns:c16="http://schemas.microsoft.com/office/drawing/2014/chart" uri="{C3380CC4-5D6E-409C-BE32-E72D297353CC}">
              <c16:uniqueId val="{00000001-C293-4BAA-9B51-B57AA54698E9}"/>
            </c:ext>
          </c:extLst>
        </c:ser>
        <c:ser>
          <c:idx val="2"/>
          <c:order val="2"/>
          <c:tx>
            <c:strRef>
              <c:f>SCRD!$A$65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SCRD!$B$60:$M$60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SCRD!$B$65:$C$65</c:f>
              <c:numCache>
                <c:formatCode>0.00%</c:formatCode>
                <c:ptCount val="2"/>
                <c:pt idx="0">
                  <c:v>0.12476323154172191</c:v>
                </c:pt>
                <c:pt idx="1">
                  <c:v>0.18139373878256615</c:v>
                </c:pt>
              </c:numCache>
            </c:numRef>
          </c:val>
          <c:smooth val="0"/>
          <c:extLst>
            <c:ext xmlns:c16="http://schemas.microsoft.com/office/drawing/2014/chart" uri="{C3380CC4-5D6E-409C-BE32-E72D297353CC}">
              <c16:uniqueId val="{00000002-C293-4BAA-9B51-B57AA54698E9}"/>
            </c:ext>
          </c:extLst>
        </c:ser>
        <c:ser>
          <c:idx val="3"/>
          <c:order val="3"/>
          <c:tx>
            <c:strRef>
              <c:f>SCRD!$A$66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SCRD!$B$60:$M$60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SCRD!$B$66:$C$66</c:f>
              <c:numCache>
                <c:formatCode>0.00%</c:formatCode>
                <c:ptCount val="2"/>
                <c:pt idx="0">
                  <c:v>0</c:v>
                </c:pt>
                <c:pt idx="1">
                  <c:v>5.8533808463879622E-2</c:v>
                </c:pt>
              </c:numCache>
            </c:numRef>
          </c:val>
          <c:smooth val="0"/>
          <c:extLst>
            <c:ext xmlns:c16="http://schemas.microsoft.com/office/drawing/2014/chart" uri="{C3380CC4-5D6E-409C-BE32-E72D297353CC}">
              <c16:uniqueId val="{00000003-C293-4BAA-9B51-B57AA54698E9}"/>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3841894763154612"/>
        </c:manualLayout>
      </c:layout>
      <c:lineChart>
        <c:grouping val="standard"/>
        <c:varyColors val="0"/>
        <c:ser>
          <c:idx val="0"/>
          <c:order val="0"/>
          <c:tx>
            <c:strRef>
              <c:f>SCRD!$A$53</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SCRD!$B$70:$M$70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SCRD!$B$53:$M$53</c:f>
              <c:numCache>
                <c:formatCode>0.00%</c:formatCode>
                <c:ptCount val="12"/>
                <c:pt idx="0">
                  <c:v>0.240801063069632</c:v>
                </c:pt>
                <c:pt idx="1">
                  <c:v>0.34185345474541257</c:v>
                </c:pt>
                <c:pt idx="2">
                  <c:v>0.37838210531048733</c:v>
                </c:pt>
                <c:pt idx="3">
                  <c:v>0.7941031261757201</c:v>
                </c:pt>
                <c:pt idx="4">
                  <c:v>0.86996363950662303</c:v>
                </c:pt>
                <c:pt idx="5">
                  <c:v>0.88249952148499222</c:v>
                </c:pt>
                <c:pt idx="6">
                  <c:v>0.93458700834852371</c:v>
                </c:pt>
                <c:pt idx="7">
                  <c:v>0.94082894609308565</c:v>
                </c:pt>
                <c:pt idx="8">
                  <c:v>0.96287853970105752</c:v>
                </c:pt>
                <c:pt idx="9">
                  <c:v>0.97503068455462416</c:v>
                </c:pt>
                <c:pt idx="10">
                  <c:v>0.98768789510268584</c:v>
                </c:pt>
                <c:pt idx="11">
                  <c:v>1.0000023028800586</c:v>
                </c:pt>
              </c:numCache>
            </c:numRef>
          </c:val>
          <c:smooth val="0"/>
          <c:extLst>
            <c:ext xmlns:c16="http://schemas.microsoft.com/office/drawing/2014/chart" uri="{C3380CC4-5D6E-409C-BE32-E72D297353CC}">
              <c16:uniqueId val="{00000000-2659-4B89-9AB3-B4B796E4BD2C}"/>
            </c:ext>
          </c:extLst>
        </c:ser>
        <c:ser>
          <c:idx val="1"/>
          <c:order val="1"/>
          <c:tx>
            <c:strRef>
              <c:f>SCRD!$A$54</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SCRD!$B$70:$M$70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SCRD!$B$54:$M$54</c:f>
              <c:numCache>
                <c:formatCode>0.00%</c:formatCode>
                <c:ptCount val="12"/>
                <c:pt idx="0">
                  <c:v>5.3919463932434082E-2</c:v>
                </c:pt>
                <c:pt idx="1">
                  <c:v>7.0159849699031884E-2</c:v>
                </c:pt>
                <c:pt idx="2">
                  <c:v>9.5599792004698828E-2</c:v>
                </c:pt>
                <c:pt idx="3">
                  <c:v>0.26381249116620081</c:v>
                </c:pt>
                <c:pt idx="4">
                  <c:v>0.30987704679871997</c:v>
                </c:pt>
                <c:pt idx="5">
                  <c:v>0.55676802193543151</c:v>
                </c:pt>
                <c:pt idx="6">
                  <c:v>0.5953660555361121</c:v>
                </c:pt>
                <c:pt idx="7">
                  <c:v>0.67512254936687321</c:v>
                </c:pt>
                <c:pt idx="8">
                  <c:v>0.71909203697573609</c:v>
                </c:pt>
                <c:pt idx="9">
                  <c:v>0.81037313438068603</c:v>
                </c:pt>
                <c:pt idx="10">
                  <c:v>0.88234128744245954</c:v>
                </c:pt>
                <c:pt idx="11">
                  <c:v>1.0000023028800582</c:v>
                </c:pt>
              </c:numCache>
            </c:numRef>
          </c:val>
          <c:smooth val="0"/>
          <c:extLst>
            <c:ext xmlns:c16="http://schemas.microsoft.com/office/drawing/2014/chart" uri="{C3380CC4-5D6E-409C-BE32-E72D297353CC}">
              <c16:uniqueId val="{00000001-2659-4B89-9AB3-B4B796E4BD2C}"/>
            </c:ext>
          </c:extLst>
        </c:ser>
        <c:ser>
          <c:idx val="2"/>
          <c:order val="2"/>
          <c:tx>
            <c:strRef>
              <c:f>SCRD!$A$75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SCRD!$B$70:$M$70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SCRD!$B$75:$C$75</c:f>
              <c:numCache>
                <c:formatCode>0.00%</c:formatCode>
                <c:ptCount val="2"/>
                <c:pt idx="0">
                  <c:v>0.18777685972779196</c:v>
                </c:pt>
                <c:pt idx="1">
                  <c:v>0.27300949343784175</c:v>
                </c:pt>
              </c:numCache>
            </c:numRef>
          </c:val>
          <c:smooth val="0"/>
          <c:extLst>
            <c:ext xmlns:c16="http://schemas.microsoft.com/office/drawing/2014/chart" uri="{C3380CC4-5D6E-409C-BE32-E72D297353CC}">
              <c16:uniqueId val="{00000002-2659-4B89-9AB3-B4B796E4BD2C}"/>
            </c:ext>
          </c:extLst>
        </c:ser>
        <c:ser>
          <c:idx val="3"/>
          <c:order val="3"/>
          <c:tx>
            <c:strRef>
              <c:f>SCRD!$A$76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SCRD!$B$70:$M$70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SCRD!$B$76:$C$76</c:f>
              <c:numCache>
                <c:formatCode>0.00%</c:formatCode>
                <c:ptCount val="2"/>
                <c:pt idx="0">
                  <c:v>0</c:v>
                </c:pt>
                <c:pt idx="1">
                  <c:v>8.8097227087130886E-2</c:v>
                </c:pt>
              </c:numCache>
            </c:numRef>
          </c:val>
          <c:smooth val="0"/>
          <c:extLst>
            <c:ext xmlns:c16="http://schemas.microsoft.com/office/drawing/2014/chart" uri="{C3380CC4-5D6E-409C-BE32-E72D297353CC}">
              <c16:uniqueId val="{00000003-2659-4B89-9AB3-B4B796E4BD2C}"/>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2799593319385567"/>
        </c:manualLayout>
      </c:layout>
      <c:lineChart>
        <c:grouping val="standard"/>
        <c:varyColors val="0"/>
        <c:ser>
          <c:idx val="0"/>
          <c:order val="0"/>
          <c:tx>
            <c:strRef>
              <c:f>IDRD!$A$15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IDRD!$B$15:$M$15</c:f>
              <c:numCache>
                <c:formatCode>0.00%</c:formatCode>
                <c:ptCount val="12"/>
                <c:pt idx="0">
                  <c:v>2.7382081510802432E-3</c:v>
                </c:pt>
                <c:pt idx="1">
                  <c:v>0.23273833485247578</c:v>
                </c:pt>
                <c:pt idx="2">
                  <c:v>0.41289122444116055</c:v>
                </c:pt>
                <c:pt idx="3">
                  <c:v>0.50659270256444511</c:v>
                </c:pt>
                <c:pt idx="4">
                  <c:v>0.64825795257585883</c:v>
                </c:pt>
                <c:pt idx="5">
                  <c:v>0.74751975298316065</c:v>
                </c:pt>
                <c:pt idx="6">
                  <c:v>0.81411645703579238</c:v>
                </c:pt>
                <c:pt idx="7">
                  <c:v>0.85996322754183163</c:v>
                </c:pt>
                <c:pt idx="8">
                  <c:v>0.89321715600965224</c:v>
                </c:pt>
                <c:pt idx="9">
                  <c:v>0.90511593670808455</c:v>
                </c:pt>
                <c:pt idx="10">
                  <c:v>0.93150075607438998</c:v>
                </c:pt>
                <c:pt idx="11">
                  <c:v>0.99786350183501693</c:v>
                </c:pt>
              </c:numCache>
            </c:numRef>
          </c:val>
          <c:smooth val="0"/>
          <c:extLst>
            <c:ext xmlns:c16="http://schemas.microsoft.com/office/drawing/2014/chart" uri="{C3380CC4-5D6E-409C-BE32-E72D297353CC}">
              <c16:uniqueId val="{00000000-1C8D-450E-A456-C4D518ECDE48}"/>
            </c:ext>
          </c:extLst>
        </c:ser>
        <c:ser>
          <c:idx val="1"/>
          <c:order val="1"/>
          <c:tx>
            <c:strRef>
              <c:f>IDRD!$A$16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IDRD!$B$16:$M$16</c:f>
              <c:numCache>
                <c:formatCode>0.00%</c:formatCode>
                <c:ptCount val="12"/>
                <c:pt idx="0">
                  <c:v>4.4451431024029924E-4</c:v>
                </c:pt>
                <c:pt idx="1">
                  <c:v>1.1724593249699329E-2</c:v>
                </c:pt>
                <c:pt idx="2">
                  <c:v>4.6906441722689242E-2</c:v>
                </c:pt>
                <c:pt idx="3">
                  <c:v>0.10469449283047855</c:v>
                </c:pt>
                <c:pt idx="4">
                  <c:v>0.22960665192497928</c:v>
                </c:pt>
                <c:pt idx="5">
                  <c:v>0.34116963473938455</c:v>
                </c:pt>
                <c:pt idx="6">
                  <c:v>0.45430860796506811</c:v>
                </c:pt>
                <c:pt idx="7">
                  <c:v>0.54841945832140127</c:v>
                </c:pt>
                <c:pt idx="8">
                  <c:v>0.65168227877125728</c:v>
                </c:pt>
                <c:pt idx="9">
                  <c:v>0.73092018533927094</c:v>
                </c:pt>
                <c:pt idx="10">
                  <c:v>0.81991894195039972</c:v>
                </c:pt>
                <c:pt idx="11">
                  <c:v>0.95151469935195143</c:v>
                </c:pt>
              </c:numCache>
            </c:numRef>
          </c:val>
          <c:smooth val="0"/>
          <c:extLst>
            <c:ext xmlns:c16="http://schemas.microsoft.com/office/drawing/2014/chart" uri="{C3380CC4-5D6E-409C-BE32-E72D297353CC}">
              <c16:uniqueId val="{00000001-1C8D-450E-A456-C4D518ECDE48}"/>
            </c:ext>
          </c:extLst>
        </c:ser>
        <c:ser>
          <c:idx val="2"/>
          <c:order val="2"/>
          <c:tx>
            <c:strRef>
              <c:f>IDRD!$A$35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IDRD!$B$35:$C$35</c:f>
              <c:numCache>
                <c:formatCode>0.00%</c:formatCode>
                <c:ptCount val="2"/>
                <c:pt idx="0">
                  <c:v>7.8050244009611068E-4</c:v>
                </c:pt>
                <c:pt idx="1">
                  <c:v>1.9378006148050717E-2</c:v>
                </c:pt>
              </c:numCache>
            </c:numRef>
          </c:val>
          <c:smooth val="0"/>
          <c:extLst>
            <c:ext xmlns:c16="http://schemas.microsoft.com/office/drawing/2014/chart" uri="{C3380CC4-5D6E-409C-BE32-E72D297353CC}">
              <c16:uniqueId val="{00000002-1C8D-450E-A456-C4D518ECDE48}"/>
            </c:ext>
          </c:extLst>
        </c:ser>
        <c:ser>
          <c:idx val="3"/>
          <c:order val="3"/>
          <c:tx>
            <c:strRef>
              <c:f>IDRD!$A$36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IDRD!$B$36:$C$36</c:f>
              <c:numCache>
                <c:formatCode>0.00%</c:formatCode>
                <c:ptCount val="2"/>
                <c:pt idx="0">
                  <c:v>6.5897815453388271E-4</c:v>
                </c:pt>
                <c:pt idx="1">
                  <c:v>7.3564736944268716E-3</c:v>
                </c:pt>
              </c:numCache>
            </c:numRef>
          </c:val>
          <c:smooth val="0"/>
          <c:extLst>
            <c:ext xmlns:c16="http://schemas.microsoft.com/office/drawing/2014/chart" uri="{C3380CC4-5D6E-409C-BE32-E72D297353CC}">
              <c16:uniqueId val="{00000003-1C8D-450E-A456-C4D518ECDE48}"/>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4149903505883428"/>
        </c:manualLayout>
      </c:layout>
      <c:lineChart>
        <c:grouping val="standard"/>
        <c:varyColors val="0"/>
        <c:ser>
          <c:idx val="0"/>
          <c:order val="0"/>
          <c:tx>
            <c:strRef>
              <c:f>IDARTES!$A$15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IDARTES!$B$15:$M$15</c:f>
              <c:numCache>
                <c:formatCode>0.00%</c:formatCode>
                <c:ptCount val="12"/>
                <c:pt idx="0">
                  <c:v>0.16361400272323978</c:v>
                </c:pt>
                <c:pt idx="1">
                  <c:v>0.31175092604793492</c:v>
                </c:pt>
                <c:pt idx="2">
                  <c:v>0.44357114097890221</c:v>
                </c:pt>
                <c:pt idx="3">
                  <c:v>0.53654928185531692</c:v>
                </c:pt>
                <c:pt idx="4">
                  <c:v>0.73832378003250321</c:v>
                </c:pt>
                <c:pt idx="5">
                  <c:v>0.83164452204213701</c:v>
                </c:pt>
                <c:pt idx="6">
                  <c:v>0.88508444239469408</c:v>
                </c:pt>
                <c:pt idx="7">
                  <c:v>0.92426688481867036</c:v>
                </c:pt>
                <c:pt idx="8">
                  <c:v>0.95488869123438902</c:v>
                </c:pt>
                <c:pt idx="9">
                  <c:v>0.97690886663445642</c:v>
                </c:pt>
                <c:pt idx="10">
                  <c:v>0.98960999838948194</c:v>
                </c:pt>
                <c:pt idx="11">
                  <c:v>0.99999784044157491</c:v>
                </c:pt>
              </c:numCache>
            </c:numRef>
          </c:val>
          <c:smooth val="0"/>
          <c:extLst>
            <c:ext xmlns:c16="http://schemas.microsoft.com/office/drawing/2014/chart" uri="{C3380CC4-5D6E-409C-BE32-E72D297353CC}">
              <c16:uniqueId val="{00000000-512B-4B67-8DE6-AA0FBA283574}"/>
            </c:ext>
          </c:extLst>
        </c:ser>
        <c:ser>
          <c:idx val="1"/>
          <c:order val="1"/>
          <c:tx>
            <c:strRef>
              <c:f>IDARTES!$A$16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IDARTES!$B$16:$M$16</c:f>
              <c:numCache>
                <c:formatCode>0.00%</c:formatCode>
                <c:ptCount val="12"/>
                <c:pt idx="0">
                  <c:v>1.6105181476113088E-3</c:v>
                </c:pt>
                <c:pt idx="1">
                  <c:v>6.9794000087846447E-2</c:v>
                </c:pt>
                <c:pt idx="2">
                  <c:v>0.11104888654631703</c:v>
                </c:pt>
                <c:pt idx="3">
                  <c:v>0.1667061975666535</c:v>
                </c:pt>
                <c:pt idx="4">
                  <c:v>0.24782433639331783</c:v>
                </c:pt>
                <c:pt idx="5">
                  <c:v>0.3312264827747764</c:v>
                </c:pt>
                <c:pt idx="6">
                  <c:v>0.43917512188694163</c:v>
                </c:pt>
                <c:pt idx="7">
                  <c:v>0.5505014567868699</c:v>
                </c:pt>
                <c:pt idx="8">
                  <c:v>0.65461047422438912</c:v>
                </c:pt>
                <c:pt idx="9">
                  <c:v>0.81417548791379335</c:v>
                </c:pt>
                <c:pt idx="10">
                  <c:v>0.91276408837352307</c:v>
                </c:pt>
                <c:pt idx="11">
                  <c:v>0.99999707178518615</c:v>
                </c:pt>
              </c:numCache>
            </c:numRef>
          </c:val>
          <c:smooth val="0"/>
          <c:extLst>
            <c:ext xmlns:c16="http://schemas.microsoft.com/office/drawing/2014/chart" uri="{C3380CC4-5D6E-409C-BE32-E72D297353CC}">
              <c16:uniqueId val="{00000001-512B-4B67-8DE6-AA0FBA283574}"/>
            </c:ext>
          </c:extLst>
        </c:ser>
        <c:ser>
          <c:idx val="2"/>
          <c:order val="2"/>
          <c:tx>
            <c:strRef>
              <c:f>IDARTES!$A$35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IDARTES!$B$35:$C$35</c:f>
              <c:numCache>
                <c:formatCode>0.00%</c:formatCode>
                <c:ptCount val="2"/>
                <c:pt idx="0">
                  <c:v>5.4496524223657049E-2</c:v>
                </c:pt>
                <c:pt idx="1">
                  <c:v>0.22902174681922666</c:v>
                </c:pt>
              </c:numCache>
            </c:numRef>
          </c:val>
          <c:smooth val="0"/>
          <c:extLst>
            <c:ext xmlns:c16="http://schemas.microsoft.com/office/drawing/2014/chart" uri="{C3380CC4-5D6E-409C-BE32-E72D297353CC}">
              <c16:uniqueId val="{00000002-512B-4B67-8DE6-AA0FBA283574}"/>
            </c:ext>
          </c:extLst>
        </c:ser>
        <c:ser>
          <c:idx val="3"/>
          <c:order val="3"/>
          <c:tx>
            <c:strRef>
              <c:f>IDARTES!$A$36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IDARTES!$B$36:$C$36</c:f>
              <c:numCache>
                <c:formatCode>0.00%</c:formatCode>
                <c:ptCount val="2"/>
                <c:pt idx="0">
                  <c:v>2.3072635100510974E-4</c:v>
                </c:pt>
                <c:pt idx="1">
                  <c:v>3.69590999399716E-3</c:v>
                </c:pt>
              </c:numCache>
            </c:numRef>
          </c:val>
          <c:smooth val="0"/>
          <c:extLst>
            <c:ext xmlns:c16="http://schemas.microsoft.com/office/drawing/2014/chart" uri="{C3380CC4-5D6E-409C-BE32-E72D297353CC}">
              <c16:uniqueId val="{00000003-512B-4B67-8DE6-AA0FBA283574}"/>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2842141001031577"/>
        </c:manualLayout>
      </c:layout>
      <c:lineChart>
        <c:grouping val="standard"/>
        <c:varyColors val="0"/>
        <c:ser>
          <c:idx val="0"/>
          <c:order val="0"/>
          <c:tx>
            <c:strRef>
              <c:f>IDPC!$A$15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IDPC!$B$15:$M$15</c:f>
              <c:numCache>
                <c:formatCode>0.00%</c:formatCode>
                <c:ptCount val="12"/>
                <c:pt idx="0">
                  <c:v>0.27320605661619485</c:v>
                </c:pt>
                <c:pt idx="1">
                  <c:v>0.51291968400263332</c:v>
                </c:pt>
                <c:pt idx="2">
                  <c:v>0.74423963133640558</c:v>
                </c:pt>
                <c:pt idx="3">
                  <c:v>0.8268186306780777</c:v>
                </c:pt>
                <c:pt idx="4">
                  <c:v>0.86479591836734693</c:v>
                </c:pt>
                <c:pt idx="5">
                  <c:v>0.96663100724160633</c:v>
                </c:pt>
                <c:pt idx="6">
                  <c:v>0.98514647794601706</c:v>
                </c:pt>
                <c:pt idx="7">
                  <c:v>0.98946675444371301</c:v>
                </c:pt>
                <c:pt idx="8">
                  <c:v>0.99242922975641867</c:v>
                </c:pt>
                <c:pt idx="9">
                  <c:v>0.99901250822909804</c:v>
                </c:pt>
                <c:pt idx="10">
                  <c:v>1</c:v>
                </c:pt>
                <c:pt idx="11">
                  <c:v>1</c:v>
                </c:pt>
              </c:numCache>
            </c:numRef>
          </c:val>
          <c:smooth val="0"/>
          <c:extLst>
            <c:ext xmlns:c16="http://schemas.microsoft.com/office/drawing/2014/chart" uri="{C3380CC4-5D6E-409C-BE32-E72D297353CC}">
              <c16:uniqueId val="{00000000-D3BC-4B99-879B-38E0CA5C7EB1}"/>
            </c:ext>
          </c:extLst>
        </c:ser>
        <c:ser>
          <c:idx val="1"/>
          <c:order val="1"/>
          <c:tx>
            <c:strRef>
              <c:f>IDPC!$A$16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IDPC!$B$16:$M$16</c:f>
              <c:numCache>
                <c:formatCode>0.00%</c:formatCode>
                <c:ptCount val="12"/>
                <c:pt idx="0">
                  <c:v>0</c:v>
                </c:pt>
                <c:pt idx="1">
                  <c:v>4.5260039499670834E-2</c:v>
                </c:pt>
                <c:pt idx="2">
                  <c:v>0.10697827518104015</c:v>
                </c:pt>
                <c:pt idx="3">
                  <c:v>0.18104015799868334</c:v>
                </c:pt>
                <c:pt idx="4">
                  <c:v>0.2633311389071758</c:v>
                </c:pt>
                <c:pt idx="5">
                  <c:v>0.34562211981566821</c:v>
                </c:pt>
                <c:pt idx="6">
                  <c:v>0.44848584595128371</c:v>
                </c:pt>
                <c:pt idx="7">
                  <c:v>0.55134957208689928</c:v>
                </c:pt>
                <c:pt idx="8">
                  <c:v>0.64186965108624094</c:v>
                </c:pt>
                <c:pt idx="9">
                  <c:v>0.74884792626728114</c:v>
                </c:pt>
                <c:pt idx="10">
                  <c:v>0.85599078341013823</c:v>
                </c:pt>
                <c:pt idx="11">
                  <c:v>1</c:v>
                </c:pt>
              </c:numCache>
            </c:numRef>
          </c:val>
          <c:smooth val="0"/>
          <c:extLst>
            <c:ext xmlns:c16="http://schemas.microsoft.com/office/drawing/2014/chart" uri="{C3380CC4-5D6E-409C-BE32-E72D297353CC}">
              <c16:uniqueId val="{00000001-D3BC-4B99-879B-38E0CA5C7EB1}"/>
            </c:ext>
          </c:extLst>
        </c:ser>
        <c:ser>
          <c:idx val="2"/>
          <c:order val="2"/>
          <c:tx>
            <c:strRef>
              <c:f>IDPC!$A$35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IDPC!$B$35:$C$35</c:f>
              <c:numCache>
                <c:formatCode>0.00%</c:formatCode>
                <c:ptCount val="2"/>
                <c:pt idx="0">
                  <c:v>0.23616616865536541</c:v>
                </c:pt>
                <c:pt idx="1">
                  <c:v>0.37251551547070438</c:v>
                </c:pt>
              </c:numCache>
            </c:numRef>
          </c:val>
          <c:smooth val="0"/>
          <c:extLst>
            <c:ext xmlns:c16="http://schemas.microsoft.com/office/drawing/2014/chart" uri="{C3380CC4-5D6E-409C-BE32-E72D297353CC}">
              <c16:uniqueId val="{00000002-D3BC-4B99-879B-38E0CA5C7EB1}"/>
            </c:ext>
          </c:extLst>
        </c:ser>
        <c:ser>
          <c:idx val="3"/>
          <c:order val="3"/>
          <c:tx>
            <c:strRef>
              <c:f>IDPC!$A$36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IDPC!$B$36:$C$36</c:f>
              <c:numCache>
                <c:formatCode>0.00%</c:formatCode>
                <c:ptCount val="2"/>
                <c:pt idx="0">
                  <c:v>9.7597103357472023E-6</c:v>
                </c:pt>
                <c:pt idx="1">
                  <c:v>3.6807786372613561E-3</c:v>
                </c:pt>
              </c:numCache>
            </c:numRef>
          </c:val>
          <c:smooth val="0"/>
          <c:extLst>
            <c:ext xmlns:c16="http://schemas.microsoft.com/office/drawing/2014/chart" uri="{C3380CC4-5D6E-409C-BE32-E72D297353CC}">
              <c16:uniqueId val="{00000003-D3BC-4B99-879B-38E0CA5C7EB1}"/>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2857868452229011"/>
        </c:manualLayout>
      </c:layout>
      <c:lineChart>
        <c:grouping val="standard"/>
        <c:varyColors val="0"/>
        <c:ser>
          <c:idx val="0"/>
          <c:order val="0"/>
          <c:tx>
            <c:strRef>
              <c:f>OFB!$A$15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OFB!$B$15:$M$15</c:f>
              <c:numCache>
                <c:formatCode>0.00%</c:formatCode>
                <c:ptCount val="12"/>
                <c:pt idx="0">
                  <c:v>6.172486166762068E-2</c:v>
                </c:pt>
                <c:pt idx="1">
                  <c:v>0.17792406029383706</c:v>
                </c:pt>
                <c:pt idx="2">
                  <c:v>0.30315461425936524</c:v>
                </c:pt>
                <c:pt idx="3">
                  <c:v>0.8837690008268142</c:v>
                </c:pt>
                <c:pt idx="4">
                  <c:v>0.90806461871144184</c:v>
                </c:pt>
                <c:pt idx="5">
                  <c:v>0.91830439483559112</c:v>
                </c:pt>
                <c:pt idx="6">
                  <c:v>0.92835336767792409</c:v>
                </c:pt>
                <c:pt idx="7">
                  <c:v>0.93693951535966413</c:v>
                </c:pt>
                <c:pt idx="8">
                  <c:v>0.93996056732175792</c:v>
                </c:pt>
                <c:pt idx="9">
                  <c:v>0.95223557845194939</c:v>
                </c:pt>
                <c:pt idx="10">
                  <c:v>0.95681485721554416</c:v>
                </c:pt>
                <c:pt idx="11">
                  <c:v>1</c:v>
                </c:pt>
              </c:numCache>
            </c:numRef>
          </c:val>
          <c:smooth val="0"/>
          <c:extLst>
            <c:ext xmlns:c16="http://schemas.microsoft.com/office/drawing/2014/chart" uri="{C3380CC4-5D6E-409C-BE32-E72D297353CC}">
              <c16:uniqueId val="{00000000-1313-4682-9C5D-CBD0CE301D6F}"/>
            </c:ext>
          </c:extLst>
        </c:ser>
        <c:ser>
          <c:idx val="1"/>
          <c:order val="1"/>
          <c:tx>
            <c:strRef>
              <c:f>OFB!$A$16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OFB!$B$16:$M$16</c:f>
              <c:numCache>
                <c:formatCode>0.00%</c:formatCode>
                <c:ptCount val="12"/>
                <c:pt idx="0">
                  <c:v>3.1800546969407877E-5</c:v>
                </c:pt>
                <c:pt idx="1">
                  <c:v>4.5156776696559184E-3</c:v>
                </c:pt>
                <c:pt idx="2">
                  <c:v>3.0464923996692744E-2</c:v>
                </c:pt>
                <c:pt idx="3">
                  <c:v>0.11623099917318577</c:v>
                </c:pt>
                <c:pt idx="4">
                  <c:v>0.20727596514660052</c:v>
                </c:pt>
                <c:pt idx="5">
                  <c:v>0.32140812821980536</c:v>
                </c:pt>
                <c:pt idx="6">
                  <c:v>0.41604655600076323</c:v>
                </c:pt>
                <c:pt idx="7">
                  <c:v>0.50680531705145326</c:v>
                </c:pt>
                <c:pt idx="8">
                  <c:v>0.64144883291992627</c:v>
                </c:pt>
                <c:pt idx="9">
                  <c:v>0.73405202569484196</c:v>
                </c:pt>
                <c:pt idx="10">
                  <c:v>0.83584557654391656</c:v>
                </c:pt>
                <c:pt idx="11">
                  <c:v>1</c:v>
                </c:pt>
              </c:numCache>
            </c:numRef>
          </c:val>
          <c:smooth val="0"/>
          <c:extLst>
            <c:ext xmlns:c16="http://schemas.microsoft.com/office/drawing/2014/chart" uri="{C3380CC4-5D6E-409C-BE32-E72D297353CC}">
              <c16:uniqueId val="{00000001-1313-4682-9C5D-CBD0CE301D6F}"/>
            </c:ext>
          </c:extLst>
        </c:ser>
        <c:ser>
          <c:idx val="2"/>
          <c:order val="2"/>
          <c:tx>
            <c:strRef>
              <c:f>OFB!$A$35</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OFB!$B$35:$C$35</c:f>
              <c:numCache>
                <c:formatCode>0.00%</c:formatCode>
                <c:ptCount val="2"/>
                <c:pt idx="0">
                  <c:v>1.9441025249634293E-2</c:v>
                </c:pt>
                <c:pt idx="1">
                  <c:v>0.10349861419576416</c:v>
                </c:pt>
              </c:numCache>
            </c:numRef>
          </c:val>
          <c:smooth val="0"/>
          <c:extLst>
            <c:ext xmlns:c16="http://schemas.microsoft.com/office/drawing/2014/chart" uri="{C3380CC4-5D6E-409C-BE32-E72D297353CC}">
              <c16:uniqueId val="{00000002-1313-4682-9C5D-CBD0CE301D6F}"/>
            </c:ext>
          </c:extLst>
        </c:ser>
        <c:ser>
          <c:idx val="3"/>
          <c:order val="3"/>
          <c:tx>
            <c:strRef>
              <c:f>OFB!$A$36</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OFB!$B$30:$M$30</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OFB!$B$36:$C$36</c:f>
              <c:numCache>
                <c:formatCode>0.00%</c:formatCode>
                <c:ptCount val="2"/>
                <c:pt idx="0">
                  <c:v>5.1829485467150029E-5</c:v>
                </c:pt>
                <c:pt idx="1">
                  <c:v>1.7763160338357816E-3</c:v>
                </c:pt>
              </c:numCache>
            </c:numRef>
          </c:val>
          <c:smooth val="0"/>
          <c:extLst>
            <c:ext xmlns:c16="http://schemas.microsoft.com/office/drawing/2014/chart" uri="{C3380CC4-5D6E-409C-BE32-E72D297353CC}">
              <c16:uniqueId val="{00000003-1313-4682-9C5D-CBD0CE301D6F}"/>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1860362217815041"/>
        </c:manualLayout>
      </c:layout>
      <c:lineChart>
        <c:grouping val="standard"/>
        <c:varyColors val="0"/>
        <c:ser>
          <c:idx val="0"/>
          <c:order val="0"/>
          <c:tx>
            <c:strRef>
              <c:f>FUGA!$A$15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FUGA!$B$15:$M$15</c:f>
              <c:numCache>
                <c:formatCode>0.00%</c:formatCode>
                <c:ptCount val="12"/>
                <c:pt idx="0">
                  <c:v>0.16597395018105165</c:v>
                </c:pt>
                <c:pt idx="1">
                  <c:v>0.34750795819157693</c:v>
                </c:pt>
                <c:pt idx="2">
                  <c:v>0.49273516459999711</c:v>
                </c:pt>
                <c:pt idx="3">
                  <c:v>0.5860955115768387</c:v>
                </c:pt>
                <c:pt idx="4">
                  <c:v>0.66908248666736447</c:v>
                </c:pt>
                <c:pt idx="5">
                  <c:v>0.75206946175789036</c:v>
                </c:pt>
                <c:pt idx="6">
                  <c:v>0.82623907074504777</c:v>
                </c:pt>
                <c:pt idx="7">
                  <c:v>0.88225527893115274</c:v>
                </c:pt>
                <c:pt idx="8">
                  <c:v>0.92737944663662619</c:v>
                </c:pt>
                <c:pt idx="9">
                  <c:v>0.97406657028421073</c:v>
                </c:pt>
                <c:pt idx="10">
                  <c:v>0.98962662811368429</c:v>
                </c:pt>
                <c:pt idx="11">
                  <c:v>1</c:v>
                </c:pt>
              </c:numCache>
            </c:numRef>
          </c:val>
          <c:smooth val="0"/>
          <c:extLst>
            <c:ext xmlns:c16="http://schemas.microsoft.com/office/drawing/2014/chart" uri="{C3380CC4-5D6E-409C-BE32-E72D297353CC}">
              <c16:uniqueId val="{00000000-D691-4153-AEFA-8E52C2E75857}"/>
            </c:ext>
          </c:extLst>
        </c:ser>
        <c:ser>
          <c:idx val="1"/>
          <c:order val="1"/>
          <c:tx>
            <c:strRef>
              <c:f>FUGA!$A$16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FUGA!$B$16:$M$16</c:f>
              <c:numCache>
                <c:formatCode>0.00%</c:formatCode>
                <c:ptCount val="12"/>
                <c:pt idx="0">
                  <c:v>2.0746743772631459E-3</c:v>
                </c:pt>
                <c:pt idx="1">
                  <c:v>4.3568161922526064E-2</c:v>
                </c:pt>
                <c:pt idx="2">
                  <c:v>9.0248335410946845E-2</c:v>
                </c:pt>
                <c:pt idx="3">
                  <c:v>0.14211519484252549</c:v>
                </c:pt>
                <c:pt idx="4">
                  <c:v>0.199168740217262</c:v>
                </c:pt>
                <c:pt idx="5">
                  <c:v>0.26659565747831421</c:v>
                </c:pt>
                <c:pt idx="6">
                  <c:v>0.33920926068252433</c:v>
                </c:pt>
                <c:pt idx="7">
                  <c:v>0.4170095498298923</c:v>
                </c:pt>
                <c:pt idx="8">
                  <c:v>0.49999652492041813</c:v>
                </c:pt>
                <c:pt idx="9">
                  <c:v>0.59024486033136492</c:v>
                </c:pt>
                <c:pt idx="10">
                  <c:v>0.71472532296715374</c:v>
                </c:pt>
                <c:pt idx="11">
                  <c:v>0.94293950446609975</c:v>
                </c:pt>
              </c:numCache>
            </c:numRef>
          </c:val>
          <c:smooth val="0"/>
          <c:extLst>
            <c:ext xmlns:c16="http://schemas.microsoft.com/office/drawing/2014/chart" uri="{C3380CC4-5D6E-409C-BE32-E72D297353CC}">
              <c16:uniqueId val="{00000001-D691-4153-AEFA-8E52C2E75857}"/>
            </c:ext>
          </c:extLst>
        </c:ser>
        <c:ser>
          <c:idx val="2"/>
          <c:order val="2"/>
          <c:tx>
            <c:strRef>
              <c:f>FUGA!$A$36</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FUGA!$B$36:$C$36</c:f>
              <c:numCache>
                <c:formatCode>0.00%</c:formatCode>
                <c:ptCount val="2"/>
                <c:pt idx="0">
                  <c:v>0.24676242737732013</c:v>
                </c:pt>
                <c:pt idx="1">
                  <c:v>0.32756187285835259</c:v>
                </c:pt>
              </c:numCache>
            </c:numRef>
          </c:val>
          <c:smooth val="0"/>
          <c:extLst>
            <c:ext xmlns:c16="http://schemas.microsoft.com/office/drawing/2014/chart" uri="{C3380CC4-5D6E-409C-BE32-E72D297353CC}">
              <c16:uniqueId val="{00000002-D691-4153-AEFA-8E52C2E75857}"/>
            </c:ext>
          </c:extLst>
        </c:ser>
        <c:ser>
          <c:idx val="3"/>
          <c:order val="3"/>
          <c:tx>
            <c:strRef>
              <c:f>FUGA!$A$37</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FUGA!$B$37:$C$37</c:f>
              <c:numCache>
                <c:formatCode>0.00%</c:formatCode>
                <c:ptCount val="2"/>
                <c:pt idx="0">
                  <c:v>0</c:v>
                </c:pt>
                <c:pt idx="1">
                  <c:v>7.4644020627657468E-3</c:v>
                </c:pt>
              </c:numCache>
            </c:numRef>
          </c:val>
          <c:smooth val="0"/>
          <c:extLst>
            <c:ext xmlns:c16="http://schemas.microsoft.com/office/drawing/2014/chart" uri="{C3380CC4-5D6E-409C-BE32-E72D297353CC}">
              <c16:uniqueId val="{00000003-D691-4153-AEFA-8E52C2E75857}"/>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2206981627296571"/>
        </c:manualLayout>
      </c:layout>
      <c:lineChart>
        <c:grouping val="standard"/>
        <c:varyColors val="0"/>
        <c:ser>
          <c:idx val="0"/>
          <c:order val="0"/>
          <c:tx>
            <c:strRef>
              <c:f>CANAL!$A$15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CANAL!$B$15:$M$15</c:f>
              <c:numCache>
                <c:formatCode>0.00%</c:formatCode>
                <c:ptCount val="12"/>
                <c:pt idx="0">
                  <c:v>1.6089460128385198E-2</c:v>
                </c:pt>
                <c:pt idx="1">
                  <c:v>6.0715133108940625E-2</c:v>
                </c:pt>
                <c:pt idx="2">
                  <c:v>0.24572511044216383</c:v>
                </c:pt>
                <c:pt idx="3">
                  <c:v>0.36953025518982985</c:v>
                </c:pt>
                <c:pt idx="4">
                  <c:v>0.49953477238029897</c:v>
                </c:pt>
                <c:pt idx="5">
                  <c:v>0.69886229190210536</c:v>
                </c:pt>
                <c:pt idx="6">
                  <c:v>0.83102557049870496</c:v>
                </c:pt>
                <c:pt idx="7">
                  <c:v>0.87993963309277556</c:v>
                </c:pt>
                <c:pt idx="8">
                  <c:v>0.95618406069379724</c:v>
                </c:pt>
                <c:pt idx="9">
                  <c:v>0.98734638858255397</c:v>
                </c:pt>
                <c:pt idx="10">
                  <c:v>0.99336332220948975</c:v>
                </c:pt>
                <c:pt idx="11">
                  <c:v>1.0000088906929709</c:v>
                </c:pt>
              </c:numCache>
            </c:numRef>
          </c:val>
          <c:smooth val="0"/>
          <c:extLst>
            <c:ext xmlns:c16="http://schemas.microsoft.com/office/drawing/2014/chart" uri="{C3380CC4-5D6E-409C-BE32-E72D297353CC}">
              <c16:uniqueId val="{00000000-69AE-4534-89EC-125D865C7072}"/>
            </c:ext>
          </c:extLst>
        </c:ser>
        <c:ser>
          <c:idx val="1"/>
          <c:order val="1"/>
          <c:tx>
            <c:strRef>
              <c:f>CANAL!$A$16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CANAL!$B$16:$M$16</c:f>
              <c:numCache>
                <c:formatCode>0.00%</c:formatCode>
                <c:ptCount val="12"/>
                <c:pt idx="0">
                  <c:v>0</c:v>
                </c:pt>
                <c:pt idx="1">
                  <c:v>4.9476706384415604E-3</c:v>
                </c:pt>
                <c:pt idx="2">
                  <c:v>4.3199686900925953E-2</c:v>
                </c:pt>
                <c:pt idx="3">
                  <c:v>9.9357274424858977E-2</c:v>
                </c:pt>
                <c:pt idx="4">
                  <c:v>0.17471366981762407</c:v>
                </c:pt>
                <c:pt idx="5">
                  <c:v>0.2822501828668863</c:v>
                </c:pt>
                <c:pt idx="6">
                  <c:v>0.41241755075178743</c:v>
                </c:pt>
                <c:pt idx="7">
                  <c:v>0.55178992903610524</c:v>
                </c:pt>
                <c:pt idx="8">
                  <c:v>0.68173278447224006</c:v>
                </c:pt>
                <c:pt idx="9">
                  <c:v>0.77442154090976034</c:v>
                </c:pt>
                <c:pt idx="10">
                  <c:v>0.86814305461160546</c:v>
                </c:pt>
                <c:pt idx="11">
                  <c:v>0.95595240716260566</c:v>
                </c:pt>
              </c:numCache>
            </c:numRef>
          </c:val>
          <c:smooth val="0"/>
          <c:extLst>
            <c:ext xmlns:c16="http://schemas.microsoft.com/office/drawing/2014/chart" uri="{C3380CC4-5D6E-409C-BE32-E72D297353CC}">
              <c16:uniqueId val="{00000001-69AE-4534-89EC-125D865C7072}"/>
            </c:ext>
          </c:extLst>
        </c:ser>
        <c:ser>
          <c:idx val="2"/>
          <c:order val="2"/>
          <c:tx>
            <c:strRef>
              <c:f>CANAL!$A$36</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CANAL!$B$36:$C$36</c:f>
              <c:numCache>
                <c:formatCode>0.00%</c:formatCode>
                <c:ptCount val="2"/>
                <c:pt idx="0">
                  <c:v>4.1863006952027569E-2</c:v>
                </c:pt>
                <c:pt idx="1">
                  <c:v>0.22233941500688287</c:v>
                </c:pt>
              </c:numCache>
            </c:numRef>
          </c:val>
          <c:smooth val="0"/>
          <c:extLst>
            <c:ext xmlns:c16="http://schemas.microsoft.com/office/drawing/2014/chart" uri="{C3380CC4-5D6E-409C-BE32-E72D297353CC}">
              <c16:uniqueId val="{00000002-69AE-4534-89EC-125D865C7072}"/>
            </c:ext>
          </c:extLst>
        </c:ser>
        <c:ser>
          <c:idx val="3"/>
          <c:order val="3"/>
          <c:tx>
            <c:strRef>
              <c:f>CANAL!$A$37</c:f>
              <c:strCache>
                <c:ptCount val="1"/>
                <c:pt idx="0">
                  <c:v>% Giros acumulados</c:v>
                </c:pt>
              </c:strCache>
            </c:strRef>
          </c:tx>
          <c:spPr>
            <a:ln w="22225" cap="rnd" cmpd="sng" algn="ctr">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CANAL!$B$31:$M$31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CANAL!$B$37:$C$37</c:f>
              <c:numCache>
                <c:formatCode>0.00%</c:formatCode>
                <c:ptCount val="2"/>
                <c:pt idx="0">
                  <c:v>0</c:v>
                </c:pt>
                <c:pt idx="1">
                  <c:v>3.8356471481707895E-6</c:v>
                </c:pt>
              </c:numCache>
            </c:numRef>
          </c:val>
          <c:smooth val="0"/>
          <c:extLst>
            <c:ext xmlns:c16="http://schemas.microsoft.com/office/drawing/2014/chart" uri="{C3380CC4-5D6E-409C-BE32-E72D297353CC}">
              <c16:uniqueId val="{00000003-69AE-4534-89EC-125D865C7072}"/>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6A184-99F8-42FF-B3C5-037C93CEC821}" type="datetimeFigureOut">
              <a:rPr lang="es-CO" smtClean="0"/>
              <a:t>25/02/2021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22E48-80CB-46B2-87F2-BA8E5F3D418B}" type="slidenum">
              <a:rPr lang="es-CO" smtClean="0"/>
              <a:t>‹Nº›</a:t>
            </a:fld>
            <a:endParaRPr lang="es-CO"/>
          </a:p>
        </p:txBody>
      </p:sp>
    </p:spTree>
    <p:extLst>
      <p:ext uri="{BB962C8B-B14F-4D97-AF65-F5344CB8AC3E}">
        <p14:creationId xmlns:p14="http://schemas.microsoft.com/office/powerpoint/2010/main" val="197128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57" name="Google Shape;57;p1: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d449629fa_3_107: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gbd449629fa_3_10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226" name="Google Shape;226;gbd449629fa_3_107: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bd449629fa_3_0: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gbd449629fa_3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251" name="Google Shape;251;gbd449629fa_3_0: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d449629fa_3_12: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gbd449629fa_3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263" name="Google Shape;263;gbd449629fa_3_12: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71" name="Google Shape;71;p2: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10" name="Google Shape;110;p3: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22" name="Google Shape;122;p4: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39" name="Google Shape;139;p5: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s-CO" sz="1100" b="1">
                <a:solidFill>
                  <a:schemeClr val="dk1"/>
                </a:solidFill>
                <a:latin typeface="Calibri"/>
                <a:ea typeface="Calibri"/>
                <a:cs typeface="Calibri"/>
                <a:sym typeface="Calibri"/>
              </a:rPr>
              <a:t>Justificación meta 151 -</a:t>
            </a:r>
            <a:r>
              <a:rPr lang="es-CO" sz="1100">
                <a:solidFill>
                  <a:schemeClr val="dk1"/>
                </a:solidFill>
                <a:latin typeface="Calibri"/>
                <a:ea typeface="Calibri"/>
                <a:cs typeface="Calibri"/>
                <a:sym typeface="Calibri"/>
              </a:rPr>
              <a:t> SCRD: En relación con el cumplimiento de la magnitud, los tiempos requeridos para ejecutar la convocatoria para la asignación de los recursos de la contribución parafiscal cultural, así como los tiempos para la suscripción de las actas de compromisos, no permitieron lograr el porcentaje de avance esperado para el cierre de la vigencia. Sin embargo, el rezago de la magnitud se desarrollará para cumplimiento en la vigencia 2021.</a:t>
            </a:r>
            <a:endParaRPr sz="1100">
              <a:solidFill>
                <a:schemeClr val="dk1"/>
              </a:solidFill>
              <a:latin typeface="Calibri"/>
              <a:ea typeface="Calibri"/>
              <a:cs typeface="Calibri"/>
              <a:sym typeface="Calibri"/>
            </a:endParaRPr>
          </a:p>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d449629fa_3_54: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gbd449629fa_3_5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79" name="Google Shape;179;gbd449629fa_3_54: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d449629fa_3_6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gbd449629fa_3_6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92" name="Google Shape;192;gbd449629fa_3_6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d449629fa_3_95: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gbd449629fa_3_9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213" name="Google Shape;213;gbd449629fa_3_95: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9A6D7-F36B-4B3C-BACB-3F921554E79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65A57B0-5972-4061-B5E9-9B357524F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A3EC145-76F1-4001-8347-0E231D58D575}"/>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2E642367-551E-4D0E-BA5C-0665E4879C2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900F3B-0179-40C7-979B-A294335FE7F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92380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642A7-12B6-4BE4-864E-1D3A424BF74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D31EAE9-2A3C-4775-B91A-814EE10673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A495982-DF9D-4E05-B951-161AD7A98368}"/>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9C1AF4B8-EE7A-42F1-9E73-1DEB6C2B247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01D34F-12E9-4F46-9FDB-09A654605F30}"/>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42194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5B862D-0E5B-4013-BE03-81F9584B73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F9CE809-2CB5-4BAD-B70F-E4585279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43409D7-DD2D-4D4D-9352-F4AC743A8F3E}"/>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F6A4AE25-4E59-432F-B77D-5A7D6E7752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2E222A-5ABC-407B-8D32-4E87FFF77F8B}"/>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055403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17"/>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43824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415611" y="992766"/>
            <a:ext cx="11360716" cy="2736786"/>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6400"/>
              <a:buNone/>
              <a:defRPr sz="5806"/>
            </a:lvl1pPr>
            <a:lvl2pPr lvl="1" algn="ctr">
              <a:lnSpc>
                <a:spcPct val="100000"/>
              </a:lnSpc>
              <a:spcBef>
                <a:spcPts val="0"/>
              </a:spcBef>
              <a:spcAft>
                <a:spcPts val="0"/>
              </a:spcAft>
              <a:buSzPts val="6400"/>
              <a:buNone/>
              <a:defRPr sz="5806"/>
            </a:lvl2pPr>
            <a:lvl3pPr lvl="2" algn="ctr">
              <a:lnSpc>
                <a:spcPct val="100000"/>
              </a:lnSpc>
              <a:spcBef>
                <a:spcPts val="0"/>
              </a:spcBef>
              <a:spcAft>
                <a:spcPts val="0"/>
              </a:spcAft>
              <a:buSzPts val="6400"/>
              <a:buNone/>
              <a:defRPr sz="5806"/>
            </a:lvl3pPr>
            <a:lvl4pPr lvl="3" algn="ctr">
              <a:lnSpc>
                <a:spcPct val="100000"/>
              </a:lnSpc>
              <a:spcBef>
                <a:spcPts val="0"/>
              </a:spcBef>
              <a:spcAft>
                <a:spcPts val="0"/>
              </a:spcAft>
              <a:buSzPts val="6400"/>
              <a:buNone/>
              <a:defRPr sz="5806"/>
            </a:lvl4pPr>
            <a:lvl5pPr lvl="4" algn="ctr">
              <a:lnSpc>
                <a:spcPct val="100000"/>
              </a:lnSpc>
              <a:spcBef>
                <a:spcPts val="0"/>
              </a:spcBef>
              <a:spcAft>
                <a:spcPts val="0"/>
              </a:spcAft>
              <a:buSzPts val="6400"/>
              <a:buNone/>
              <a:defRPr sz="5806"/>
            </a:lvl5pPr>
            <a:lvl6pPr lvl="5" algn="ctr">
              <a:lnSpc>
                <a:spcPct val="100000"/>
              </a:lnSpc>
              <a:spcBef>
                <a:spcPts val="0"/>
              </a:spcBef>
              <a:spcAft>
                <a:spcPts val="0"/>
              </a:spcAft>
              <a:buSzPts val="6400"/>
              <a:buNone/>
              <a:defRPr sz="5806"/>
            </a:lvl6pPr>
            <a:lvl7pPr lvl="6" algn="ctr">
              <a:lnSpc>
                <a:spcPct val="100000"/>
              </a:lnSpc>
              <a:spcBef>
                <a:spcPts val="0"/>
              </a:spcBef>
              <a:spcAft>
                <a:spcPts val="0"/>
              </a:spcAft>
              <a:buSzPts val="6400"/>
              <a:buNone/>
              <a:defRPr sz="5806"/>
            </a:lvl7pPr>
            <a:lvl8pPr lvl="7" algn="ctr">
              <a:lnSpc>
                <a:spcPct val="100000"/>
              </a:lnSpc>
              <a:spcBef>
                <a:spcPts val="0"/>
              </a:spcBef>
              <a:spcAft>
                <a:spcPts val="0"/>
              </a:spcAft>
              <a:buSzPts val="6400"/>
              <a:buNone/>
              <a:defRPr sz="5806"/>
            </a:lvl8pPr>
            <a:lvl9pPr lvl="8" algn="ctr">
              <a:lnSpc>
                <a:spcPct val="100000"/>
              </a:lnSpc>
              <a:spcBef>
                <a:spcPts val="0"/>
              </a:spcBef>
              <a:spcAft>
                <a:spcPts val="0"/>
              </a:spcAft>
              <a:buSzPts val="6400"/>
              <a:buNone/>
              <a:defRPr sz="5806"/>
            </a:lvl9pPr>
          </a:lstStyle>
          <a:p>
            <a:endParaRPr/>
          </a:p>
        </p:txBody>
      </p:sp>
      <p:sp>
        <p:nvSpPr>
          <p:cNvPr id="17" name="Google Shape;17;p18"/>
          <p:cNvSpPr txBox="1">
            <a:spLocks noGrp="1"/>
          </p:cNvSpPr>
          <p:nvPr>
            <p:ph type="subTitle" idx="1"/>
          </p:nvPr>
        </p:nvSpPr>
        <p:spPr>
          <a:xfrm>
            <a:off x="415600" y="3778833"/>
            <a:ext cx="11360716" cy="1056776"/>
          </a:xfrm>
          <a:prstGeom prst="rect">
            <a:avLst/>
          </a:prstGeom>
          <a:noFill/>
          <a:ln>
            <a:noFill/>
          </a:ln>
        </p:spPr>
        <p:txBody>
          <a:bodyPr spcFirstLastPara="1" wrap="square" lIns="111975" tIns="111975" rIns="111975" bIns="111975" anchor="t" anchorCtr="0">
            <a:noAutofit/>
          </a:bodyPr>
          <a:lstStyle>
            <a:lvl1pPr lvl="0" algn="ctr">
              <a:lnSpc>
                <a:spcPct val="100000"/>
              </a:lnSpc>
              <a:spcBef>
                <a:spcPts val="0"/>
              </a:spcBef>
              <a:spcAft>
                <a:spcPts val="0"/>
              </a:spcAft>
              <a:buSzPts val="3400"/>
              <a:buNone/>
              <a:defRPr sz="3084"/>
            </a:lvl1pPr>
            <a:lvl2pPr lvl="1" algn="ctr">
              <a:lnSpc>
                <a:spcPct val="100000"/>
              </a:lnSpc>
              <a:spcBef>
                <a:spcPts val="0"/>
              </a:spcBef>
              <a:spcAft>
                <a:spcPts val="0"/>
              </a:spcAft>
              <a:buSzPts val="3400"/>
              <a:buNone/>
              <a:defRPr sz="3084"/>
            </a:lvl2pPr>
            <a:lvl3pPr lvl="2" algn="ctr">
              <a:lnSpc>
                <a:spcPct val="100000"/>
              </a:lnSpc>
              <a:spcBef>
                <a:spcPts val="0"/>
              </a:spcBef>
              <a:spcAft>
                <a:spcPts val="0"/>
              </a:spcAft>
              <a:buSzPts val="3400"/>
              <a:buNone/>
              <a:defRPr sz="3084"/>
            </a:lvl3pPr>
            <a:lvl4pPr lvl="3" algn="ctr">
              <a:lnSpc>
                <a:spcPct val="100000"/>
              </a:lnSpc>
              <a:spcBef>
                <a:spcPts val="0"/>
              </a:spcBef>
              <a:spcAft>
                <a:spcPts val="0"/>
              </a:spcAft>
              <a:buSzPts val="3400"/>
              <a:buNone/>
              <a:defRPr sz="3084"/>
            </a:lvl4pPr>
            <a:lvl5pPr lvl="4" algn="ctr">
              <a:lnSpc>
                <a:spcPct val="100000"/>
              </a:lnSpc>
              <a:spcBef>
                <a:spcPts val="0"/>
              </a:spcBef>
              <a:spcAft>
                <a:spcPts val="0"/>
              </a:spcAft>
              <a:buSzPts val="3400"/>
              <a:buNone/>
              <a:defRPr sz="3084"/>
            </a:lvl5pPr>
            <a:lvl6pPr lvl="5" algn="ctr">
              <a:lnSpc>
                <a:spcPct val="100000"/>
              </a:lnSpc>
              <a:spcBef>
                <a:spcPts val="0"/>
              </a:spcBef>
              <a:spcAft>
                <a:spcPts val="0"/>
              </a:spcAft>
              <a:buSzPts val="3400"/>
              <a:buNone/>
              <a:defRPr sz="3084"/>
            </a:lvl6pPr>
            <a:lvl7pPr lvl="6" algn="ctr">
              <a:lnSpc>
                <a:spcPct val="100000"/>
              </a:lnSpc>
              <a:spcBef>
                <a:spcPts val="0"/>
              </a:spcBef>
              <a:spcAft>
                <a:spcPts val="0"/>
              </a:spcAft>
              <a:buSzPts val="3400"/>
              <a:buNone/>
              <a:defRPr sz="3084"/>
            </a:lvl7pPr>
            <a:lvl8pPr lvl="7" algn="ctr">
              <a:lnSpc>
                <a:spcPct val="100000"/>
              </a:lnSpc>
              <a:spcBef>
                <a:spcPts val="0"/>
              </a:spcBef>
              <a:spcAft>
                <a:spcPts val="0"/>
              </a:spcAft>
              <a:buSzPts val="3400"/>
              <a:buNone/>
              <a:defRPr sz="3084"/>
            </a:lvl8pPr>
            <a:lvl9pPr lvl="8" algn="ctr">
              <a:lnSpc>
                <a:spcPct val="100000"/>
              </a:lnSpc>
              <a:spcBef>
                <a:spcPts val="0"/>
              </a:spcBef>
              <a:spcAft>
                <a:spcPts val="0"/>
              </a:spcAft>
              <a:buSzPts val="3400"/>
              <a:buNone/>
              <a:defRPr sz="3084"/>
            </a:lvl9pPr>
          </a:lstStyle>
          <a:p>
            <a:endParaRPr/>
          </a:p>
        </p:txBody>
      </p:sp>
      <p:sp>
        <p:nvSpPr>
          <p:cNvPr id="18" name="Google Shape;18;p18"/>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59849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415600" y="2867800"/>
            <a:ext cx="11360716" cy="1122365"/>
          </a:xfrm>
          <a:prstGeom prst="rect">
            <a:avLst/>
          </a:prstGeom>
          <a:noFill/>
          <a:ln>
            <a:noFill/>
          </a:ln>
        </p:spPr>
        <p:txBody>
          <a:bodyPr spcFirstLastPara="1" wrap="square" lIns="111975" tIns="111975" rIns="111975" bIns="111975" anchor="ctr" anchorCtr="0">
            <a:noAutofit/>
          </a:bodyPr>
          <a:lstStyle>
            <a:lvl1pPr lvl="0" algn="ctr">
              <a:lnSpc>
                <a:spcPct val="100000"/>
              </a:lnSpc>
              <a:spcBef>
                <a:spcPts val="0"/>
              </a:spcBef>
              <a:spcAft>
                <a:spcPts val="0"/>
              </a:spcAft>
              <a:buSzPts val="4400"/>
              <a:buNone/>
              <a:defRPr sz="3992"/>
            </a:lvl1pPr>
            <a:lvl2pPr lvl="1" algn="ctr">
              <a:lnSpc>
                <a:spcPct val="100000"/>
              </a:lnSpc>
              <a:spcBef>
                <a:spcPts val="0"/>
              </a:spcBef>
              <a:spcAft>
                <a:spcPts val="0"/>
              </a:spcAft>
              <a:buSzPts val="4400"/>
              <a:buNone/>
              <a:defRPr sz="3992"/>
            </a:lvl2pPr>
            <a:lvl3pPr lvl="2" algn="ctr">
              <a:lnSpc>
                <a:spcPct val="100000"/>
              </a:lnSpc>
              <a:spcBef>
                <a:spcPts val="0"/>
              </a:spcBef>
              <a:spcAft>
                <a:spcPts val="0"/>
              </a:spcAft>
              <a:buSzPts val="4400"/>
              <a:buNone/>
              <a:defRPr sz="3992"/>
            </a:lvl3pPr>
            <a:lvl4pPr lvl="3" algn="ctr">
              <a:lnSpc>
                <a:spcPct val="100000"/>
              </a:lnSpc>
              <a:spcBef>
                <a:spcPts val="0"/>
              </a:spcBef>
              <a:spcAft>
                <a:spcPts val="0"/>
              </a:spcAft>
              <a:buSzPts val="4400"/>
              <a:buNone/>
              <a:defRPr sz="3992"/>
            </a:lvl4pPr>
            <a:lvl5pPr lvl="4" algn="ctr">
              <a:lnSpc>
                <a:spcPct val="100000"/>
              </a:lnSpc>
              <a:spcBef>
                <a:spcPts val="0"/>
              </a:spcBef>
              <a:spcAft>
                <a:spcPts val="0"/>
              </a:spcAft>
              <a:buSzPts val="4400"/>
              <a:buNone/>
              <a:defRPr sz="3992"/>
            </a:lvl5pPr>
            <a:lvl6pPr lvl="5" algn="ctr">
              <a:lnSpc>
                <a:spcPct val="100000"/>
              </a:lnSpc>
              <a:spcBef>
                <a:spcPts val="0"/>
              </a:spcBef>
              <a:spcAft>
                <a:spcPts val="0"/>
              </a:spcAft>
              <a:buSzPts val="4400"/>
              <a:buNone/>
              <a:defRPr sz="3992"/>
            </a:lvl6pPr>
            <a:lvl7pPr lvl="6" algn="ctr">
              <a:lnSpc>
                <a:spcPct val="100000"/>
              </a:lnSpc>
              <a:spcBef>
                <a:spcPts val="0"/>
              </a:spcBef>
              <a:spcAft>
                <a:spcPts val="0"/>
              </a:spcAft>
              <a:buSzPts val="4400"/>
              <a:buNone/>
              <a:defRPr sz="3992"/>
            </a:lvl7pPr>
            <a:lvl8pPr lvl="7" algn="ctr">
              <a:lnSpc>
                <a:spcPct val="100000"/>
              </a:lnSpc>
              <a:spcBef>
                <a:spcPts val="0"/>
              </a:spcBef>
              <a:spcAft>
                <a:spcPts val="0"/>
              </a:spcAft>
              <a:buSzPts val="4400"/>
              <a:buNone/>
              <a:defRPr sz="3992"/>
            </a:lvl8pPr>
            <a:lvl9pPr lvl="8" algn="ctr">
              <a:lnSpc>
                <a:spcPct val="100000"/>
              </a:lnSpc>
              <a:spcBef>
                <a:spcPts val="0"/>
              </a:spcBef>
              <a:spcAft>
                <a:spcPts val="0"/>
              </a:spcAft>
              <a:buSzPts val="4400"/>
              <a:buNone/>
              <a:defRPr sz="3992"/>
            </a:lvl9pPr>
          </a:lstStyle>
          <a:p>
            <a:endParaRPr/>
          </a:p>
        </p:txBody>
      </p:sp>
      <p:sp>
        <p:nvSpPr>
          <p:cNvPr id="21" name="Google Shape;21;p19"/>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1374712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24" name="Google Shape;24;p20"/>
          <p:cNvSpPr txBox="1">
            <a:spLocks noGrp="1"/>
          </p:cNvSpPr>
          <p:nvPr>
            <p:ph type="body" idx="1"/>
          </p:nvPr>
        </p:nvSpPr>
        <p:spPr>
          <a:xfrm>
            <a:off x="415600" y="1536634"/>
            <a:ext cx="11360716" cy="4555323"/>
          </a:xfrm>
          <a:prstGeom prst="rect">
            <a:avLst/>
          </a:prstGeom>
          <a:noFill/>
          <a:ln>
            <a:noFill/>
          </a:ln>
        </p:spPr>
        <p:txBody>
          <a:bodyPr spcFirstLastPara="1" wrap="square" lIns="111975" tIns="111975" rIns="111975" bIns="111975" anchor="t" anchorCtr="0">
            <a:noAutofit/>
          </a:bodyPr>
          <a:lstStyle>
            <a:lvl1pPr marL="414772" lvl="0" indent="-334122" algn="l">
              <a:lnSpc>
                <a:spcPct val="115000"/>
              </a:lnSpc>
              <a:spcBef>
                <a:spcPts val="0"/>
              </a:spcBef>
              <a:spcAft>
                <a:spcPts val="0"/>
              </a:spcAft>
              <a:buSzPts val="2200"/>
              <a:buChar char="●"/>
              <a:defRPr/>
            </a:lvl1pPr>
            <a:lvl2pPr marL="829544" lvl="1" indent="-305318" algn="l">
              <a:lnSpc>
                <a:spcPct val="115000"/>
              </a:lnSpc>
              <a:spcBef>
                <a:spcPts val="1814"/>
              </a:spcBef>
              <a:spcAft>
                <a:spcPts val="0"/>
              </a:spcAft>
              <a:buSzPts val="1700"/>
              <a:buChar char="○"/>
              <a:defRPr/>
            </a:lvl2pPr>
            <a:lvl3pPr marL="1244316" lvl="2" indent="-305318" algn="l">
              <a:lnSpc>
                <a:spcPct val="115000"/>
              </a:lnSpc>
              <a:spcBef>
                <a:spcPts val="1814"/>
              </a:spcBef>
              <a:spcAft>
                <a:spcPts val="0"/>
              </a:spcAft>
              <a:buSzPts val="1700"/>
              <a:buChar char="■"/>
              <a:defRPr/>
            </a:lvl3pPr>
            <a:lvl4pPr marL="1659087" lvl="3" indent="-305318" algn="l">
              <a:lnSpc>
                <a:spcPct val="115000"/>
              </a:lnSpc>
              <a:spcBef>
                <a:spcPts val="1814"/>
              </a:spcBef>
              <a:spcAft>
                <a:spcPts val="0"/>
              </a:spcAft>
              <a:buSzPts val="1700"/>
              <a:buChar char="●"/>
              <a:defRPr/>
            </a:lvl4pPr>
            <a:lvl5pPr marL="2073859" lvl="4" indent="-305318" algn="l">
              <a:lnSpc>
                <a:spcPct val="115000"/>
              </a:lnSpc>
              <a:spcBef>
                <a:spcPts val="1814"/>
              </a:spcBef>
              <a:spcAft>
                <a:spcPts val="0"/>
              </a:spcAft>
              <a:buSzPts val="1700"/>
              <a:buChar char="○"/>
              <a:defRPr/>
            </a:lvl5pPr>
            <a:lvl6pPr marL="2488631" lvl="5" indent="-305318" algn="l">
              <a:lnSpc>
                <a:spcPct val="115000"/>
              </a:lnSpc>
              <a:spcBef>
                <a:spcPts val="1814"/>
              </a:spcBef>
              <a:spcAft>
                <a:spcPts val="0"/>
              </a:spcAft>
              <a:buSzPts val="1700"/>
              <a:buChar char="■"/>
              <a:defRPr/>
            </a:lvl6pPr>
            <a:lvl7pPr marL="2903403" lvl="6" indent="-305318" algn="l">
              <a:lnSpc>
                <a:spcPct val="115000"/>
              </a:lnSpc>
              <a:spcBef>
                <a:spcPts val="1814"/>
              </a:spcBef>
              <a:spcAft>
                <a:spcPts val="0"/>
              </a:spcAft>
              <a:buSzPts val="1700"/>
              <a:buChar char="●"/>
              <a:defRPr/>
            </a:lvl7pPr>
            <a:lvl8pPr marL="3318175" lvl="7" indent="-305318" algn="l">
              <a:lnSpc>
                <a:spcPct val="115000"/>
              </a:lnSpc>
              <a:spcBef>
                <a:spcPts val="1814"/>
              </a:spcBef>
              <a:spcAft>
                <a:spcPts val="0"/>
              </a:spcAft>
              <a:buSzPts val="1700"/>
              <a:buChar char="○"/>
              <a:defRPr/>
            </a:lvl8pPr>
            <a:lvl9pPr marL="3732947" lvl="8" indent="-305318" algn="l">
              <a:lnSpc>
                <a:spcPct val="115000"/>
              </a:lnSpc>
              <a:spcBef>
                <a:spcPts val="1814"/>
              </a:spcBef>
              <a:spcAft>
                <a:spcPts val="1814"/>
              </a:spcAft>
              <a:buSzPts val="1700"/>
              <a:buChar char="■"/>
              <a:defRPr/>
            </a:lvl9pPr>
          </a:lstStyle>
          <a:p>
            <a:endParaRPr/>
          </a:p>
        </p:txBody>
      </p:sp>
      <p:sp>
        <p:nvSpPr>
          <p:cNvPr id="25" name="Google Shape;25;p20"/>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205479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28" name="Google Shape;28;p21"/>
          <p:cNvSpPr txBox="1">
            <a:spLocks noGrp="1"/>
          </p:cNvSpPr>
          <p:nvPr>
            <p:ph type="body" idx="1"/>
          </p:nvPr>
        </p:nvSpPr>
        <p:spPr>
          <a:xfrm>
            <a:off x="415601" y="1536634"/>
            <a:ext cx="5333306" cy="4555323"/>
          </a:xfrm>
          <a:prstGeom prst="rect">
            <a:avLst/>
          </a:prstGeom>
          <a:noFill/>
          <a:ln>
            <a:noFill/>
          </a:ln>
        </p:spPr>
        <p:txBody>
          <a:bodyPr spcFirstLastPara="1" wrap="square" lIns="111975" tIns="111975" rIns="111975" bIns="111975" anchor="t" anchorCtr="0">
            <a:noAutofit/>
          </a:bodyPr>
          <a:lstStyle>
            <a:lvl1pPr marL="414772" lvl="0" indent="-305318" algn="l">
              <a:lnSpc>
                <a:spcPct val="115000"/>
              </a:lnSpc>
              <a:spcBef>
                <a:spcPts val="0"/>
              </a:spcBef>
              <a:spcAft>
                <a:spcPts val="0"/>
              </a:spcAft>
              <a:buSzPts val="1700"/>
              <a:buChar char="●"/>
              <a:defRPr sz="1542"/>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29" name="Google Shape;29;p21"/>
          <p:cNvSpPr txBox="1">
            <a:spLocks noGrp="1"/>
          </p:cNvSpPr>
          <p:nvPr>
            <p:ph type="body" idx="2"/>
          </p:nvPr>
        </p:nvSpPr>
        <p:spPr>
          <a:xfrm>
            <a:off x="6443200" y="1536634"/>
            <a:ext cx="5333306" cy="4555323"/>
          </a:xfrm>
          <a:prstGeom prst="rect">
            <a:avLst/>
          </a:prstGeom>
          <a:noFill/>
          <a:ln>
            <a:noFill/>
          </a:ln>
        </p:spPr>
        <p:txBody>
          <a:bodyPr spcFirstLastPara="1" wrap="square" lIns="111975" tIns="111975" rIns="111975" bIns="111975" anchor="t" anchorCtr="0">
            <a:noAutofit/>
          </a:bodyPr>
          <a:lstStyle>
            <a:lvl1pPr marL="414772" lvl="0" indent="-305318" algn="l">
              <a:lnSpc>
                <a:spcPct val="115000"/>
              </a:lnSpc>
              <a:spcBef>
                <a:spcPts val="0"/>
              </a:spcBef>
              <a:spcAft>
                <a:spcPts val="0"/>
              </a:spcAft>
              <a:buSzPts val="1700"/>
              <a:buChar char="●"/>
              <a:defRPr sz="1542"/>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30" name="Google Shape;30;p21"/>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59359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33" name="Google Shape;33;p22"/>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575560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415600" y="740800"/>
            <a:ext cx="3744091" cy="1007516"/>
          </a:xfrm>
          <a:prstGeom prst="rect">
            <a:avLst/>
          </a:prstGeom>
          <a:noFill/>
          <a:ln>
            <a:noFill/>
          </a:ln>
        </p:spPr>
        <p:txBody>
          <a:bodyPr spcFirstLastPara="1" wrap="square" lIns="111975" tIns="111975" rIns="111975" bIns="111975" anchor="b" anchorCtr="0">
            <a:noAutofit/>
          </a:bodyPr>
          <a:lstStyle>
            <a:lvl1pPr lvl="0" algn="l">
              <a:lnSpc>
                <a:spcPct val="100000"/>
              </a:lnSpc>
              <a:spcBef>
                <a:spcPts val="0"/>
              </a:spcBef>
              <a:spcAft>
                <a:spcPts val="0"/>
              </a:spcAft>
              <a:buSzPts val="2900"/>
              <a:buNone/>
              <a:defRPr sz="2631"/>
            </a:lvl1pPr>
            <a:lvl2pPr lvl="1" algn="l">
              <a:lnSpc>
                <a:spcPct val="100000"/>
              </a:lnSpc>
              <a:spcBef>
                <a:spcPts val="0"/>
              </a:spcBef>
              <a:spcAft>
                <a:spcPts val="0"/>
              </a:spcAft>
              <a:buSzPts val="2900"/>
              <a:buNone/>
              <a:defRPr sz="2631"/>
            </a:lvl2pPr>
            <a:lvl3pPr lvl="2" algn="l">
              <a:lnSpc>
                <a:spcPct val="100000"/>
              </a:lnSpc>
              <a:spcBef>
                <a:spcPts val="0"/>
              </a:spcBef>
              <a:spcAft>
                <a:spcPts val="0"/>
              </a:spcAft>
              <a:buSzPts val="2900"/>
              <a:buNone/>
              <a:defRPr sz="2631"/>
            </a:lvl3pPr>
            <a:lvl4pPr lvl="3" algn="l">
              <a:lnSpc>
                <a:spcPct val="100000"/>
              </a:lnSpc>
              <a:spcBef>
                <a:spcPts val="0"/>
              </a:spcBef>
              <a:spcAft>
                <a:spcPts val="0"/>
              </a:spcAft>
              <a:buSzPts val="2900"/>
              <a:buNone/>
              <a:defRPr sz="2631"/>
            </a:lvl4pPr>
            <a:lvl5pPr lvl="4" algn="l">
              <a:lnSpc>
                <a:spcPct val="100000"/>
              </a:lnSpc>
              <a:spcBef>
                <a:spcPts val="0"/>
              </a:spcBef>
              <a:spcAft>
                <a:spcPts val="0"/>
              </a:spcAft>
              <a:buSzPts val="2900"/>
              <a:buNone/>
              <a:defRPr sz="2631"/>
            </a:lvl5pPr>
            <a:lvl6pPr lvl="5" algn="l">
              <a:lnSpc>
                <a:spcPct val="100000"/>
              </a:lnSpc>
              <a:spcBef>
                <a:spcPts val="0"/>
              </a:spcBef>
              <a:spcAft>
                <a:spcPts val="0"/>
              </a:spcAft>
              <a:buSzPts val="2900"/>
              <a:buNone/>
              <a:defRPr sz="2631"/>
            </a:lvl6pPr>
            <a:lvl7pPr lvl="6" algn="l">
              <a:lnSpc>
                <a:spcPct val="100000"/>
              </a:lnSpc>
              <a:spcBef>
                <a:spcPts val="0"/>
              </a:spcBef>
              <a:spcAft>
                <a:spcPts val="0"/>
              </a:spcAft>
              <a:buSzPts val="2900"/>
              <a:buNone/>
              <a:defRPr sz="2631"/>
            </a:lvl7pPr>
            <a:lvl8pPr lvl="7" algn="l">
              <a:lnSpc>
                <a:spcPct val="100000"/>
              </a:lnSpc>
              <a:spcBef>
                <a:spcPts val="0"/>
              </a:spcBef>
              <a:spcAft>
                <a:spcPts val="0"/>
              </a:spcAft>
              <a:buSzPts val="2900"/>
              <a:buNone/>
              <a:defRPr sz="2631"/>
            </a:lvl8pPr>
            <a:lvl9pPr lvl="8" algn="l">
              <a:lnSpc>
                <a:spcPct val="100000"/>
              </a:lnSpc>
              <a:spcBef>
                <a:spcPts val="0"/>
              </a:spcBef>
              <a:spcAft>
                <a:spcPts val="0"/>
              </a:spcAft>
              <a:buSzPts val="2900"/>
              <a:buNone/>
              <a:defRPr sz="2631"/>
            </a:lvl9pPr>
          </a:lstStyle>
          <a:p>
            <a:endParaRPr/>
          </a:p>
        </p:txBody>
      </p:sp>
      <p:sp>
        <p:nvSpPr>
          <p:cNvPr id="36" name="Google Shape;36;p23"/>
          <p:cNvSpPr txBox="1">
            <a:spLocks noGrp="1"/>
          </p:cNvSpPr>
          <p:nvPr>
            <p:ph type="body" idx="1"/>
          </p:nvPr>
        </p:nvSpPr>
        <p:spPr>
          <a:xfrm>
            <a:off x="415600" y="1852800"/>
            <a:ext cx="3744091" cy="4239079"/>
          </a:xfrm>
          <a:prstGeom prst="rect">
            <a:avLst/>
          </a:prstGeom>
          <a:noFill/>
          <a:ln>
            <a:noFill/>
          </a:ln>
        </p:spPr>
        <p:txBody>
          <a:bodyPr spcFirstLastPara="1" wrap="square" lIns="111975" tIns="111975" rIns="111975" bIns="111975" anchor="t" anchorCtr="0">
            <a:noAutofit/>
          </a:bodyPr>
          <a:lstStyle>
            <a:lvl1pPr marL="414772" lvl="0" indent="-293797" algn="l">
              <a:lnSpc>
                <a:spcPct val="115000"/>
              </a:lnSpc>
              <a:spcBef>
                <a:spcPts val="0"/>
              </a:spcBef>
              <a:spcAft>
                <a:spcPts val="0"/>
              </a:spcAft>
              <a:buSzPts val="1500"/>
              <a:buChar char="●"/>
              <a:defRPr sz="1361"/>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37" name="Google Shape;37;p23"/>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199793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653667" y="600199"/>
            <a:ext cx="8490331" cy="5454522"/>
          </a:xfrm>
          <a:prstGeom prst="rect">
            <a:avLst/>
          </a:prstGeom>
          <a:noFill/>
          <a:ln>
            <a:noFill/>
          </a:ln>
        </p:spPr>
        <p:txBody>
          <a:bodyPr spcFirstLastPara="1" wrap="square" lIns="111975" tIns="111975" rIns="111975" bIns="111975" anchor="ctr" anchorCtr="0">
            <a:noAutofit/>
          </a:bodyPr>
          <a:lstStyle>
            <a:lvl1pPr lvl="0" algn="l">
              <a:lnSpc>
                <a:spcPct val="100000"/>
              </a:lnSpc>
              <a:spcBef>
                <a:spcPts val="0"/>
              </a:spcBef>
              <a:spcAft>
                <a:spcPts val="0"/>
              </a:spcAft>
              <a:buSzPts val="5900"/>
              <a:buNone/>
              <a:defRPr sz="5352"/>
            </a:lvl1pPr>
            <a:lvl2pPr lvl="1" algn="l">
              <a:lnSpc>
                <a:spcPct val="100000"/>
              </a:lnSpc>
              <a:spcBef>
                <a:spcPts val="0"/>
              </a:spcBef>
              <a:spcAft>
                <a:spcPts val="0"/>
              </a:spcAft>
              <a:buSzPts val="5900"/>
              <a:buNone/>
              <a:defRPr sz="5352"/>
            </a:lvl2pPr>
            <a:lvl3pPr lvl="2" algn="l">
              <a:lnSpc>
                <a:spcPct val="100000"/>
              </a:lnSpc>
              <a:spcBef>
                <a:spcPts val="0"/>
              </a:spcBef>
              <a:spcAft>
                <a:spcPts val="0"/>
              </a:spcAft>
              <a:buSzPts val="5900"/>
              <a:buNone/>
              <a:defRPr sz="5352"/>
            </a:lvl3pPr>
            <a:lvl4pPr lvl="3" algn="l">
              <a:lnSpc>
                <a:spcPct val="100000"/>
              </a:lnSpc>
              <a:spcBef>
                <a:spcPts val="0"/>
              </a:spcBef>
              <a:spcAft>
                <a:spcPts val="0"/>
              </a:spcAft>
              <a:buSzPts val="5900"/>
              <a:buNone/>
              <a:defRPr sz="5352"/>
            </a:lvl4pPr>
            <a:lvl5pPr lvl="4" algn="l">
              <a:lnSpc>
                <a:spcPct val="100000"/>
              </a:lnSpc>
              <a:spcBef>
                <a:spcPts val="0"/>
              </a:spcBef>
              <a:spcAft>
                <a:spcPts val="0"/>
              </a:spcAft>
              <a:buSzPts val="5900"/>
              <a:buNone/>
              <a:defRPr sz="5352"/>
            </a:lvl5pPr>
            <a:lvl6pPr lvl="5" algn="l">
              <a:lnSpc>
                <a:spcPct val="100000"/>
              </a:lnSpc>
              <a:spcBef>
                <a:spcPts val="0"/>
              </a:spcBef>
              <a:spcAft>
                <a:spcPts val="0"/>
              </a:spcAft>
              <a:buSzPts val="5900"/>
              <a:buNone/>
              <a:defRPr sz="5352"/>
            </a:lvl6pPr>
            <a:lvl7pPr lvl="6" algn="l">
              <a:lnSpc>
                <a:spcPct val="100000"/>
              </a:lnSpc>
              <a:spcBef>
                <a:spcPts val="0"/>
              </a:spcBef>
              <a:spcAft>
                <a:spcPts val="0"/>
              </a:spcAft>
              <a:buSzPts val="5900"/>
              <a:buNone/>
              <a:defRPr sz="5352"/>
            </a:lvl7pPr>
            <a:lvl8pPr lvl="7" algn="l">
              <a:lnSpc>
                <a:spcPct val="100000"/>
              </a:lnSpc>
              <a:spcBef>
                <a:spcPts val="0"/>
              </a:spcBef>
              <a:spcAft>
                <a:spcPts val="0"/>
              </a:spcAft>
              <a:buSzPts val="5900"/>
              <a:buNone/>
              <a:defRPr sz="5352"/>
            </a:lvl8pPr>
            <a:lvl9pPr lvl="8" algn="l">
              <a:lnSpc>
                <a:spcPct val="100000"/>
              </a:lnSpc>
              <a:spcBef>
                <a:spcPts val="0"/>
              </a:spcBef>
              <a:spcAft>
                <a:spcPts val="0"/>
              </a:spcAft>
              <a:buSzPts val="5900"/>
              <a:buNone/>
              <a:defRPr sz="5352"/>
            </a:lvl9pPr>
          </a:lstStyle>
          <a:p>
            <a:endParaRPr/>
          </a:p>
        </p:txBody>
      </p:sp>
      <p:sp>
        <p:nvSpPr>
          <p:cNvPr id="40" name="Google Shape;40;p24"/>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96665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743A3-00C5-4ED5-9872-D751E917046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50649DE-0AE1-4E96-A280-25BD1F5E084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42F8678-4BBA-4115-8F91-B6143FC1B775}"/>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284B7563-56A0-4B97-8699-02F84A0289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00404D-7DAB-4CFD-BBD4-A2E6560B91FF}"/>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416069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5"/>
          <p:cNvSpPr/>
          <p:nvPr/>
        </p:nvSpPr>
        <p:spPr>
          <a:xfrm>
            <a:off x="6096001" y="-167"/>
            <a:ext cx="6095985" cy="6858023"/>
          </a:xfrm>
          <a:prstGeom prst="rect">
            <a:avLst/>
          </a:prstGeom>
          <a:solidFill>
            <a:schemeClr val="lt2"/>
          </a:solidFill>
          <a:ln>
            <a:noFill/>
          </a:ln>
        </p:spPr>
        <p:txBody>
          <a:bodyPr spcFirstLastPara="1" wrap="square" lIns="101582" tIns="101582" rIns="101582" bIns="101582"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0" b="0" i="0" u="none" strike="noStrike" cap="none">
              <a:solidFill>
                <a:srgbClr val="000000"/>
              </a:solidFill>
              <a:latin typeface="Arial"/>
              <a:ea typeface="Arial"/>
              <a:cs typeface="Arial"/>
              <a:sym typeface="Arial"/>
            </a:endParaRPr>
          </a:p>
        </p:txBody>
      </p:sp>
      <p:sp>
        <p:nvSpPr>
          <p:cNvPr id="43" name="Google Shape;43;p25"/>
          <p:cNvSpPr txBox="1">
            <a:spLocks noGrp="1"/>
          </p:cNvSpPr>
          <p:nvPr>
            <p:ph type="title"/>
          </p:nvPr>
        </p:nvSpPr>
        <p:spPr>
          <a:xfrm>
            <a:off x="354000" y="1644234"/>
            <a:ext cx="5393537" cy="1976386"/>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5100"/>
              <a:buNone/>
              <a:defRPr sz="4627"/>
            </a:lvl1pPr>
            <a:lvl2pPr lvl="1" algn="ctr">
              <a:lnSpc>
                <a:spcPct val="100000"/>
              </a:lnSpc>
              <a:spcBef>
                <a:spcPts val="0"/>
              </a:spcBef>
              <a:spcAft>
                <a:spcPts val="0"/>
              </a:spcAft>
              <a:buSzPts val="5100"/>
              <a:buNone/>
              <a:defRPr sz="4627"/>
            </a:lvl2pPr>
            <a:lvl3pPr lvl="2" algn="ctr">
              <a:lnSpc>
                <a:spcPct val="100000"/>
              </a:lnSpc>
              <a:spcBef>
                <a:spcPts val="0"/>
              </a:spcBef>
              <a:spcAft>
                <a:spcPts val="0"/>
              </a:spcAft>
              <a:buSzPts val="5100"/>
              <a:buNone/>
              <a:defRPr sz="4627"/>
            </a:lvl3pPr>
            <a:lvl4pPr lvl="3" algn="ctr">
              <a:lnSpc>
                <a:spcPct val="100000"/>
              </a:lnSpc>
              <a:spcBef>
                <a:spcPts val="0"/>
              </a:spcBef>
              <a:spcAft>
                <a:spcPts val="0"/>
              </a:spcAft>
              <a:buSzPts val="5100"/>
              <a:buNone/>
              <a:defRPr sz="4627"/>
            </a:lvl4pPr>
            <a:lvl5pPr lvl="4" algn="ctr">
              <a:lnSpc>
                <a:spcPct val="100000"/>
              </a:lnSpc>
              <a:spcBef>
                <a:spcPts val="0"/>
              </a:spcBef>
              <a:spcAft>
                <a:spcPts val="0"/>
              </a:spcAft>
              <a:buSzPts val="5100"/>
              <a:buNone/>
              <a:defRPr sz="4627"/>
            </a:lvl5pPr>
            <a:lvl6pPr lvl="5" algn="ctr">
              <a:lnSpc>
                <a:spcPct val="100000"/>
              </a:lnSpc>
              <a:spcBef>
                <a:spcPts val="0"/>
              </a:spcBef>
              <a:spcAft>
                <a:spcPts val="0"/>
              </a:spcAft>
              <a:buSzPts val="5100"/>
              <a:buNone/>
              <a:defRPr sz="4627"/>
            </a:lvl6pPr>
            <a:lvl7pPr lvl="6" algn="ctr">
              <a:lnSpc>
                <a:spcPct val="100000"/>
              </a:lnSpc>
              <a:spcBef>
                <a:spcPts val="0"/>
              </a:spcBef>
              <a:spcAft>
                <a:spcPts val="0"/>
              </a:spcAft>
              <a:buSzPts val="5100"/>
              <a:buNone/>
              <a:defRPr sz="4627"/>
            </a:lvl7pPr>
            <a:lvl8pPr lvl="7" algn="ctr">
              <a:lnSpc>
                <a:spcPct val="100000"/>
              </a:lnSpc>
              <a:spcBef>
                <a:spcPts val="0"/>
              </a:spcBef>
              <a:spcAft>
                <a:spcPts val="0"/>
              </a:spcAft>
              <a:buSzPts val="5100"/>
              <a:buNone/>
              <a:defRPr sz="4627"/>
            </a:lvl8pPr>
            <a:lvl9pPr lvl="8" algn="ctr">
              <a:lnSpc>
                <a:spcPct val="100000"/>
              </a:lnSpc>
              <a:spcBef>
                <a:spcPts val="0"/>
              </a:spcBef>
              <a:spcAft>
                <a:spcPts val="0"/>
              </a:spcAft>
              <a:buSzPts val="5100"/>
              <a:buNone/>
              <a:defRPr sz="4627"/>
            </a:lvl9pPr>
          </a:lstStyle>
          <a:p>
            <a:endParaRPr/>
          </a:p>
        </p:txBody>
      </p:sp>
      <p:sp>
        <p:nvSpPr>
          <p:cNvPr id="44" name="Google Shape;44;p25"/>
          <p:cNvSpPr txBox="1">
            <a:spLocks noGrp="1"/>
          </p:cNvSpPr>
          <p:nvPr>
            <p:ph type="subTitle" idx="1"/>
          </p:nvPr>
        </p:nvSpPr>
        <p:spPr>
          <a:xfrm>
            <a:off x="354000" y="3737433"/>
            <a:ext cx="5393537" cy="1646807"/>
          </a:xfrm>
          <a:prstGeom prst="rect">
            <a:avLst/>
          </a:prstGeom>
          <a:noFill/>
          <a:ln>
            <a:noFill/>
          </a:ln>
        </p:spPr>
        <p:txBody>
          <a:bodyPr spcFirstLastPara="1" wrap="square" lIns="111975" tIns="111975" rIns="111975" bIns="111975" anchor="t" anchorCtr="0">
            <a:noAutofit/>
          </a:bodyPr>
          <a:lstStyle>
            <a:lvl1pPr lvl="0" algn="ctr">
              <a:lnSpc>
                <a:spcPct val="100000"/>
              </a:lnSpc>
              <a:spcBef>
                <a:spcPts val="0"/>
              </a:spcBef>
              <a:spcAft>
                <a:spcPts val="0"/>
              </a:spcAft>
              <a:buSzPts val="2600"/>
              <a:buNone/>
              <a:defRPr sz="2359"/>
            </a:lvl1pPr>
            <a:lvl2pPr lvl="1" algn="ctr">
              <a:lnSpc>
                <a:spcPct val="100000"/>
              </a:lnSpc>
              <a:spcBef>
                <a:spcPts val="0"/>
              </a:spcBef>
              <a:spcAft>
                <a:spcPts val="0"/>
              </a:spcAft>
              <a:buSzPts val="2600"/>
              <a:buNone/>
              <a:defRPr sz="2359"/>
            </a:lvl2pPr>
            <a:lvl3pPr lvl="2" algn="ctr">
              <a:lnSpc>
                <a:spcPct val="100000"/>
              </a:lnSpc>
              <a:spcBef>
                <a:spcPts val="0"/>
              </a:spcBef>
              <a:spcAft>
                <a:spcPts val="0"/>
              </a:spcAft>
              <a:buSzPts val="2600"/>
              <a:buNone/>
              <a:defRPr sz="2359"/>
            </a:lvl3pPr>
            <a:lvl4pPr lvl="3" algn="ctr">
              <a:lnSpc>
                <a:spcPct val="100000"/>
              </a:lnSpc>
              <a:spcBef>
                <a:spcPts val="0"/>
              </a:spcBef>
              <a:spcAft>
                <a:spcPts val="0"/>
              </a:spcAft>
              <a:buSzPts val="2600"/>
              <a:buNone/>
              <a:defRPr sz="2359"/>
            </a:lvl4pPr>
            <a:lvl5pPr lvl="4" algn="ctr">
              <a:lnSpc>
                <a:spcPct val="100000"/>
              </a:lnSpc>
              <a:spcBef>
                <a:spcPts val="0"/>
              </a:spcBef>
              <a:spcAft>
                <a:spcPts val="0"/>
              </a:spcAft>
              <a:buSzPts val="2600"/>
              <a:buNone/>
              <a:defRPr sz="2359"/>
            </a:lvl5pPr>
            <a:lvl6pPr lvl="5" algn="ctr">
              <a:lnSpc>
                <a:spcPct val="100000"/>
              </a:lnSpc>
              <a:spcBef>
                <a:spcPts val="0"/>
              </a:spcBef>
              <a:spcAft>
                <a:spcPts val="0"/>
              </a:spcAft>
              <a:buSzPts val="2600"/>
              <a:buNone/>
              <a:defRPr sz="2359"/>
            </a:lvl6pPr>
            <a:lvl7pPr lvl="6" algn="ctr">
              <a:lnSpc>
                <a:spcPct val="100000"/>
              </a:lnSpc>
              <a:spcBef>
                <a:spcPts val="0"/>
              </a:spcBef>
              <a:spcAft>
                <a:spcPts val="0"/>
              </a:spcAft>
              <a:buSzPts val="2600"/>
              <a:buNone/>
              <a:defRPr sz="2359"/>
            </a:lvl7pPr>
            <a:lvl8pPr lvl="7" algn="ctr">
              <a:lnSpc>
                <a:spcPct val="100000"/>
              </a:lnSpc>
              <a:spcBef>
                <a:spcPts val="0"/>
              </a:spcBef>
              <a:spcAft>
                <a:spcPts val="0"/>
              </a:spcAft>
              <a:buSzPts val="2600"/>
              <a:buNone/>
              <a:defRPr sz="2359"/>
            </a:lvl8pPr>
            <a:lvl9pPr lvl="8" algn="ctr">
              <a:lnSpc>
                <a:spcPct val="100000"/>
              </a:lnSpc>
              <a:spcBef>
                <a:spcPts val="0"/>
              </a:spcBef>
              <a:spcAft>
                <a:spcPts val="0"/>
              </a:spcAft>
              <a:buSzPts val="2600"/>
              <a:buNone/>
              <a:defRPr sz="2359"/>
            </a:lvl9pPr>
          </a:lstStyle>
          <a:p>
            <a:endParaRPr/>
          </a:p>
        </p:txBody>
      </p:sp>
      <p:sp>
        <p:nvSpPr>
          <p:cNvPr id="45" name="Google Shape;45;p25"/>
          <p:cNvSpPr txBox="1">
            <a:spLocks noGrp="1"/>
          </p:cNvSpPr>
          <p:nvPr>
            <p:ph type="body" idx="2"/>
          </p:nvPr>
        </p:nvSpPr>
        <p:spPr>
          <a:xfrm>
            <a:off x="6586000" y="965433"/>
            <a:ext cx="5115969" cy="4926814"/>
          </a:xfrm>
          <a:prstGeom prst="rect">
            <a:avLst/>
          </a:prstGeom>
          <a:noFill/>
          <a:ln>
            <a:noFill/>
          </a:ln>
        </p:spPr>
        <p:txBody>
          <a:bodyPr spcFirstLastPara="1" wrap="square" lIns="111975" tIns="111975" rIns="111975" bIns="111975" anchor="ctr" anchorCtr="0">
            <a:noAutofit/>
          </a:bodyPr>
          <a:lstStyle>
            <a:lvl1pPr marL="414772" lvl="0" indent="-334122" algn="l">
              <a:lnSpc>
                <a:spcPct val="115000"/>
              </a:lnSpc>
              <a:spcBef>
                <a:spcPts val="0"/>
              </a:spcBef>
              <a:spcAft>
                <a:spcPts val="0"/>
              </a:spcAft>
              <a:buSzPts val="2200"/>
              <a:buChar char="●"/>
              <a:defRPr/>
            </a:lvl1pPr>
            <a:lvl2pPr marL="829544" lvl="1" indent="-305318" algn="l">
              <a:lnSpc>
                <a:spcPct val="115000"/>
              </a:lnSpc>
              <a:spcBef>
                <a:spcPts val="1814"/>
              </a:spcBef>
              <a:spcAft>
                <a:spcPts val="0"/>
              </a:spcAft>
              <a:buSzPts val="1700"/>
              <a:buChar char="○"/>
              <a:defRPr/>
            </a:lvl2pPr>
            <a:lvl3pPr marL="1244316" lvl="2" indent="-305318" algn="l">
              <a:lnSpc>
                <a:spcPct val="115000"/>
              </a:lnSpc>
              <a:spcBef>
                <a:spcPts val="1814"/>
              </a:spcBef>
              <a:spcAft>
                <a:spcPts val="0"/>
              </a:spcAft>
              <a:buSzPts val="1700"/>
              <a:buChar char="■"/>
              <a:defRPr/>
            </a:lvl3pPr>
            <a:lvl4pPr marL="1659087" lvl="3" indent="-305318" algn="l">
              <a:lnSpc>
                <a:spcPct val="115000"/>
              </a:lnSpc>
              <a:spcBef>
                <a:spcPts val="1814"/>
              </a:spcBef>
              <a:spcAft>
                <a:spcPts val="0"/>
              </a:spcAft>
              <a:buSzPts val="1700"/>
              <a:buChar char="●"/>
              <a:defRPr/>
            </a:lvl4pPr>
            <a:lvl5pPr marL="2073859" lvl="4" indent="-305318" algn="l">
              <a:lnSpc>
                <a:spcPct val="115000"/>
              </a:lnSpc>
              <a:spcBef>
                <a:spcPts val="1814"/>
              </a:spcBef>
              <a:spcAft>
                <a:spcPts val="0"/>
              </a:spcAft>
              <a:buSzPts val="1700"/>
              <a:buChar char="○"/>
              <a:defRPr/>
            </a:lvl5pPr>
            <a:lvl6pPr marL="2488631" lvl="5" indent="-305318" algn="l">
              <a:lnSpc>
                <a:spcPct val="115000"/>
              </a:lnSpc>
              <a:spcBef>
                <a:spcPts val="1814"/>
              </a:spcBef>
              <a:spcAft>
                <a:spcPts val="0"/>
              </a:spcAft>
              <a:buSzPts val="1700"/>
              <a:buChar char="■"/>
              <a:defRPr/>
            </a:lvl6pPr>
            <a:lvl7pPr marL="2903403" lvl="6" indent="-305318" algn="l">
              <a:lnSpc>
                <a:spcPct val="115000"/>
              </a:lnSpc>
              <a:spcBef>
                <a:spcPts val="1814"/>
              </a:spcBef>
              <a:spcAft>
                <a:spcPts val="0"/>
              </a:spcAft>
              <a:buSzPts val="1700"/>
              <a:buChar char="●"/>
              <a:defRPr/>
            </a:lvl7pPr>
            <a:lvl8pPr marL="3318175" lvl="7" indent="-305318" algn="l">
              <a:lnSpc>
                <a:spcPct val="115000"/>
              </a:lnSpc>
              <a:spcBef>
                <a:spcPts val="1814"/>
              </a:spcBef>
              <a:spcAft>
                <a:spcPts val="0"/>
              </a:spcAft>
              <a:buSzPts val="1700"/>
              <a:buChar char="○"/>
              <a:defRPr/>
            </a:lvl8pPr>
            <a:lvl9pPr marL="3732947" lvl="8" indent="-305318" algn="l">
              <a:lnSpc>
                <a:spcPct val="115000"/>
              </a:lnSpc>
              <a:spcBef>
                <a:spcPts val="1814"/>
              </a:spcBef>
              <a:spcAft>
                <a:spcPts val="1814"/>
              </a:spcAft>
              <a:buSzPts val="1700"/>
              <a:buChar char="■"/>
              <a:defRPr/>
            </a:lvl9pPr>
          </a:lstStyle>
          <a:p>
            <a:endParaRPr/>
          </a:p>
        </p:txBody>
      </p:sp>
      <p:sp>
        <p:nvSpPr>
          <p:cNvPr id="46" name="Google Shape;46;p25"/>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77906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26"/>
          <p:cNvSpPr txBox="1">
            <a:spLocks noGrp="1"/>
          </p:cNvSpPr>
          <p:nvPr>
            <p:ph type="body" idx="1"/>
          </p:nvPr>
        </p:nvSpPr>
        <p:spPr>
          <a:xfrm>
            <a:off x="415600" y="5640767"/>
            <a:ext cx="7998327" cy="806666"/>
          </a:xfrm>
          <a:prstGeom prst="rect">
            <a:avLst/>
          </a:prstGeom>
          <a:noFill/>
          <a:ln>
            <a:noFill/>
          </a:ln>
        </p:spPr>
        <p:txBody>
          <a:bodyPr spcFirstLastPara="1" wrap="square" lIns="111975" tIns="111975" rIns="111975" bIns="111975" anchor="ctr" anchorCtr="0">
            <a:noAutofit/>
          </a:bodyPr>
          <a:lstStyle>
            <a:lvl1pPr marL="414772" lvl="0" indent="-207386" algn="l">
              <a:lnSpc>
                <a:spcPct val="100000"/>
              </a:lnSpc>
              <a:spcBef>
                <a:spcPts val="0"/>
              </a:spcBef>
              <a:spcAft>
                <a:spcPts val="0"/>
              </a:spcAft>
              <a:buSzPts val="2200"/>
              <a:buNone/>
              <a:defRPr/>
            </a:lvl1pPr>
          </a:lstStyle>
          <a:p>
            <a:endParaRPr/>
          </a:p>
        </p:txBody>
      </p:sp>
      <p:sp>
        <p:nvSpPr>
          <p:cNvPr id="49" name="Google Shape;49;p26"/>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74451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27"/>
          <p:cNvSpPr txBox="1">
            <a:spLocks noGrp="1"/>
          </p:cNvSpPr>
          <p:nvPr>
            <p:ph type="title" hasCustomPrompt="1"/>
          </p:nvPr>
        </p:nvSpPr>
        <p:spPr>
          <a:xfrm>
            <a:off x="415600" y="1474834"/>
            <a:ext cx="11360716" cy="2618127"/>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14700"/>
              <a:buNone/>
              <a:defRPr sz="13336"/>
            </a:lvl1pPr>
            <a:lvl2pPr lvl="1" algn="ctr">
              <a:lnSpc>
                <a:spcPct val="100000"/>
              </a:lnSpc>
              <a:spcBef>
                <a:spcPts val="0"/>
              </a:spcBef>
              <a:spcAft>
                <a:spcPts val="0"/>
              </a:spcAft>
              <a:buSzPts val="14700"/>
              <a:buNone/>
              <a:defRPr sz="13336"/>
            </a:lvl2pPr>
            <a:lvl3pPr lvl="2" algn="ctr">
              <a:lnSpc>
                <a:spcPct val="100000"/>
              </a:lnSpc>
              <a:spcBef>
                <a:spcPts val="0"/>
              </a:spcBef>
              <a:spcAft>
                <a:spcPts val="0"/>
              </a:spcAft>
              <a:buSzPts val="14700"/>
              <a:buNone/>
              <a:defRPr sz="13336"/>
            </a:lvl3pPr>
            <a:lvl4pPr lvl="3" algn="ctr">
              <a:lnSpc>
                <a:spcPct val="100000"/>
              </a:lnSpc>
              <a:spcBef>
                <a:spcPts val="0"/>
              </a:spcBef>
              <a:spcAft>
                <a:spcPts val="0"/>
              </a:spcAft>
              <a:buSzPts val="14700"/>
              <a:buNone/>
              <a:defRPr sz="13336"/>
            </a:lvl4pPr>
            <a:lvl5pPr lvl="4" algn="ctr">
              <a:lnSpc>
                <a:spcPct val="100000"/>
              </a:lnSpc>
              <a:spcBef>
                <a:spcPts val="0"/>
              </a:spcBef>
              <a:spcAft>
                <a:spcPts val="0"/>
              </a:spcAft>
              <a:buSzPts val="14700"/>
              <a:buNone/>
              <a:defRPr sz="13336"/>
            </a:lvl5pPr>
            <a:lvl6pPr lvl="5" algn="ctr">
              <a:lnSpc>
                <a:spcPct val="100000"/>
              </a:lnSpc>
              <a:spcBef>
                <a:spcPts val="0"/>
              </a:spcBef>
              <a:spcAft>
                <a:spcPts val="0"/>
              </a:spcAft>
              <a:buSzPts val="14700"/>
              <a:buNone/>
              <a:defRPr sz="13336"/>
            </a:lvl6pPr>
            <a:lvl7pPr lvl="6" algn="ctr">
              <a:lnSpc>
                <a:spcPct val="100000"/>
              </a:lnSpc>
              <a:spcBef>
                <a:spcPts val="0"/>
              </a:spcBef>
              <a:spcAft>
                <a:spcPts val="0"/>
              </a:spcAft>
              <a:buSzPts val="14700"/>
              <a:buNone/>
              <a:defRPr sz="13336"/>
            </a:lvl7pPr>
            <a:lvl8pPr lvl="7" algn="ctr">
              <a:lnSpc>
                <a:spcPct val="100000"/>
              </a:lnSpc>
              <a:spcBef>
                <a:spcPts val="0"/>
              </a:spcBef>
              <a:spcAft>
                <a:spcPts val="0"/>
              </a:spcAft>
              <a:buSzPts val="14700"/>
              <a:buNone/>
              <a:defRPr sz="13336"/>
            </a:lvl8pPr>
            <a:lvl9pPr lvl="8" algn="ctr">
              <a:lnSpc>
                <a:spcPct val="100000"/>
              </a:lnSpc>
              <a:spcBef>
                <a:spcPts val="0"/>
              </a:spcBef>
              <a:spcAft>
                <a:spcPts val="0"/>
              </a:spcAft>
              <a:buSzPts val="14700"/>
              <a:buNone/>
              <a:defRPr sz="13336"/>
            </a:lvl9pPr>
          </a:lstStyle>
          <a:p>
            <a:r>
              <a:t>xx%</a:t>
            </a:r>
          </a:p>
        </p:txBody>
      </p:sp>
      <p:sp>
        <p:nvSpPr>
          <p:cNvPr id="52" name="Google Shape;52;p27"/>
          <p:cNvSpPr txBox="1">
            <a:spLocks noGrp="1"/>
          </p:cNvSpPr>
          <p:nvPr>
            <p:ph type="body" idx="1"/>
          </p:nvPr>
        </p:nvSpPr>
        <p:spPr>
          <a:xfrm>
            <a:off x="415600" y="4202966"/>
            <a:ext cx="11360716" cy="1734441"/>
          </a:xfrm>
          <a:prstGeom prst="rect">
            <a:avLst/>
          </a:prstGeom>
          <a:noFill/>
          <a:ln>
            <a:noFill/>
          </a:ln>
        </p:spPr>
        <p:txBody>
          <a:bodyPr spcFirstLastPara="1" wrap="square" lIns="111975" tIns="111975" rIns="111975" bIns="111975" anchor="t" anchorCtr="0">
            <a:noAutofit/>
          </a:bodyPr>
          <a:lstStyle>
            <a:lvl1pPr marL="414772" lvl="0" indent="-334122" algn="ctr">
              <a:lnSpc>
                <a:spcPct val="115000"/>
              </a:lnSpc>
              <a:spcBef>
                <a:spcPts val="0"/>
              </a:spcBef>
              <a:spcAft>
                <a:spcPts val="0"/>
              </a:spcAft>
              <a:buSzPts val="2200"/>
              <a:buChar char="●"/>
              <a:defRPr/>
            </a:lvl1pPr>
            <a:lvl2pPr marL="829544" lvl="1" indent="-305318" algn="ctr">
              <a:lnSpc>
                <a:spcPct val="115000"/>
              </a:lnSpc>
              <a:spcBef>
                <a:spcPts val="1814"/>
              </a:spcBef>
              <a:spcAft>
                <a:spcPts val="0"/>
              </a:spcAft>
              <a:buSzPts val="1700"/>
              <a:buChar char="○"/>
              <a:defRPr/>
            </a:lvl2pPr>
            <a:lvl3pPr marL="1244316" lvl="2" indent="-305318" algn="ctr">
              <a:lnSpc>
                <a:spcPct val="115000"/>
              </a:lnSpc>
              <a:spcBef>
                <a:spcPts val="1814"/>
              </a:spcBef>
              <a:spcAft>
                <a:spcPts val="0"/>
              </a:spcAft>
              <a:buSzPts val="1700"/>
              <a:buChar char="■"/>
              <a:defRPr/>
            </a:lvl3pPr>
            <a:lvl4pPr marL="1659087" lvl="3" indent="-305318" algn="ctr">
              <a:lnSpc>
                <a:spcPct val="115000"/>
              </a:lnSpc>
              <a:spcBef>
                <a:spcPts val="1814"/>
              </a:spcBef>
              <a:spcAft>
                <a:spcPts val="0"/>
              </a:spcAft>
              <a:buSzPts val="1700"/>
              <a:buChar char="●"/>
              <a:defRPr/>
            </a:lvl4pPr>
            <a:lvl5pPr marL="2073859" lvl="4" indent="-305318" algn="ctr">
              <a:lnSpc>
                <a:spcPct val="115000"/>
              </a:lnSpc>
              <a:spcBef>
                <a:spcPts val="1814"/>
              </a:spcBef>
              <a:spcAft>
                <a:spcPts val="0"/>
              </a:spcAft>
              <a:buSzPts val="1700"/>
              <a:buChar char="○"/>
              <a:defRPr/>
            </a:lvl5pPr>
            <a:lvl6pPr marL="2488631" lvl="5" indent="-305318" algn="ctr">
              <a:lnSpc>
                <a:spcPct val="115000"/>
              </a:lnSpc>
              <a:spcBef>
                <a:spcPts val="1814"/>
              </a:spcBef>
              <a:spcAft>
                <a:spcPts val="0"/>
              </a:spcAft>
              <a:buSzPts val="1700"/>
              <a:buChar char="■"/>
              <a:defRPr/>
            </a:lvl6pPr>
            <a:lvl7pPr marL="2903403" lvl="6" indent="-305318" algn="ctr">
              <a:lnSpc>
                <a:spcPct val="115000"/>
              </a:lnSpc>
              <a:spcBef>
                <a:spcPts val="1814"/>
              </a:spcBef>
              <a:spcAft>
                <a:spcPts val="0"/>
              </a:spcAft>
              <a:buSzPts val="1700"/>
              <a:buChar char="●"/>
              <a:defRPr/>
            </a:lvl7pPr>
            <a:lvl8pPr marL="3318175" lvl="7" indent="-305318" algn="ctr">
              <a:lnSpc>
                <a:spcPct val="115000"/>
              </a:lnSpc>
              <a:spcBef>
                <a:spcPts val="1814"/>
              </a:spcBef>
              <a:spcAft>
                <a:spcPts val="0"/>
              </a:spcAft>
              <a:buSzPts val="1700"/>
              <a:buChar char="○"/>
              <a:defRPr/>
            </a:lvl8pPr>
            <a:lvl9pPr marL="3732947" lvl="8" indent="-305318" algn="ctr">
              <a:lnSpc>
                <a:spcPct val="115000"/>
              </a:lnSpc>
              <a:spcBef>
                <a:spcPts val="1814"/>
              </a:spcBef>
              <a:spcAft>
                <a:spcPts val="1814"/>
              </a:spcAft>
              <a:buSzPts val="1700"/>
              <a:buChar char="■"/>
              <a:defRPr/>
            </a:lvl9pPr>
          </a:lstStyle>
          <a:p>
            <a:endParaRPr/>
          </a:p>
        </p:txBody>
      </p:sp>
      <p:sp>
        <p:nvSpPr>
          <p:cNvPr id="53" name="Google Shape;53;p27"/>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55748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24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0B9AAE3-27E1-42DF-B0B0-A79F97EE2A9D}" type="datetimeFigureOut">
              <a:rPr lang="es-ES" smtClean="0"/>
              <a:t>25/02/2021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241934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B9AAE3-27E1-42DF-B0B0-A79F97EE2A9D}" type="datetimeFigureOut">
              <a:rPr lang="es-ES" smtClean="0"/>
              <a:t>25/02/2021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2871978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0B9AAE3-27E1-42DF-B0B0-A79F97EE2A9D}" type="datetimeFigureOut">
              <a:rPr lang="es-ES" smtClean="0"/>
              <a:t>25/02/2021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409203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0B9AAE3-27E1-42DF-B0B0-A79F97EE2A9D}" type="datetimeFigureOut">
              <a:rPr lang="es-ES" smtClean="0"/>
              <a:t>25/02/2021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2978163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0B9AAE3-27E1-42DF-B0B0-A79F97EE2A9D}" type="datetimeFigureOut">
              <a:rPr lang="es-ES" smtClean="0"/>
              <a:t>25/02/2021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1156348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0B9AAE3-27E1-42DF-B0B0-A79F97EE2A9D}" type="datetimeFigureOut">
              <a:rPr lang="es-ES" smtClean="0"/>
              <a:t>25/02/2021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1802809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9AAE3-27E1-42DF-B0B0-A79F97EE2A9D}" type="datetimeFigureOut">
              <a:rPr lang="es-ES" smtClean="0"/>
              <a:t>25/02/2021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208659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508D8-3C53-4DBC-A28D-202C02E2FFB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9DFD20D-F7D4-4107-B850-F2520C8E8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13ED33-D3C9-497C-AC06-E2A26030C4A4}"/>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BC4BFB2B-ED01-4ED5-84CD-98100AFED7A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0A40675-19ED-47C5-9627-AA44049259B8}"/>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065410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9" y="987426"/>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0"/>
            </a:lvl2pPr>
            <a:lvl3pPr marL="914422" indent="0">
              <a:buNone/>
              <a:defRPr sz="1200"/>
            </a:lvl3pPr>
            <a:lvl4pPr marL="1371633" indent="0">
              <a:buNone/>
              <a:defRPr sz="1000"/>
            </a:lvl4pPr>
            <a:lvl5pPr marL="1828844" indent="0">
              <a:buNone/>
              <a:defRPr sz="1000"/>
            </a:lvl5pPr>
            <a:lvl6pPr marL="2286055" indent="0">
              <a:buNone/>
              <a:defRPr sz="1000"/>
            </a:lvl6pPr>
            <a:lvl7pPr marL="2743266" indent="0">
              <a:buNone/>
              <a:defRPr sz="1000"/>
            </a:lvl7pPr>
            <a:lvl8pPr marL="3200476" indent="0">
              <a:buNone/>
              <a:defRPr sz="1000"/>
            </a:lvl8pPr>
            <a:lvl9pPr marL="3657687"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0B9AAE3-27E1-42DF-B0B0-A79F97EE2A9D}" type="datetimeFigureOut">
              <a:rPr lang="es-ES" smtClean="0"/>
              <a:t>25/02/2021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4229395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9" y="987426"/>
            <a:ext cx="6172199" cy="4873625"/>
          </a:xfrm>
        </p:spPr>
        <p:txBody>
          <a:bodyPr anchor="t"/>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0"/>
            </a:lvl2pPr>
            <a:lvl3pPr marL="914422" indent="0">
              <a:buNone/>
              <a:defRPr sz="1200"/>
            </a:lvl3pPr>
            <a:lvl4pPr marL="1371633" indent="0">
              <a:buNone/>
              <a:defRPr sz="1000"/>
            </a:lvl4pPr>
            <a:lvl5pPr marL="1828844" indent="0">
              <a:buNone/>
              <a:defRPr sz="1000"/>
            </a:lvl5pPr>
            <a:lvl6pPr marL="2286055" indent="0">
              <a:buNone/>
              <a:defRPr sz="1000"/>
            </a:lvl6pPr>
            <a:lvl7pPr marL="2743266" indent="0">
              <a:buNone/>
              <a:defRPr sz="1000"/>
            </a:lvl7pPr>
            <a:lvl8pPr marL="3200476" indent="0">
              <a:buNone/>
              <a:defRPr sz="1000"/>
            </a:lvl8pPr>
            <a:lvl9pPr marL="3657687"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0B9AAE3-27E1-42DF-B0B0-A79F97EE2A9D}" type="datetimeFigureOut">
              <a:rPr lang="es-ES" smtClean="0"/>
              <a:t>25/02/2021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42090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B9AAE3-27E1-42DF-B0B0-A79F97EE2A9D}" type="datetimeFigureOut">
              <a:rPr lang="es-ES" smtClean="0"/>
              <a:t>25/02/2021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2601969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29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B9AAE3-27E1-42DF-B0B0-A79F97EE2A9D}" type="datetimeFigureOut">
              <a:rPr lang="es-ES" smtClean="0"/>
              <a:t>25/02/2021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DB7AF81-B61C-4A7E-B2EA-5E343113D5FA}" type="slidenum">
              <a:rPr lang="es-ES" smtClean="0"/>
              <a:t>‹Nº›</a:t>
            </a:fld>
            <a:endParaRPr lang="es-ES"/>
          </a:p>
        </p:txBody>
      </p:sp>
    </p:spTree>
    <p:extLst>
      <p:ext uri="{BB962C8B-B14F-4D97-AF65-F5344CB8AC3E}">
        <p14:creationId xmlns:p14="http://schemas.microsoft.com/office/powerpoint/2010/main" val="114779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B9E06-88C8-4986-9967-E637A3E58D9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ECA6A3-41DB-440D-82EF-FF0708F973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F711878-7C49-4235-BD65-414655E20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9484A5C-37BF-4C91-B774-9377EE929605}"/>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6" name="Marcador de pie de página 5">
            <a:extLst>
              <a:ext uri="{FF2B5EF4-FFF2-40B4-BE49-F238E27FC236}">
                <a16:creationId xmlns:a16="http://schemas.microsoft.com/office/drawing/2014/main" id="{AD2BD3BA-EF1F-466F-A450-4EE5CF72EE9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FB3B612-D4EA-4032-AA2A-6E309DF31AC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262120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523B6-1AC1-4AEA-B666-3DBA3E1D48E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D6A2ED-00F3-428C-A979-4F9FF6046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7F692AB-179A-4694-9796-EC970B2B5F2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FC020E5-B95B-4856-AFF0-29B483D3C8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7A610D-CDEA-4F1F-B98C-F43FF5500A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4415655-929E-48FC-B5DB-6C899F10B8BD}"/>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8" name="Marcador de pie de página 7">
            <a:extLst>
              <a:ext uri="{FF2B5EF4-FFF2-40B4-BE49-F238E27FC236}">
                <a16:creationId xmlns:a16="http://schemas.microsoft.com/office/drawing/2014/main" id="{B5192A30-6717-4B69-A5C6-6FCB5BAA1B0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C1FAC8D-3C9A-4477-B48E-6458AFDCED34}"/>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50768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6C590-4706-4115-823F-2DF467C1AD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007FBB5-9856-483B-8F0D-D77019400A3B}"/>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4" name="Marcador de pie de página 3">
            <a:extLst>
              <a:ext uri="{FF2B5EF4-FFF2-40B4-BE49-F238E27FC236}">
                <a16:creationId xmlns:a16="http://schemas.microsoft.com/office/drawing/2014/main" id="{3253B81A-EFFC-4214-B26F-07EFBA9237C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1E33E74-56D3-48BA-AE63-7A1EBACADA3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244162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D8B176-637B-4AB0-A71E-C116B74C611D}"/>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3" name="Marcador de pie de página 2">
            <a:extLst>
              <a:ext uri="{FF2B5EF4-FFF2-40B4-BE49-F238E27FC236}">
                <a16:creationId xmlns:a16="http://schemas.microsoft.com/office/drawing/2014/main" id="{AE9BECC4-5F32-417C-8B52-A6D213396F6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91C3987-A011-43EA-8102-45D1686892E4}"/>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164250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1538F-FC6F-4775-8B18-F84A05D964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434C31C-5456-4C1F-BD5F-EBB2901C6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CC11FA4-82FA-448F-9527-3B996D421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BC4958-6D36-4926-ABC9-BC4FE4BD6E4C}"/>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6" name="Marcador de pie de página 5">
            <a:extLst>
              <a:ext uri="{FF2B5EF4-FFF2-40B4-BE49-F238E27FC236}">
                <a16:creationId xmlns:a16="http://schemas.microsoft.com/office/drawing/2014/main" id="{FE95D5ED-C3EF-45FB-86BC-4F2812EF1E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44691D7-289D-4523-A121-5F741A87869C}"/>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178061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6283E-4D98-4E83-B7C7-B6D435F04CE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8245804-31E9-45D7-87BD-F601C8674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59F6141-07E3-446A-9E5D-692E5FB9A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A1A074-8136-48FE-B74A-3864939029A8}"/>
              </a:ext>
            </a:extLst>
          </p:cNvPr>
          <p:cNvSpPr>
            <a:spLocks noGrp="1"/>
          </p:cNvSpPr>
          <p:nvPr>
            <p:ph type="dt" sz="half" idx="10"/>
          </p:nvPr>
        </p:nvSpPr>
        <p:spPr/>
        <p:txBody>
          <a:bodyPr/>
          <a:lstStyle/>
          <a:p>
            <a:fld id="{43ECF62F-E7CC-4986-AA6E-67E9F56DCBC2}" type="datetimeFigureOut">
              <a:rPr lang="es-CO" smtClean="0"/>
              <a:t>25/02/2021</a:t>
            </a:fld>
            <a:endParaRPr lang="es-CO"/>
          </a:p>
        </p:txBody>
      </p:sp>
      <p:sp>
        <p:nvSpPr>
          <p:cNvPr id="6" name="Marcador de pie de página 5">
            <a:extLst>
              <a:ext uri="{FF2B5EF4-FFF2-40B4-BE49-F238E27FC236}">
                <a16:creationId xmlns:a16="http://schemas.microsoft.com/office/drawing/2014/main" id="{3F4F08EC-98CC-4C43-8059-C0378F5509F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E929AFE-9B7C-42D0-B42C-2247E5B5949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38956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3565D33-CA27-4426-B5A7-C20C514AD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30D1CE4-147C-45A4-BC9A-0607703B8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FF946FC-130B-4181-B099-44EE56337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CF62F-E7CC-4986-AA6E-67E9F56DCBC2}" type="datetimeFigureOut">
              <a:rPr lang="es-CO" smtClean="0"/>
              <a:t>25/02/2021</a:t>
            </a:fld>
            <a:endParaRPr lang="es-CO"/>
          </a:p>
        </p:txBody>
      </p:sp>
      <p:sp>
        <p:nvSpPr>
          <p:cNvPr id="5" name="Marcador de pie de página 4">
            <a:extLst>
              <a:ext uri="{FF2B5EF4-FFF2-40B4-BE49-F238E27FC236}">
                <a16:creationId xmlns:a16="http://schemas.microsoft.com/office/drawing/2014/main" id="{2B8B34CC-21EB-43EF-9AA5-67C3EA232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AE8DE53-B0E4-4D24-B268-AB3FBDBC8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D2F5B-B59A-478E-A21D-7C726AD60F8B}" type="slidenum">
              <a:rPr lang="es-CO" smtClean="0"/>
              <a:t>‹Nº›</a:t>
            </a:fld>
            <a:endParaRPr lang="es-CO"/>
          </a:p>
        </p:txBody>
      </p:sp>
    </p:spTree>
    <p:extLst>
      <p:ext uri="{BB962C8B-B14F-4D97-AF65-F5344CB8AC3E}">
        <p14:creationId xmlns:p14="http://schemas.microsoft.com/office/powerpoint/2010/main" val="754854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marR="0" lvl="0"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415600" y="1536634"/>
            <a:ext cx="11360716" cy="4555323"/>
          </a:xfrm>
          <a:prstGeom prst="rect">
            <a:avLst/>
          </a:prstGeom>
          <a:noFill/>
          <a:ln>
            <a:noFill/>
          </a:ln>
        </p:spPr>
        <p:txBody>
          <a:bodyPr spcFirstLastPara="1" wrap="square" lIns="111975" tIns="111975" rIns="111975" bIns="111975" anchor="t" anchorCtr="0">
            <a:noAutofit/>
          </a:bodyPr>
          <a:lstStyle>
            <a:lvl1pPr marL="457200" marR="0" lvl="0" indent="-368300" algn="l" rtl="0">
              <a:lnSpc>
                <a:spcPct val="115000"/>
              </a:lnSpc>
              <a:spcBef>
                <a:spcPts val="0"/>
              </a:spcBef>
              <a:spcAft>
                <a:spcPts val="0"/>
              </a:spcAft>
              <a:buClr>
                <a:schemeClr val="dk2"/>
              </a:buClr>
              <a:buSzPts val="2200"/>
              <a:buFont typeface="Arial"/>
              <a:buChar char="●"/>
              <a:defRPr sz="2200" b="0" i="0" u="none" strike="noStrike" cap="none">
                <a:solidFill>
                  <a:schemeClr val="dk2"/>
                </a:solidFill>
                <a:latin typeface="Arial"/>
                <a:ea typeface="Arial"/>
                <a:cs typeface="Arial"/>
                <a:sym typeface="Arial"/>
              </a:defRPr>
            </a:lvl1pPr>
            <a:lvl2pPr marL="914400" marR="0" lvl="1"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2pPr>
            <a:lvl3pPr marL="1371600" marR="0" lvl="2"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3pPr>
            <a:lvl4pPr marL="1828800" marR="0" lvl="3"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4pPr>
            <a:lvl5pPr marL="2286000" marR="0" lvl="4"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5pPr>
            <a:lvl6pPr marL="2743200" marR="0" lvl="5"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6pPr>
            <a:lvl7pPr marL="3200400" marR="0" lvl="6"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7pPr>
            <a:lvl8pPr marL="3657600" marR="0" lvl="7"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8pPr>
            <a:lvl9pPr marL="4114800" marR="0" lvl="8" indent="-336550" algn="l" rtl="0">
              <a:lnSpc>
                <a:spcPct val="115000"/>
              </a:lnSpc>
              <a:spcBef>
                <a:spcPts val="2000"/>
              </a:spcBef>
              <a:spcAft>
                <a:spcPts val="2000"/>
              </a:spcAft>
              <a:buClr>
                <a:schemeClr val="dk2"/>
              </a:buClr>
              <a:buSzPts val="1700"/>
              <a:buFont typeface="Arial"/>
              <a:buChar char="■"/>
              <a:defRPr sz="1700" b="0" i="0" u="none" strike="noStrike" cap="none">
                <a:solidFill>
                  <a:schemeClr val="dk2"/>
                </a:solidFill>
                <a:latin typeface="Arial"/>
                <a:ea typeface="Arial"/>
                <a:cs typeface="Arial"/>
                <a:sym typeface="Arial"/>
              </a:defRPr>
            </a:lvl9pPr>
          </a:lstStyle>
          <a:p>
            <a:endParaRPr/>
          </a:p>
        </p:txBody>
      </p:sp>
      <p:sp>
        <p:nvSpPr>
          <p:cNvPr id="12" name="Google Shape;12;p16"/>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7499794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9AAE3-27E1-42DF-B0B0-A79F97EE2A9D}" type="datetimeFigureOut">
              <a:rPr lang="es-ES" smtClean="0"/>
              <a:t>25/02/2021</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7AF81-B61C-4A7E-B2EA-5E343113D5FA}" type="slidenum">
              <a:rPr lang="es-ES" smtClean="0"/>
              <a:t>‹Nº›</a:t>
            </a:fld>
            <a:endParaRPr lang="es-ES"/>
          </a:p>
        </p:txBody>
      </p:sp>
    </p:spTree>
    <p:extLst>
      <p:ext uri="{BB962C8B-B14F-4D97-AF65-F5344CB8AC3E}">
        <p14:creationId xmlns:p14="http://schemas.microsoft.com/office/powerpoint/2010/main" val="776969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22"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5" indent="-228605" algn="l"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18F330F-C9A5-4178-917F-DB46AF4E3E91}"/>
              </a:ext>
            </a:extLst>
          </p:cNvPr>
          <p:cNvSpPr txBox="1">
            <a:spLocks/>
          </p:cNvSpPr>
          <p:nvPr/>
        </p:nvSpPr>
        <p:spPr>
          <a:xfrm>
            <a:off x="1263941" y="1208015"/>
            <a:ext cx="9664117" cy="51676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ctr">
              <a:lnSpc>
                <a:spcPct val="107000"/>
              </a:lnSpc>
              <a:defRPr/>
            </a:pPr>
            <a:r>
              <a:rPr lang="es-CO" sz="3600" b="1" dirty="0">
                <a:latin typeface="Museo Sans Condensed" panose="02000000000000000000" pitchFamily="2" charset="0"/>
                <a:cs typeface="Arial" panose="020B0604020202020204" pitchFamily="34" charset="0"/>
              </a:rPr>
              <a:t>Secretaría de Cultura, Recreación y Deporte</a:t>
            </a:r>
          </a:p>
          <a:p>
            <a:pPr fontAlgn="ctr">
              <a:lnSpc>
                <a:spcPct val="107000"/>
              </a:lnSpc>
              <a:defRPr/>
            </a:pPr>
            <a:endParaRPr lang="es-CO" sz="3600" b="1" dirty="0">
              <a:latin typeface="Museo Sans Condensed" panose="02000000000000000000" pitchFamily="2" charset="0"/>
              <a:cs typeface="Arial" panose="020B0604020202020204" pitchFamily="34" charset="0"/>
            </a:endParaRPr>
          </a:p>
          <a:p>
            <a:pPr fontAlgn="ctr">
              <a:lnSpc>
                <a:spcPct val="107000"/>
              </a:lnSpc>
              <a:defRPr/>
            </a:pPr>
            <a:r>
              <a:rPr lang="es-CO" sz="3600" b="1" dirty="0">
                <a:latin typeface="Museo Sans Condensed" panose="02000000000000000000" pitchFamily="2" charset="0"/>
                <a:cs typeface="Arial" panose="020B0604020202020204" pitchFamily="34" charset="0"/>
              </a:rPr>
              <a:t>Sesión ordinaria</a:t>
            </a:r>
          </a:p>
          <a:p>
            <a:pPr fontAlgn="ctr">
              <a:lnSpc>
                <a:spcPct val="107000"/>
              </a:lnSpc>
              <a:defRPr/>
            </a:pPr>
            <a:endParaRPr lang="es-CO" sz="3600" b="1" dirty="0">
              <a:latin typeface="Museo Sans Condensed" panose="02000000000000000000" pitchFamily="2" charset="0"/>
              <a:cs typeface="Arial" panose="020B0604020202020204" pitchFamily="34" charset="0"/>
            </a:endParaRPr>
          </a:p>
          <a:p>
            <a:pPr fontAlgn="ctr">
              <a:lnSpc>
                <a:spcPct val="107000"/>
              </a:lnSpc>
              <a:defRPr/>
            </a:pPr>
            <a:r>
              <a:rPr lang="es-CO" sz="3600" b="1" dirty="0">
                <a:latin typeface="Museo Sans Condensed" panose="02000000000000000000" pitchFamily="2" charset="0"/>
                <a:cs typeface="Arial" panose="020B0604020202020204" pitchFamily="34" charset="0"/>
              </a:rPr>
              <a:t>Comité Sectorial de Gestión y Desempeño</a:t>
            </a:r>
          </a:p>
          <a:p>
            <a:pPr marL="0" marR="0" lvl="0" indent="0" algn="ctr" defTabSz="457200" rtl="0" eaLnBrk="1" fontAlgn="ctr" latinLnBrk="0" hangingPunct="1">
              <a:lnSpc>
                <a:spcPct val="107000"/>
              </a:lnSpc>
              <a:spcBef>
                <a:spcPct val="0"/>
              </a:spcBef>
              <a:spcAft>
                <a:spcPts val="0"/>
              </a:spcAft>
              <a:buClrTx/>
              <a:buSzTx/>
              <a:buFontTx/>
              <a:buNone/>
              <a:tabLst/>
              <a:defRPr/>
            </a:pPr>
            <a:r>
              <a:rPr lang="es-CO" sz="3600" b="1" dirty="0">
                <a:latin typeface="Museo Sans Condensed" panose="02000000000000000000" pitchFamily="2" charset="0"/>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endParaRPr lang="es-CO" sz="4000" b="1" dirty="0">
              <a:latin typeface="Museo Sans Condensed" panose="02000000000000000000" pitchFamily="2" charset="0"/>
              <a:cs typeface="Arial" panose="020B0604020202020204" pitchFamily="34" charset="0"/>
            </a:endParaRPr>
          </a:p>
          <a:p>
            <a:pPr marL="0" marR="0" lvl="0" indent="0" algn="ctr" defTabSz="457200" rtl="0" eaLnBrk="1" fontAlgn="ctr" latinLnBrk="0" hangingPunct="1">
              <a:lnSpc>
                <a:spcPct val="107000"/>
              </a:lnSpc>
              <a:spcBef>
                <a:spcPct val="0"/>
              </a:spcBef>
              <a:spcAft>
                <a:spcPts val="0"/>
              </a:spcAft>
              <a:buClrTx/>
              <a:buSzTx/>
              <a:buFontTx/>
              <a:buNone/>
              <a:tabLst/>
              <a:defRPr/>
            </a:pPr>
            <a:r>
              <a:rPr lang="es-CO" sz="2800" b="1" dirty="0">
                <a:latin typeface="Museo Sans Condensed" panose="02000000000000000000" pitchFamily="2" charset="0"/>
                <a:cs typeface="Arial" panose="020B0604020202020204" pitchFamily="34" charset="0"/>
              </a:rPr>
              <a:t>Bogotá D.C.</a:t>
            </a:r>
          </a:p>
          <a:p>
            <a:pPr marL="0" marR="0" lvl="0" indent="0" algn="ctr" defTabSz="457200" rtl="0" eaLnBrk="1" fontAlgn="ctr" latinLnBrk="0" hangingPunct="1">
              <a:lnSpc>
                <a:spcPct val="107000"/>
              </a:lnSpc>
              <a:spcBef>
                <a:spcPct val="0"/>
              </a:spcBef>
              <a:spcAft>
                <a:spcPts val="0"/>
              </a:spcAft>
              <a:buClrTx/>
              <a:buSzTx/>
              <a:buFontTx/>
              <a:buNone/>
              <a:tabLst/>
              <a:defRPr/>
            </a:pPr>
            <a:r>
              <a:rPr lang="es-CO" sz="2800" b="1" dirty="0">
                <a:latin typeface="Museo Sans Condensed" panose="02000000000000000000" pitchFamily="2" charset="0"/>
                <a:cs typeface="Arial" panose="020B0604020202020204" pitchFamily="34" charset="0"/>
              </a:rPr>
              <a:t>26 de febrero de 2021</a:t>
            </a:r>
          </a:p>
        </p:txBody>
      </p:sp>
    </p:spTree>
    <p:extLst>
      <p:ext uri="{BB962C8B-B14F-4D97-AF65-F5344CB8AC3E}">
        <p14:creationId xmlns:p14="http://schemas.microsoft.com/office/powerpoint/2010/main" val="1788011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B228B3-515A-4E3F-ACF4-02DD8DB9F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04239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C7D5A62-1DD5-49B1-857E-BD065761C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951732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EB6F52-0780-43DD-B6BF-7B7EC3499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78851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7AF471-44E0-4777-BA04-EBA2C681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25732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CCE04B-9171-4CF8-947F-F53D23C61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2516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6CE2DC-125E-4651-B94F-791537290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15169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DB3FF2-9463-4847-A2F6-4F5E5572E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14562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3D0DE6-6187-406B-9E9B-FAD2DC743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2969337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F9AFB5-83EA-4E27-828A-649020B70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05525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84EE54-CCF5-4F0E-BA42-C96C28931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291569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160999"/>
            <a:ext cx="9278320" cy="577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CO" sz="4000" b="1" dirty="0">
                <a:solidFill>
                  <a:srgbClr val="5D4294"/>
                </a:solidFill>
                <a:latin typeface="Museo Sans Condensed" panose="02000000000000000000" pitchFamily="2" charset="0"/>
                <a:cs typeface="Arial" panose="020B0604020202020204" pitchFamily="34" charset="0"/>
              </a:rPr>
              <a:t>ORDEN DEL DÍA</a:t>
            </a:r>
            <a:endParaRPr lang="es-CO" sz="3200" b="1" dirty="0">
              <a:solidFill>
                <a:srgbClr val="5D4294"/>
              </a:solidFill>
              <a:latin typeface="Museo Sans Condensed" panose="02000000000000000000" pitchFamily="2" charset="0"/>
              <a:cs typeface="Arial" panose="020B0604020202020204" pitchFamily="34" charset="0"/>
            </a:endParaRPr>
          </a:p>
        </p:txBody>
      </p:sp>
      <p:graphicFrame>
        <p:nvGraphicFramePr>
          <p:cNvPr id="2" name="Tabla 2">
            <a:extLst>
              <a:ext uri="{FF2B5EF4-FFF2-40B4-BE49-F238E27FC236}">
                <a16:creationId xmlns:a16="http://schemas.microsoft.com/office/drawing/2014/main" id="{A78ABA70-FD9B-4112-A0A2-A18CBC80D71B}"/>
              </a:ext>
            </a:extLst>
          </p:cNvPr>
          <p:cNvGraphicFramePr>
            <a:graphicFrameLocks noGrp="1"/>
          </p:cNvGraphicFramePr>
          <p:nvPr>
            <p:extLst>
              <p:ext uri="{D42A27DB-BD31-4B8C-83A1-F6EECF244321}">
                <p14:modId xmlns:p14="http://schemas.microsoft.com/office/powerpoint/2010/main" val="488519115"/>
              </p:ext>
            </p:extLst>
          </p:nvPr>
        </p:nvGraphicFramePr>
        <p:xfrm>
          <a:off x="1497411" y="1055226"/>
          <a:ext cx="9197178" cy="3967480"/>
        </p:xfrm>
        <a:graphic>
          <a:graphicData uri="http://schemas.openxmlformats.org/drawingml/2006/table">
            <a:tbl>
              <a:tblPr firstRow="1" bandRow="1">
                <a:tableStyleId>{5940675A-B579-460E-94D1-54222C63F5DA}</a:tableStyleId>
              </a:tblPr>
              <a:tblGrid>
                <a:gridCol w="6288946">
                  <a:extLst>
                    <a:ext uri="{9D8B030D-6E8A-4147-A177-3AD203B41FA5}">
                      <a16:colId xmlns:a16="http://schemas.microsoft.com/office/drawing/2014/main" val="503330296"/>
                    </a:ext>
                  </a:extLst>
                </a:gridCol>
                <a:gridCol w="2908232">
                  <a:extLst>
                    <a:ext uri="{9D8B030D-6E8A-4147-A177-3AD203B41FA5}">
                      <a16:colId xmlns:a16="http://schemas.microsoft.com/office/drawing/2014/main" val="2751392065"/>
                    </a:ext>
                  </a:extLst>
                </a:gridCol>
              </a:tblGrid>
              <a:tr h="370840">
                <a:tc>
                  <a:txBody>
                    <a:bodyPr/>
                    <a:lstStyle/>
                    <a:p>
                      <a:pPr algn="ctr"/>
                      <a:r>
                        <a:rPr lang="es-CO" sz="2000" b="1" dirty="0">
                          <a:solidFill>
                            <a:schemeClr val="bg1"/>
                          </a:solidFill>
                          <a:latin typeface="Museo Sans Condensed" panose="02000000000000000000" pitchFamily="2" charset="0"/>
                        </a:rPr>
                        <a:t>TEMA DEL COMITÉ</a:t>
                      </a:r>
                    </a:p>
                  </a:txBody>
                  <a:tcPr>
                    <a:solidFill>
                      <a:srgbClr val="7568AA"/>
                    </a:solidFill>
                  </a:tcPr>
                </a:tc>
                <a:tc>
                  <a:txBody>
                    <a:bodyPr/>
                    <a:lstStyle/>
                    <a:p>
                      <a:pPr algn="ctr"/>
                      <a:r>
                        <a:rPr lang="es-CO" sz="2000" b="1" dirty="0">
                          <a:solidFill>
                            <a:schemeClr val="bg1"/>
                          </a:solidFill>
                          <a:latin typeface="Museo Sans Condensed" panose="02000000000000000000" pitchFamily="2" charset="0"/>
                        </a:rPr>
                        <a:t>RESPONSABLE</a:t>
                      </a:r>
                    </a:p>
                  </a:txBody>
                  <a:tcPr>
                    <a:solidFill>
                      <a:srgbClr val="7568AA"/>
                    </a:solidFill>
                  </a:tcPr>
                </a:tc>
                <a:extLst>
                  <a:ext uri="{0D108BD9-81ED-4DB2-BD59-A6C34878D82A}">
                    <a16:rowId xmlns:a16="http://schemas.microsoft.com/office/drawing/2014/main" val="2610196769"/>
                  </a:ext>
                </a:extLst>
              </a:tr>
              <a:tr h="370840">
                <a:tc>
                  <a:txBody>
                    <a:bodyPr/>
                    <a:lstStyle/>
                    <a:p>
                      <a:pPr marL="0" indent="0" algn="just">
                        <a:buFont typeface="+mj-lt"/>
                        <a:buNone/>
                      </a:pPr>
                      <a:r>
                        <a:rPr lang="es-CO" dirty="0">
                          <a:latin typeface="Museo Sans Condensed" panose="02000000000000000000" pitchFamily="2" charset="0"/>
                        </a:rPr>
                        <a:t>1. Verificación del quorum</a:t>
                      </a:r>
                    </a:p>
                  </a:txBody>
                  <a:tcPr/>
                </a:tc>
                <a:tc>
                  <a:txBody>
                    <a:bodyPr/>
                    <a:lstStyle/>
                    <a:p>
                      <a:r>
                        <a:rPr lang="es-CO" dirty="0">
                          <a:latin typeface="Museo Sans Condensed" panose="02000000000000000000" pitchFamily="2" charset="0"/>
                        </a:rPr>
                        <a:t>Oficina Asesora de Planeación SCRD</a:t>
                      </a:r>
                    </a:p>
                  </a:txBody>
                  <a:tcPr/>
                </a:tc>
                <a:extLst>
                  <a:ext uri="{0D108BD9-81ED-4DB2-BD59-A6C34878D82A}">
                    <a16:rowId xmlns:a16="http://schemas.microsoft.com/office/drawing/2014/main" val="2323025766"/>
                  </a:ext>
                </a:extLst>
              </a:tr>
              <a:tr h="370840">
                <a:tc>
                  <a:txBody>
                    <a:bodyPr/>
                    <a:lstStyle/>
                    <a:p>
                      <a:pPr marL="0" indent="0" algn="just" defTabSz="914400" rtl="0" eaLnBrk="1" latinLnBrk="0" hangingPunct="1">
                        <a:buFont typeface="+mj-lt"/>
                        <a:buNone/>
                      </a:pPr>
                      <a:r>
                        <a:rPr lang="es-CO" sz="1800" kern="1200" dirty="0">
                          <a:solidFill>
                            <a:schemeClr val="dk1"/>
                          </a:solidFill>
                          <a:latin typeface="Museo Sans Condensed" panose="02000000000000000000" pitchFamily="2" charset="0"/>
                        </a:rPr>
                        <a:t>2. Aprobación del Acta Anterior - Comité Virtual Asincrónico del 29 de enero de 2021</a:t>
                      </a:r>
                      <a:endParaRPr lang="es-CO" sz="1800" kern="1200" dirty="0">
                        <a:solidFill>
                          <a:schemeClr val="dk1"/>
                        </a:solidFill>
                        <a:latin typeface="Museo Sans Condensed" panose="02000000000000000000" pitchFamily="2" charset="0"/>
                        <a:ea typeface="+mn-ea"/>
                        <a:cs typeface="+mn-cs"/>
                      </a:endParaRPr>
                    </a:p>
                  </a:txBody>
                  <a:tcPr/>
                </a:tc>
                <a:tc>
                  <a:txBody>
                    <a:bodyPr/>
                    <a:lstStyle/>
                    <a:p>
                      <a:r>
                        <a:rPr lang="es-CO" dirty="0">
                          <a:latin typeface="Museo Sans Condensed" panose="02000000000000000000" pitchFamily="2" charset="0"/>
                        </a:rPr>
                        <a:t>Oficina Asesora de Planeación SCRD</a:t>
                      </a:r>
                    </a:p>
                  </a:txBody>
                  <a:tcPr/>
                </a:tc>
                <a:extLst>
                  <a:ext uri="{0D108BD9-81ED-4DB2-BD59-A6C34878D82A}">
                    <a16:rowId xmlns:a16="http://schemas.microsoft.com/office/drawing/2014/main" val="2703306730"/>
                  </a:ext>
                </a:extLst>
              </a:tr>
              <a:tr h="370840">
                <a:tc>
                  <a:txBody>
                    <a:bodyPr/>
                    <a:lstStyle/>
                    <a:p>
                      <a:pPr marL="0" indent="0" algn="just" defTabSz="914400" rtl="0" eaLnBrk="1" latinLnBrk="0" hangingPunct="1">
                        <a:buFont typeface="+mj-lt"/>
                        <a:buNone/>
                      </a:pPr>
                      <a:r>
                        <a:rPr lang="es-CO" sz="1800" kern="1200" dirty="0">
                          <a:solidFill>
                            <a:schemeClr val="dk1"/>
                          </a:solidFill>
                          <a:latin typeface="Museo Sans Condensed" panose="02000000000000000000" pitchFamily="2" charset="0"/>
                          <a:ea typeface="+mn-ea"/>
                          <a:cs typeface="+mn-cs"/>
                        </a:rPr>
                        <a:t>3. </a:t>
                      </a:r>
                      <a:r>
                        <a:rPr lang="es-ES" sz="1800" kern="1200" dirty="0">
                          <a:solidFill>
                            <a:schemeClr val="dk1"/>
                          </a:solidFill>
                          <a:latin typeface="Museo Sans Condensed" panose="02000000000000000000" pitchFamily="2" charset="0"/>
                          <a:ea typeface="+mn-ea"/>
                          <a:cs typeface="+mn-cs"/>
                        </a:rPr>
                        <a:t>Aprobación Plataforma Estratégica Sectorial - PES 2020-2024</a:t>
                      </a:r>
                      <a:endParaRPr lang="es-CO" sz="1800" kern="1200" dirty="0">
                        <a:solidFill>
                          <a:schemeClr val="dk1"/>
                        </a:solidFill>
                        <a:latin typeface="Museo Sans Condensed" panose="02000000000000000000" pitchFamily="2" charset="0"/>
                        <a:ea typeface="+mn-ea"/>
                        <a:cs typeface="+mn-cs"/>
                      </a:endParaRPr>
                    </a:p>
                  </a:txBody>
                  <a:tcPr/>
                </a:tc>
                <a:tc>
                  <a:txBody>
                    <a:bodyPr/>
                    <a:lstStyle/>
                    <a:p>
                      <a:r>
                        <a:rPr lang="es-CO" dirty="0">
                          <a:latin typeface="Museo Sans Condensed" panose="02000000000000000000" pitchFamily="2" charset="0"/>
                        </a:rPr>
                        <a:t>Oficina Asesora de Planeación SCRD</a:t>
                      </a:r>
                    </a:p>
                  </a:txBody>
                  <a:tcPr/>
                </a:tc>
                <a:extLst>
                  <a:ext uri="{0D108BD9-81ED-4DB2-BD59-A6C34878D82A}">
                    <a16:rowId xmlns:a16="http://schemas.microsoft.com/office/drawing/2014/main" val="884569238"/>
                  </a:ext>
                </a:extLst>
              </a:tr>
              <a:tr h="370840">
                <a:tc>
                  <a:txBody>
                    <a:bodyPr/>
                    <a:lstStyle/>
                    <a:p>
                      <a:pPr marL="0" indent="0" algn="just" defTabSz="914400" rtl="0" eaLnBrk="1" latinLnBrk="0" hangingPunct="1">
                        <a:buFont typeface="+mj-lt"/>
                        <a:buNone/>
                      </a:pPr>
                      <a:r>
                        <a:rPr lang="es-CO" sz="1800" kern="1200" dirty="0">
                          <a:solidFill>
                            <a:schemeClr val="dk1"/>
                          </a:solidFill>
                          <a:latin typeface="Museo Sans Condensed" panose="02000000000000000000" pitchFamily="2" charset="0"/>
                          <a:ea typeface="+mn-ea"/>
                          <a:cs typeface="+mn-cs"/>
                        </a:rPr>
                        <a:t>4. Seguimiento a metas de producto Plan Distrital de Desarrollo - </a:t>
                      </a:r>
                      <a:r>
                        <a:rPr lang="es-CO" sz="1800" kern="1200" dirty="0">
                          <a:solidFill>
                            <a:schemeClr val="dk1"/>
                          </a:solidFill>
                          <a:latin typeface="Museo Sans Condensed" panose="02000000000000000000" pitchFamily="2" charset="0"/>
                        </a:rPr>
                        <a:t>Sector Cultura, Recreación y Deporte al 31 de diciembre de 2020</a:t>
                      </a:r>
                      <a:endParaRPr lang="es-CO" sz="1800" kern="1200" dirty="0">
                        <a:solidFill>
                          <a:schemeClr val="dk1"/>
                        </a:solidFill>
                        <a:latin typeface="Museo Sans Condensed" panose="02000000000000000000" pitchFamily="2" charset="0"/>
                        <a:ea typeface="+mn-ea"/>
                        <a:cs typeface="+mn-cs"/>
                      </a:endParaRPr>
                    </a:p>
                  </a:txBody>
                  <a:tcPr/>
                </a:tc>
                <a:tc>
                  <a:txBody>
                    <a:bodyPr/>
                    <a:lstStyle/>
                    <a:p>
                      <a:r>
                        <a:rPr lang="es-CO" dirty="0">
                          <a:latin typeface="Museo Sans Condensed" panose="02000000000000000000" pitchFamily="2" charset="0"/>
                        </a:rPr>
                        <a:t>Oficina Asesora de Planeación SCRD</a:t>
                      </a:r>
                    </a:p>
                  </a:txBody>
                  <a:tcPr/>
                </a:tc>
                <a:extLst>
                  <a:ext uri="{0D108BD9-81ED-4DB2-BD59-A6C34878D82A}">
                    <a16:rowId xmlns:a16="http://schemas.microsoft.com/office/drawing/2014/main" val="4133748177"/>
                  </a:ext>
                </a:extLst>
              </a:tr>
              <a:tr h="370840">
                <a:tc>
                  <a:txBody>
                    <a:bodyPr/>
                    <a:lstStyle/>
                    <a:p>
                      <a:pPr marL="0" indent="0" algn="just" defTabSz="914400" rtl="0" eaLnBrk="1" latinLnBrk="0" hangingPunct="1">
                        <a:buFont typeface="+mj-lt"/>
                        <a:buNone/>
                      </a:pPr>
                      <a:r>
                        <a:rPr lang="es-CO" sz="1800" kern="1200" dirty="0">
                          <a:solidFill>
                            <a:schemeClr val="dk1"/>
                          </a:solidFill>
                          <a:latin typeface="Museo Sans Condensed" panose="02000000000000000000" pitchFamily="2" charset="0"/>
                        </a:rPr>
                        <a:t>5. Seguimiento de la ejecución presupuestal - Sector Cultura, Recreación y Deporte con corte al 22 de febrero de 2021</a:t>
                      </a:r>
                    </a:p>
                  </a:txBody>
                  <a:tcPr/>
                </a:tc>
                <a:tc>
                  <a:txBody>
                    <a:bodyPr/>
                    <a:lstStyle/>
                    <a:p>
                      <a:r>
                        <a:rPr lang="es-CO" dirty="0">
                          <a:latin typeface="Museo Sans Condensed" panose="02000000000000000000" pitchFamily="2" charset="0"/>
                        </a:rPr>
                        <a:t>Oficina Asesora de Planeación SCRD</a:t>
                      </a:r>
                    </a:p>
                  </a:txBody>
                  <a:tcPr/>
                </a:tc>
                <a:extLst>
                  <a:ext uri="{0D108BD9-81ED-4DB2-BD59-A6C34878D82A}">
                    <a16:rowId xmlns:a16="http://schemas.microsoft.com/office/drawing/2014/main" val="3165073081"/>
                  </a:ext>
                </a:extLst>
              </a:tr>
              <a:tr h="370840">
                <a:tc>
                  <a:txBody>
                    <a:bodyPr/>
                    <a:lstStyle/>
                    <a:p>
                      <a:pPr marL="0" indent="0" algn="just" defTabSz="914400" rtl="0" eaLnBrk="1" latinLnBrk="0" hangingPunct="1">
                        <a:buFont typeface="+mj-lt"/>
                        <a:buNone/>
                      </a:pPr>
                      <a:r>
                        <a:rPr lang="es-CO" sz="1800" kern="1200" dirty="0">
                          <a:solidFill>
                            <a:schemeClr val="dk1"/>
                          </a:solidFill>
                          <a:latin typeface="Museo Sans Condensed" panose="02000000000000000000" pitchFamily="2" charset="0"/>
                        </a:rPr>
                        <a:t>6. Proposiciones y varios</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Todo el Comité </a:t>
                      </a:r>
                    </a:p>
                  </a:txBody>
                  <a:tcPr/>
                </a:tc>
                <a:extLst>
                  <a:ext uri="{0D108BD9-81ED-4DB2-BD59-A6C34878D82A}">
                    <a16:rowId xmlns:a16="http://schemas.microsoft.com/office/drawing/2014/main" val="3884311049"/>
                  </a:ext>
                </a:extLst>
              </a:tr>
            </a:tbl>
          </a:graphicData>
        </a:graphic>
      </p:graphicFrame>
    </p:spTree>
    <p:extLst>
      <p:ext uri="{BB962C8B-B14F-4D97-AF65-F5344CB8AC3E}">
        <p14:creationId xmlns:p14="http://schemas.microsoft.com/office/powerpoint/2010/main" val="272542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453A95-C340-4409-8F6F-75E1C7313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418280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AF56FD-391E-4203-891C-58DD46367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288824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036427"/>
            <a:ext cx="9278320" cy="2785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4</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Seguimiento a metas de producto Plan Distrital de Desarrollo</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A 31 de diciembre de 2020</a:t>
            </a:r>
            <a:endPar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1077902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1"/>
          <p:cNvSpPr txBox="1"/>
          <p:nvPr/>
        </p:nvSpPr>
        <p:spPr>
          <a:xfrm>
            <a:off x="1523543" y="2683059"/>
            <a:ext cx="9144937" cy="1666130"/>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00"/>
            </a:pPr>
            <a:r>
              <a:rPr lang="es-CO" sz="3629" b="1" kern="0">
                <a:solidFill>
                  <a:srgbClr val="351C75"/>
                </a:solidFill>
                <a:latin typeface="Calibri"/>
                <a:ea typeface="Calibri"/>
                <a:cs typeface="Calibri"/>
                <a:sym typeface="Calibri"/>
              </a:rPr>
              <a:t>SEGUIMIENTO A METAS DE PRODUCTO</a:t>
            </a:r>
            <a:endParaRPr sz="1270" kern="0">
              <a:solidFill>
                <a:srgbClr val="351C75"/>
              </a:solidFill>
              <a:latin typeface="Arial"/>
              <a:ea typeface="Arial"/>
              <a:cs typeface="Arial"/>
              <a:sym typeface="Arial"/>
            </a:endParaRPr>
          </a:p>
          <a:p>
            <a:pPr algn="ctr" defTabSz="829544">
              <a:buClr>
                <a:srgbClr val="000000"/>
              </a:buClr>
              <a:buSzPts val="4000"/>
            </a:pPr>
            <a:r>
              <a:rPr lang="es-CO" sz="3629" b="1" kern="0">
                <a:solidFill>
                  <a:srgbClr val="351C75"/>
                </a:solidFill>
                <a:latin typeface="Calibri"/>
                <a:ea typeface="Calibri"/>
                <a:cs typeface="Calibri"/>
                <a:sym typeface="Calibri"/>
              </a:rPr>
              <a:t>PLAN DISTRITAL DE DESARROLLO</a:t>
            </a:r>
            <a:endParaRPr sz="1270" kern="0">
              <a:solidFill>
                <a:srgbClr val="351C75"/>
              </a:solidFill>
              <a:latin typeface="Arial"/>
              <a:ea typeface="Arial"/>
              <a:cs typeface="Arial"/>
              <a:sym typeface="Arial"/>
            </a:endParaRPr>
          </a:p>
          <a:p>
            <a:pPr algn="ctr" defTabSz="829544">
              <a:buClr>
                <a:srgbClr val="000000"/>
              </a:buClr>
              <a:buSzPts val="1800"/>
            </a:pPr>
            <a:endParaRPr sz="1633" b="1" kern="0">
              <a:solidFill>
                <a:srgbClr val="351C75"/>
              </a:solidFill>
              <a:latin typeface="Calibri"/>
              <a:ea typeface="Calibri"/>
              <a:cs typeface="Calibri"/>
              <a:sym typeface="Calibri"/>
            </a:endParaRPr>
          </a:p>
          <a:p>
            <a:pPr algn="ctr" defTabSz="829544">
              <a:buClr>
                <a:srgbClr val="000000"/>
              </a:buClr>
              <a:buSzPts val="1800"/>
            </a:pPr>
            <a:endParaRPr sz="1633" b="1" kern="0">
              <a:solidFill>
                <a:srgbClr val="351C75"/>
              </a:solidFill>
              <a:latin typeface="Calibri"/>
              <a:ea typeface="Calibri"/>
              <a:cs typeface="Calibri"/>
              <a:sym typeface="Calibri"/>
            </a:endParaRPr>
          </a:p>
          <a:p>
            <a:pPr defTabSz="829544">
              <a:buClr>
                <a:srgbClr val="000000"/>
              </a:buClr>
              <a:buSzPts val="1800"/>
            </a:pPr>
            <a:endParaRPr sz="1633" b="1" kern="0">
              <a:solidFill>
                <a:srgbClr val="351C75"/>
              </a:solidFill>
              <a:latin typeface="Calibri"/>
              <a:ea typeface="Calibri"/>
              <a:cs typeface="Calibri"/>
              <a:sym typeface="Calibri"/>
            </a:endParaRPr>
          </a:p>
          <a:p>
            <a:pPr algn="ctr" defTabSz="829544">
              <a:buClr>
                <a:srgbClr val="000000"/>
              </a:buClr>
              <a:buSzPts val="1800"/>
            </a:pPr>
            <a:endParaRPr sz="1633" b="1" kern="0">
              <a:solidFill>
                <a:srgbClr val="351C75"/>
              </a:solidFill>
              <a:latin typeface="Calibri"/>
              <a:ea typeface="Calibri"/>
              <a:cs typeface="Calibri"/>
              <a:sym typeface="Calibri"/>
            </a:endParaRPr>
          </a:p>
          <a:p>
            <a:pPr algn="ctr" defTabSz="829544">
              <a:buClr>
                <a:srgbClr val="000000"/>
              </a:buClr>
              <a:buSzPts val="3600"/>
            </a:pPr>
            <a:endParaRPr sz="3266" b="1" kern="0">
              <a:solidFill>
                <a:srgbClr val="351C75"/>
              </a:solidFill>
              <a:latin typeface="Calibri"/>
              <a:ea typeface="Calibri"/>
              <a:cs typeface="Calibri"/>
              <a:sym typeface="Calibri"/>
            </a:endParaRPr>
          </a:p>
          <a:p>
            <a:pPr algn="ctr" defTabSz="829544">
              <a:buClr>
                <a:srgbClr val="000000"/>
              </a:buClr>
              <a:buSzPts val="3600"/>
            </a:pPr>
            <a:endParaRPr sz="3266" b="1" kern="0">
              <a:solidFill>
                <a:srgbClr val="FFFFFF"/>
              </a:solidFill>
              <a:latin typeface="Calibri"/>
              <a:ea typeface="Calibri"/>
              <a:cs typeface="Calibri"/>
              <a:sym typeface="Calibri"/>
            </a:endParaRPr>
          </a:p>
          <a:p>
            <a:pPr algn="ctr" defTabSz="829544">
              <a:buClr>
                <a:srgbClr val="000000"/>
              </a:buClr>
              <a:buSzPts val="1800"/>
            </a:pPr>
            <a:endParaRPr sz="1633" b="1" kern="0">
              <a:solidFill>
                <a:srgbClr val="351C75"/>
              </a:solidFill>
              <a:latin typeface="Calibri"/>
              <a:ea typeface="Calibri"/>
              <a:cs typeface="Calibri"/>
              <a:sym typeface="Calibri"/>
            </a:endParaRPr>
          </a:p>
        </p:txBody>
      </p:sp>
      <p:pic>
        <p:nvPicPr>
          <p:cNvPr id="60" name="Google Shape;60;p1"/>
          <p:cNvPicPr preferRelativeResize="0"/>
          <p:nvPr/>
        </p:nvPicPr>
        <p:blipFill rotWithShape="1">
          <a:blip r:embed="rId3">
            <a:alphaModFix/>
          </a:blip>
          <a:srcRect/>
          <a:stretch/>
        </p:blipFill>
        <p:spPr>
          <a:xfrm>
            <a:off x="9273147" y="5948937"/>
            <a:ext cx="1133769" cy="704063"/>
          </a:xfrm>
          <a:prstGeom prst="rect">
            <a:avLst/>
          </a:prstGeom>
          <a:noFill/>
          <a:ln>
            <a:noFill/>
          </a:ln>
        </p:spPr>
      </p:pic>
      <p:pic>
        <p:nvPicPr>
          <p:cNvPr id="61" name="Google Shape;61;p1"/>
          <p:cNvPicPr preferRelativeResize="0"/>
          <p:nvPr/>
        </p:nvPicPr>
        <p:blipFill>
          <a:blip r:embed="rId4">
            <a:alphaModFix/>
          </a:blip>
          <a:stretch>
            <a:fillRect/>
          </a:stretch>
        </p:blipFill>
        <p:spPr>
          <a:xfrm>
            <a:off x="1523520" y="-9"/>
            <a:ext cx="9144961" cy="2406568"/>
          </a:xfrm>
          <a:prstGeom prst="rect">
            <a:avLst/>
          </a:prstGeom>
          <a:noFill/>
          <a:ln>
            <a:noFill/>
          </a:ln>
        </p:spPr>
      </p:pic>
      <p:grpSp>
        <p:nvGrpSpPr>
          <p:cNvPr id="62" name="Google Shape;62;p1"/>
          <p:cNvGrpSpPr/>
          <p:nvPr/>
        </p:nvGrpSpPr>
        <p:grpSpPr>
          <a:xfrm>
            <a:off x="1522183" y="4544146"/>
            <a:ext cx="9111511" cy="1178581"/>
            <a:chOff x="0" y="817901"/>
            <a:chExt cx="5550569" cy="592523"/>
          </a:xfrm>
        </p:grpSpPr>
        <p:pic>
          <p:nvPicPr>
            <p:cNvPr id="63" name="Google Shape;63;p1"/>
            <p:cNvPicPr preferRelativeResize="0"/>
            <p:nvPr/>
          </p:nvPicPr>
          <p:blipFill rotWithShape="1">
            <a:blip r:embed="rId5">
              <a:alphaModFix/>
            </a:blip>
            <a:srcRect l="69215" r="6155"/>
            <a:stretch/>
          </p:blipFill>
          <p:spPr>
            <a:xfrm>
              <a:off x="0" y="934848"/>
              <a:ext cx="5550569" cy="391797"/>
            </a:xfrm>
            <a:prstGeom prst="rect">
              <a:avLst/>
            </a:prstGeom>
            <a:noFill/>
            <a:ln>
              <a:noFill/>
            </a:ln>
          </p:spPr>
        </p:pic>
        <p:pic>
          <p:nvPicPr>
            <p:cNvPr id="64" name="Google Shape;64;p1"/>
            <p:cNvPicPr preferRelativeResize="0"/>
            <p:nvPr/>
          </p:nvPicPr>
          <p:blipFill rotWithShape="1">
            <a:blip r:embed="rId5">
              <a:alphaModFix/>
            </a:blip>
            <a:srcRect l="72913" r="1136"/>
            <a:stretch/>
          </p:blipFill>
          <p:spPr>
            <a:xfrm>
              <a:off x="0" y="817901"/>
              <a:ext cx="3738038" cy="391797"/>
            </a:xfrm>
            <a:prstGeom prst="rect">
              <a:avLst/>
            </a:prstGeom>
            <a:noFill/>
            <a:ln>
              <a:noFill/>
            </a:ln>
          </p:spPr>
        </p:pic>
        <p:pic>
          <p:nvPicPr>
            <p:cNvPr id="65" name="Google Shape;65;p1"/>
            <p:cNvPicPr preferRelativeResize="0"/>
            <p:nvPr/>
          </p:nvPicPr>
          <p:blipFill rotWithShape="1">
            <a:blip r:embed="rId5">
              <a:alphaModFix/>
            </a:blip>
            <a:srcRect l="72913" r="1136"/>
            <a:stretch/>
          </p:blipFill>
          <p:spPr>
            <a:xfrm>
              <a:off x="0" y="1018624"/>
              <a:ext cx="1851650" cy="391800"/>
            </a:xfrm>
            <a:prstGeom prst="rect">
              <a:avLst/>
            </a:prstGeom>
            <a:noFill/>
            <a:ln>
              <a:noFill/>
            </a:ln>
          </p:spPr>
        </p:pic>
      </p:grpSp>
      <p:sp>
        <p:nvSpPr>
          <p:cNvPr id="66" name="Google Shape;66;p1"/>
          <p:cNvSpPr txBox="1"/>
          <p:nvPr/>
        </p:nvSpPr>
        <p:spPr>
          <a:xfrm>
            <a:off x="1640071" y="4727303"/>
            <a:ext cx="8993619" cy="628265"/>
          </a:xfrm>
          <a:prstGeom prst="rect">
            <a:avLst/>
          </a:prstGeom>
          <a:noFill/>
          <a:ln>
            <a:noFill/>
          </a:ln>
        </p:spPr>
        <p:txBody>
          <a:bodyPr spcFirstLastPara="1" wrap="square" lIns="82939" tIns="82939" rIns="82939" bIns="82939" anchor="t" anchorCtr="0">
            <a:spAutoFit/>
          </a:bodyPr>
          <a:lstStyle/>
          <a:p>
            <a:pPr algn="ctr" defTabSz="829544">
              <a:buClr>
                <a:srgbClr val="000000"/>
              </a:buClr>
            </a:pPr>
            <a:r>
              <a:rPr lang="es-CO" sz="2994" b="1" kern="0">
                <a:solidFill>
                  <a:srgbClr val="FFFFFF"/>
                </a:solidFill>
                <a:latin typeface="Calibri"/>
                <a:ea typeface="Calibri"/>
                <a:cs typeface="Calibri"/>
                <a:sym typeface="Calibri"/>
              </a:rPr>
              <a:t>SECTOR CULTURA, RECREACIÓN Y DEPORTE</a:t>
            </a:r>
            <a:endParaRPr sz="2994" b="1" kern="0">
              <a:solidFill>
                <a:srgbClr val="FFFFFF"/>
              </a:solidFill>
              <a:latin typeface="Calibri"/>
              <a:ea typeface="Calibri"/>
              <a:cs typeface="Calibri"/>
              <a:sym typeface="Calibri"/>
            </a:endParaRPr>
          </a:p>
        </p:txBody>
      </p:sp>
      <p:sp>
        <p:nvSpPr>
          <p:cNvPr id="67" name="Google Shape;67;p1"/>
          <p:cNvSpPr txBox="1"/>
          <p:nvPr/>
        </p:nvSpPr>
        <p:spPr>
          <a:xfrm>
            <a:off x="1523543" y="6053149"/>
            <a:ext cx="9111462" cy="488676"/>
          </a:xfrm>
          <a:prstGeom prst="rect">
            <a:avLst/>
          </a:prstGeom>
          <a:noFill/>
          <a:ln>
            <a:noFill/>
          </a:ln>
        </p:spPr>
        <p:txBody>
          <a:bodyPr spcFirstLastPara="1" wrap="square" lIns="82939" tIns="82939" rIns="82939" bIns="82939" anchor="t" anchorCtr="0">
            <a:spAutoFit/>
          </a:bodyPr>
          <a:lstStyle/>
          <a:p>
            <a:pPr algn="ctr" defTabSz="829544">
              <a:buClr>
                <a:srgbClr val="000000"/>
              </a:buClr>
            </a:pPr>
            <a:r>
              <a:rPr lang="es-CO" sz="2087" b="1" kern="0">
                <a:solidFill>
                  <a:srgbClr val="434343"/>
                </a:solidFill>
                <a:latin typeface="Calibri"/>
                <a:ea typeface="Calibri"/>
                <a:cs typeface="Calibri"/>
                <a:sym typeface="Calibri"/>
              </a:rPr>
              <a:t>A 31 DE DICIEMBRE DEL 2020</a:t>
            </a:r>
            <a:endParaRPr sz="2087" b="1" kern="0">
              <a:solidFill>
                <a:srgbClr val="434343"/>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2"/>
          <p:cNvGrpSpPr/>
          <p:nvPr/>
        </p:nvGrpSpPr>
        <p:grpSpPr>
          <a:xfrm>
            <a:off x="1523521" y="1715568"/>
            <a:ext cx="9057765" cy="5309989"/>
            <a:chOff x="0" y="1357696"/>
            <a:chExt cx="9984509" cy="5853280"/>
          </a:xfrm>
        </p:grpSpPr>
        <p:sp>
          <p:nvSpPr>
            <p:cNvPr id="74" name="Google Shape;74;p2"/>
            <p:cNvSpPr/>
            <p:nvPr/>
          </p:nvSpPr>
          <p:spPr>
            <a:xfrm>
              <a:off x="3814047" y="3349416"/>
              <a:ext cx="2484270" cy="2190708"/>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5" name="Google Shape;75;p2"/>
            <p:cNvSpPr txBox="1"/>
            <p:nvPr/>
          </p:nvSpPr>
          <p:spPr>
            <a:xfrm>
              <a:off x="4203629" y="3692961"/>
              <a:ext cx="1705107" cy="1503618"/>
            </a:xfrm>
            <a:prstGeom prst="rect">
              <a:avLst/>
            </a:prstGeom>
            <a:noFill/>
            <a:ln>
              <a:noFill/>
            </a:ln>
          </p:spPr>
          <p:txBody>
            <a:bodyPr spcFirstLastPara="1" wrap="square" lIns="0" tIns="13812" rIns="0" bIns="13812" anchor="ctr" anchorCtr="0">
              <a:noAutofit/>
            </a:bodyPr>
            <a:lstStyle/>
            <a:p>
              <a:pPr algn="ctr" defTabSz="829544">
                <a:lnSpc>
                  <a:spcPct val="90000"/>
                </a:lnSpc>
                <a:buClr>
                  <a:srgbClr val="000000"/>
                </a:buClr>
                <a:buSzPts val="1200"/>
              </a:pPr>
              <a:r>
                <a:rPr lang="es-CO" sz="1996" b="1" kern="0">
                  <a:solidFill>
                    <a:srgbClr val="000000"/>
                  </a:solidFill>
                  <a:latin typeface="Calibri"/>
                  <a:ea typeface="Calibri"/>
                  <a:cs typeface="Calibri"/>
                  <a:sym typeface="Calibri"/>
                </a:rPr>
                <a:t>Propósito 2</a:t>
              </a:r>
              <a:endParaRPr sz="1996" b="1"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315" kern="0">
                  <a:solidFill>
                    <a:srgbClr val="000000"/>
                  </a:solidFill>
                  <a:latin typeface="Calibri"/>
                  <a:ea typeface="Calibri"/>
                  <a:cs typeface="Calibri"/>
                  <a:sym typeface="Calibri"/>
                </a:rPr>
                <a:t>IDPC: 4</a:t>
              </a:r>
              <a:endParaRPr sz="1633"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315" kern="0">
                  <a:solidFill>
                    <a:srgbClr val="000000"/>
                  </a:solidFill>
                  <a:latin typeface="Calibri"/>
                  <a:ea typeface="Calibri"/>
                  <a:cs typeface="Calibri"/>
                  <a:sym typeface="Calibri"/>
                </a:rPr>
                <a:t>IDRD: 1</a:t>
              </a:r>
              <a:endParaRPr sz="1452" kern="0">
                <a:solidFill>
                  <a:srgbClr val="000000"/>
                </a:solidFill>
                <a:latin typeface="Calibri"/>
                <a:ea typeface="Calibri"/>
                <a:cs typeface="Calibri"/>
                <a:sym typeface="Calibri"/>
              </a:endParaRPr>
            </a:p>
          </p:txBody>
        </p:sp>
        <p:sp>
          <p:nvSpPr>
            <p:cNvPr id="76" name="Google Shape;76;p2"/>
            <p:cNvSpPr/>
            <p:nvPr/>
          </p:nvSpPr>
          <p:spPr>
            <a:xfrm>
              <a:off x="9719920" y="6982816"/>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7" name="Google Shape;77;p2"/>
            <p:cNvSpPr/>
            <p:nvPr/>
          </p:nvSpPr>
          <p:spPr>
            <a:xfrm>
              <a:off x="2022836" y="2482715"/>
              <a:ext cx="2266483" cy="1945514"/>
            </a:xfrm>
            <a:prstGeom prst="hexagon">
              <a:avLst>
                <a:gd name="adj" fmla="val 25000"/>
                <a:gd name="vf" fmla="val 115470"/>
              </a:avLst>
            </a:prstGeom>
            <a:blipFill rotWithShape="1">
              <a:blip r:embed="rId3">
                <a:alphaModFix/>
              </a:blip>
              <a:stretch>
                <a:fillRect l="-8998" r="-8997"/>
              </a:stretch>
            </a:blipFill>
            <a:ln w="9525" cap="flat" cmpd="sng">
              <a:solidFill>
                <a:schemeClr val="accent3">
                  <a:alpha val="89411"/>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8" name="Google Shape;78;p2"/>
            <p:cNvSpPr/>
            <p:nvPr/>
          </p:nvSpPr>
          <p:spPr>
            <a:xfrm>
              <a:off x="9719920" y="6982816"/>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9" name="Google Shape;79;p2"/>
            <p:cNvSpPr/>
            <p:nvPr/>
          </p:nvSpPr>
          <p:spPr>
            <a:xfrm>
              <a:off x="5761076" y="2308865"/>
              <a:ext cx="2501400" cy="2175900"/>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0" name="Google Shape;80;p2"/>
            <p:cNvSpPr txBox="1"/>
            <p:nvPr/>
          </p:nvSpPr>
          <p:spPr>
            <a:xfrm>
              <a:off x="6150854" y="2647907"/>
              <a:ext cx="1721916" cy="1497779"/>
            </a:xfrm>
            <a:prstGeom prst="rect">
              <a:avLst/>
            </a:prstGeom>
            <a:noFill/>
            <a:ln>
              <a:noFill/>
            </a:ln>
          </p:spPr>
          <p:txBody>
            <a:bodyPr spcFirstLastPara="1" wrap="square" lIns="0" tIns="20729" rIns="0" bIns="20729" anchor="ctr" anchorCtr="0">
              <a:noAutofit/>
            </a:bodyPr>
            <a:lstStyle/>
            <a:p>
              <a:pPr algn="ctr" defTabSz="829544">
                <a:lnSpc>
                  <a:spcPct val="90000"/>
                </a:lnSpc>
                <a:buClr>
                  <a:srgbClr val="000000"/>
                </a:buClr>
                <a:buSzPts val="1800"/>
              </a:pPr>
              <a:r>
                <a:rPr lang="es-CO" sz="1996" b="1" kern="0">
                  <a:solidFill>
                    <a:srgbClr val="000000"/>
                  </a:solidFill>
                  <a:latin typeface="Calibri"/>
                  <a:ea typeface="Calibri"/>
                  <a:cs typeface="Calibri"/>
                  <a:sym typeface="Calibri"/>
                </a:rPr>
                <a:t>  Propósito 3</a:t>
              </a:r>
              <a:endParaRPr sz="1996" b="1" kern="0">
                <a:solidFill>
                  <a:srgbClr val="000000"/>
                </a:solidFill>
                <a:latin typeface="Calibri"/>
                <a:ea typeface="Calibri"/>
                <a:cs typeface="Calibri"/>
                <a:sym typeface="Calibri"/>
              </a:endParaRPr>
            </a:p>
            <a:p>
              <a:pPr algn="ctr" defTabSz="829544">
                <a:lnSpc>
                  <a:spcPct val="90000"/>
                </a:lnSpc>
                <a:spcBef>
                  <a:spcPts val="572"/>
                </a:spcBef>
                <a:buClr>
                  <a:srgbClr val="000000"/>
                </a:buClr>
                <a:buSzPts val="1100"/>
              </a:pPr>
              <a:r>
                <a:rPr lang="es-CO" sz="1361" kern="0">
                  <a:solidFill>
                    <a:srgbClr val="000000"/>
                  </a:solidFill>
                  <a:latin typeface="Calibri"/>
                  <a:ea typeface="Calibri"/>
                  <a:cs typeface="Calibri"/>
                  <a:sym typeface="Calibri"/>
                </a:rPr>
                <a:t>FUGA: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IDARTES: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IDPC: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SCRD:1</a:t>
              </a:r>
              <a:endParaRPr sz="1996" kern="0">
                <a:solidFill>
                  <a:srgbClr val="000000"/>
                </a:solidFill>
                <a:latin typeface="Calibri"/>
                <a:ea typeface="Calibri"/>
                <a:cs typeface="Calibri"/>
                <a:sym typeface="Calibri"/>
              </a:endParaRPr>
            </a:p>
          </p:txBody>
        </p:sp>
        <p:sp>
          <p:nvSpPr>
            <p:cNvPr id="81" name="Google Shape;81;p2"/>
            <p:cNvSpPr/>
            <p:nvPr/>
          </p:nvSpPr>
          <p:spPr>
            <a:xfrm>
              <a:off x="9719920" y="6982818"/>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2" name="Google Shape;82;p2"/>
            <p:cNvSpPr/>
            <p:nvPr/>
          </p:nvSpPr>
          <p:spPr>
            <a:xfrm>
              <a:off x="3816790" y="1357696"/>
              <a:ext cx="2391389" cy="1945514"/>
            </a:xfrm>
            <a:prstGeom prst="hexagon">
              <a:avLst>
                <a:gd name="adj" fmla="val 25000"/>
                <a:gd name="vf" fmla="val 115470"/>
              </a:avLst>
            </a:prstGeom>
            <a:blipFill rotWithShape="1">
              <a:blip r:embed="rId4">
                <a:alphaModFix/>
              </a:blip>
              <a:stretch>
                <a:fillRect l="-30994" r="-30993"/>
              </a:stretch>
            </a:blipFill>
            <a:ln w="9525" cap="flat" cmpd="sng">
              <a:solidFill>
                <a:schemeClr val="accent3">
                  <a:alpha val="76470"/>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3" name="Google Shape;83;p2"/>
            <p:cNvSpPr/>
            <p:nvPr/>
          </p:nvSpPr>
          <p:spPr>
            <a:xfrm>
              <a:off x="9719920" y="6982818"/>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4" name="Google Shape;84;p2"/>
            <p:cNvSpPr/>
            <p:nvPr/>
          </p:nvSpPr>
          <p:spPr>
            <a:xfrm>
              <a:off x="0" y="3317123"/>
              <a:ext cx="2510357" cy="2222225"/>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5" name="Google Shape;85;p2"/>
            <p:cNvSpPr txBox="1"/>
            <p:nvPr/>
          </p:nvSpPr>
          <p:spPr>
            <a:xfrm>
              <a:off x="394382" y="3666239"/>
              <a:ext cx="1721593" cy="1523993"/>
            </a:xfrm>
            <a:prstGeom prst="rect">
              <a:avLst/>
            </a:prstGeom>
            <a:noFill/>
            <a:ln>
              <a:noFill/>
            </a:ln>
          </p:spPr>
          <p:txBody>
            <a:bodyPr spcFirstLastPara="1" wrap="square" lIns="0" tIns="13812" rIns="0" bIns="13812" anchor="t" anchorCtr="0">
              <a:noAutofit/>
            </a:bodyPr>
            <a:lstStyle/>
            <a:p>
              <a:pPr algn="ctr" defTabSz="829544">
                <a:lnSpc>
                  <a:spcPct val="90000"/>
                </a:lnSpc>
                <a:buClr>
                  <a:srgbClr val="000000"/>
                </a:buClr>
                <a:buSzPts val="1200"/>
              </a:pPr>
              <a:r>
                <a:rPr lang="es-CO" sz="1996" b="1" kern="0">
                  <a:solidFill>
                    <a:srgbClr val="000000"/>
                  </a:solidFill>
                  <a:latin typeface="Calibri"/>
                  <a:ea typeface="Calibri"/>
                  <a:cs typeface="Calibri"/>
                  <a:sym typeface="Calibri"/>
                </a:rPr>
                <a:t>Propósito 1</a:t>
              </a:r>
              <a:endParaRPr sz="1996" b="1" kern="0">
                <a:solidFill>
                  <a:srgbClr val="000000"/>
                </a:solidFill>
                <a:latin typeface="Arial"/>
                <a:ea typeface="Arial"/>
                <a:cs typeface="Arial"/>
                <a:sym typeface="Arial"/>
              </a:endParaRPr>
            </a:p>
            <a:p>
              <a:pPr algn="ctr" defTabSz="829544">
                <a:lnSpc>
                  <a:spcPct val="90000"/>
                </a:lnSpc>
                <a:spcBef>
                  <a:spcPts val="381"/>
                </a:spcBef>
                <a:buClr>
                  <a:srgbClr val="000000"/>
                </a:buClr>
                <a:buSzPts val="1000"/>
              </a:pPr>
              <a:r>
                <a:rPr lang="es-CO" sz="1270" kern="0">
                  <a:solidFill>
                    <a:srgbClr val="000000"/>
                  </a:solidFill>
                  <a:latin typeface="Calibri"/>
                  <a:ea typeface="Calibri"/>
                  <a:cs typeface="Calibri"/>
                  <a:sym typeface="Calibri"/>
                </a:rPr>
                <a:t>FUGA: 8</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IDARTES: 10</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IDPC: 6</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IDRD: 9</a:t>
              </a:r>
              <a:endParaRPr sz="1361" kern="0">
                <a:solidFill>
                  <a:srgbClr val="000000"/>
                </a:solidFill>
                <a:latin typeface="Calibri"/>
                <a:ea typeface="Calibri"/>
                <a:cs typeface="Calibri"/>
                <a:sym typeface="Calibri"/>
              </a:endParaRPr>
            </a:p>
            <a:p>
              <a:pPr marL="51846" lvl="1" indent="-51846"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OFB: 5</a:t>
              </a:r>
              <a:endParaRPr sz="1633" kern="0">
                <a:solidFill>
                  <a:srgbClr val="000000"/>
                </a:solidFill>
                <a:latin typeface="Arial"/>
                <a:ea typeface="Arial"/>
                <a:cs typeface="Arial"/>
                <a:sym typeface="Arial"/>
              </a:endParaRPr>
            </a:p>
            <a:p>
              <a:pPr marL="51846" lvl="1" indent="-51846" algn="ctr" defTabSz="829544">
                <a:lnSpc>
                  <a:spcPct val="90000"/>
                </a:lnSpc>
                <a:spcBef>
                  <a:spcPts val="136"/>
                </a:spcBef>
                <a:buClr>
                  <a:srgbClr val="000000"/>
                </a:buClr>
                <a:buSzPts val="1000"/>
              </a:pPr>
              <a:r>
                <a:rPr lang="es-CO" sz="1270" kern="0">
                  <a:solidFill>
                    <a:srgbClr val="000000"/>
                  </a:solidFill>
                  <a:latin typeface="Calibri"/>
                  <a:ea typeface="Calibri"/>
                  <a:cs typeface="Calibri"/>
                  <a:sym typeface="Calibri"/>
                </a:rPr>
                <a:t>SCRD:16</a:t>
              </a:r>
              <a:endParaRPr sz="1270" kern="0">
                <a:solidFill>
                  <a:srgbClr val="000000"/>
                </a:solidFill>
                <a:latin typeface="Calibri"/>
                <a:ea typeface="Calibri"/>
                <a:cs typeface="Calibri"/>
                <a:sym typeface="Calibri"/>
              </a:endParaRPr>
            </a:p>
          </p:txBody>
        </p:sp>
        <p:sp>
          <p:nvSpPr>
            <p:cNvPr id="86" name="Google Shape;86;p2"/>
            <p:cNvSpPr/>
            <p:nvPr/>
          </p:nvSpPr>
          <p:spPr>
            <a:xfrm>
              <a:off x="9719920" y="6982817"/>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7" name="Google Shape;87;p2"/>
            <p:cNvSpPr/>
            <p:nvPr/>
          </p:nvSpPr>
          <p:spPr>
            <a:xfrm>
              <a:off x="2004277" y="4461346"/>
              <a:ext cx="2301636" cy="2145124"/>
            </a:xfrm>
            <a:prstGeom prst="hexagon">
              <a:avLst>
                <a:gd name="adj" fmla="val 25000"/>
                <a:gd name="vf" fmla="val 115470"/>
              </a:avLst>
            </a:prstGeom>
            <a:blipFill rotWithShape="1">
              <a:blip r:embed="rId5">
                <a:alphaModFix/>
              </a:blip>
              <a:stretch>
                <a:fillRect l="-32995" r="-32995"/>
              </a:stretch>
            </a:blipFill>
            <a:ln w="9525" cap="flat" cmpd="sng">
              <a:solidFill>
                <a:schemeClr val="accent3">
                  <a:alpha val="62745"/>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8" name="Google Shape;88;p2"/>
            <p:cNvSpPr/>
            <p:nvPr/>
          </p:nvSpPr>
          <p:spPr>
            <a:xfrm>
              <a:off x="9719920" y="6982817"/>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9" name="Google Shape;89;p2"/>
            <p:cNvSpPr/>
            <p:nvPr/>
          </p:nvSpPr>
          <p:spPr>
            <a:xfrm>
              <a:off x="7718026" y="3627589"/>
              <a:ext cx="2266483" cy="1945514"/>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0" name="Google Shape;90;p2"/>
            <p:cNvSpPr txBox="1"/>
            <p:nvPr/>
          </p:nvSpPr>
          <p:spPr>
            <a:xfrm>
              <a:off x="8069026" y="3928882"/>
              <a:ext cx="1564483" cy="1342928"/>
            </a:xfrm>
            <a:prstGeom prst="rect">
              <a:avLst/>
            </a:prstGeom>
            <a:noFill/>
            <a:ln>
              <a:noFill/>
            </a:ln>
          </p:spPr>
          <p:txBody>
            <a:bodyPr spcFirstLastPara="1" wrap="square" lIns="0" tIns="12655" rIns="0" bIns="12655" anchor="ctr" anchorCtr="0">
              <a:noAutofit/>
            </a:bodyPr>
            <a:lstStyle/>
            <a:p>
              <a:pPr algn="ctr" defTabSz="829544">
                <a:lnSpc>
                  <a:spcPct val="90000"/>
                </a:lnSpc>
                <a:buClr>
                  <a:srgbClr val="000000"/>
                </a:buClr>
                <a:buSzPts val="1050"/>
              </a:pPr>
              <a:r>
                <a:rPr lang="es-CO" sz="1905" b="1" kern="0">
                  <a:solidFill>
                    <a:srgbClr val="000000"/>
                  </a:solidFill>
                  <a:latin typeface="Calibri"/>
                  <a:ea typeface="Calibri"/>
                  <a:cs typeface="Calibri"/>
                  <a:sym typeface="Calibri"/>
                </a:rPr>
                <a:t>Propósito 5</a:t>
              </a:r>
              <a:endParaRPr sz="1905" b="1"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FUGA: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IDARTES: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IDPC: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IDRD: 1</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OFB: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SCRD: 5</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CANAL: 2</a:t>
              </a:r>
              <a:endParaRPr sz="1225" kern="0">
                <a:solidFill>
                  <a:srgbClr val="000000"/>
                </a:solidFill>
                <a:latin typeface="Calibri"/>
                <a:ea typeface="Calibri"/>
                <a:cs typeface="Calibri"/>
                <a:sym typeface="Calibri"/>
              </a:endParaRPr>
            </a:p>
          </p:txBody>
        </p:sp>
        <p:sp>
          <p:nvSpPr>
            <p:cNvPr id="91" name="Google Shape;91;p2"/>
            <p:cNvSpPr/>
            <p:nvPr/>
          </p:nvSpPr>
          <p:spPr>
            <a:xfrm>
              <a:off x="9719920" y="6982818"/>
              <a:ext cx="264589" cy="228158"/>
            </a:xfrm>
            <a:prstGeom prst="hexagon">
              <a:avLst>
                <a:gd name="adj" fmla="val 25000"/>
                <a:gd name="vf" fmla="val 115470"/>
              </a:avLst>
            </a:prstGeom>
            <a:no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2" name="Google Shape;92;p2"/>
            <p:cNvSpPr/>
            <p:nvPr/>
          </p:nvSpPr>
          <p:spPr>
            <a:xfrm>
              <a:off x="5834691" y="4548336"/>
              <a:ext cx="2266483" cy="1945514"/>
            </a:xfrm>
            <a:prstGeom prst="hexagon">
              <a:avLst>
                <a:gd name="adj" fmla="val 25000"/>
                <a:gd name="vf" fmla="val 115470"/>
              </a:avLst>
            </a:prstGeom>
            <a:blipFill rotWithShape="1">
              <a:blip r:embed="rId6">
                <a:alphaModFix/>
              </a:blip>
              <a:stretch>
                <a:fillRect l="-6996" r="-6996"/>
              </a:stretch>
            </a:blipFill>
            <a:ln w="9525" cap="flat" cmpd="sng">
              <a:solidFill>
                <a:schemeClr val="accent3">
                  <a:alpha val="49411"/>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3" name="Google Shape;93;p2"/>
            <p:cNvSpPr/>
            <p:nvPr/>
          </p:nvSpPr>
          <p:spPr>
            <a:xfrm>
              <a:off x="8981497" y="6948912"/>
              <a:ext cx="264589" cy="228158"/>
            </a:xfrm>
            <a:prstGeom prst="hexagon">
              <a:avLst>
                <a:gd name="adj" fmla="val 25000"/>
                <a:gd name="vf" fmla="val 115470"/>
              </a:avLst>
            </a:prstGeom>
            <a:no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grpSp>
      <p:sp>
        <p:nvSpPr>
          <p:cNvPr id="94" name="Google Shape;94;p2"/>
          <p:cNvSpPr/>
          <p:nvPr/>
        </p:nvSpPr>
        <p:spPr>
          <a:xfrm>
            <a:off x="9931123" y="6208885"/>
            <a:ext cx="737357" cy="485985"/>
          </a:xfrm>
          <a:prstGeom prst="rect">
            <a:avLst/>
          </a:prstGeom>
          <a:solidFill>
            <a:schemeClr val="lt1"/>
          </a:solidFill>
          <a:ln>
            <a:noFill/>
          </a:ln>
        </p:spPr>
        <p:txBody>
          <a:bodyPr spcFirstLastPara="1" wrap="square" lIns="82939" tIns="41458" rIns="82939" bIns="41458" anchor="ctr" anchorCtr="0">
            <a:noAutofit/>
          </a:bodyPr>
          <a:lstStyle/>
          <a:p>
            <a:pPr algn="ctr" defTabSz="829544">
              <a:buClr>
                <a:srgbClr val="000000"/>
              </a:buClr>
              <a:buSzPts val="1800"/>
            </a:pPr>
            <a:endParaRPr sz="1633" kern="0">
              <a:solidFill>
                <a:srgbClr val="FFFFFF"/>
              </a:solidFill>
              <a:latin typeface="Calibri"/>
              <a:ea typeface="Calibri"/>
              <a:cs typeface="Calibri"/>
              <a:sym typeface="Calibri"/>
            </a:endParaRPr>
          </a:p>
        </p:txBody>
      </p:sp>
      <p:sp>
        <p:nvSpPr>
          <p:cNvPr id="95" name="Google Shape;95;p2"/>
          <p:cNvSpPr txBox="1"/>
          <p:nvPr/>
        </p:nvSpPr>
        <p:spPr>
          <a:xfrm>
            <a:off x="1523520" y="966240"/>
            <a:ext cx="3977267" cy="1150397"/>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18"/>
            </a:pPr>
            <a:r>
              <a:rPr lang="es-CO" sz="3645" b="1" kern="0">
                <a:solidFill>
                  <a:srgbClr val="000000"/>
                </a:solidFill>
                <a:latin typeface="Calibri"/>
                <a:ea typeface="Calibri"/>
                <a:cs typeface="Calibri"/>
                <a:sym typeface="Calibri"/>
              </a:rPr>
              <a:t>50</a:t>
            </a:r>
            <a:r>
              <a:rPr lang="es-CO" sz="3373" b="1" kern="0">
                <a:solidFill>
                  <a:srgbClr val="000000"/>
                </a:solidFill>
                <a:latin typeface="Calibri"/>
                <a:ea typeface="Calibri"/>
                <a:cs typeface="Calibri"/>
                <a:sym typeface="Calibri"/>
              </a:rPr>
              <a:t> </a:t>
            </a:r>
            <a:endParaRPr sz="3373" b="1" kern="0">
              <a:solidFill>
                <a:srgbClr val="000000"/>
              </a:solidFill>
              <a:latin typeface="Calibri"/>
              <a:ea typeface="Calibri"/>
              <a:cs typeface="Calibri"/>
              <a:sym typeface="Calibri"/>
            </a:endParaRPr>
          </a:p>
          <a:p>
            <a:pPr algn="ctr" defTabSz="829544">
              <a:buClr>
                <a:srgbClr val="000000"/>
              </a:buClr>
              <a:buSzPts val="2018"/>
            </a:pPr>
            <a:r>
              <a:rPr lang="es-CO" sz="1831" b="1" kern="0">
                <a:solidFill>
                  <a:srgbClr val="000000"/>
                </a:solidFill>
                <a:latin typeface="Calibri"/>
                <a:ea typeface="Calibri"/>
                <a:cs typeface="Calibri"/>
                <a:sym typeface="Calibri"/>
              </a:rPr>
              <a:t>METAS DE PRODUCTO </a:t>
            </a:r>
            <a:endParaRPr sz="1831" b="1" kern="0">
              <a:solidFill>
                <a:srgbClr val="000000"/>
              </a:solidFill>
              <a:latin typeface="Calibri"/>
              <a:ea typeface="Calibri"/>
              <a:cs typeface="Calibri"/>
              <a:sym typeface="Calibri"/>
            </a:endParaRPr>
          </a:p>
          <a:p>
            <a:pPr algn="ctr" defTabSz="829544">
              <a:buClr>
                <a:srgbClr val="000000"/>
              </a:buClr>
              <a:buSzPts val="2018"/>
            </a:pPr>
            <a:r>
              <a:rPr lang="es-CO" sz="1831" b="1" kern="0">
                <a:solidFill>
                  <a:srgbClr val="000000"/>
                </a:solidFill>
                <a:latin typeface="Calibri"/>
                <a:ea typeface="Calibri"/>
                <a:cs typeface="Calibri"/>
                <a:sym typeface="Calibri"/>
              </a:rPr>
              <a:t>A CARGO DEL SECTOR</a:t>
            </a:r>
            <a:endParaRPr sz="1179" kern="0">
              <a:solidFill>
                <a:srgbClr val="000000"/>
              </a:solidFill>
              <a:latin typeface="Arial"/>
              <a:ea typeface="Arial"/>
              <a:cs typeface="Arial"/>
              <a:sym typeface="Arial"/>
            </a:endParaRPr>
          </a:p>
        </p:txBody>
      </p:sp>
      <p:grpSp>
        <p:nvGrpSpPr>
          <p:cNvPr id="96" name="Google Shape;96;p2"/>
          <p:cNvGrpSpPr/>
          <p:nvPr/>
        </p:nvGrpSpPr>
        <p:grpSpPr>
          <a:xfrm>
            <a:off x="1523520" y="130935"/>
            <a:ext cx="9144745" cy="653632"/>
            <a:chOff x="0" y="817901"/>
            <a:chExt cx="5550569" cy="592523"/>
          </a:xfrm>
        </p:grpSpPr>
        <p:pic>
          <p:nvPicPr>
            <p:cNvPr id="97" name="Google Shape;97;p2"/>
            <p:cNvPicPr preferRelativeResize="0"/>
            <p:nvPr/>
          </p:nvPicPr>
          <p:blipFill rotWithShape="1">
            <a:blip r:embed="rId7">
              <a:alphaModFix/>
            </a:blip>
            <a:srcRect l="69215" r="6154"/>
            <a:stretch/>
          </p:blipFill>
          <p:spPr>
            <a:xfrm>
              <a:off x="0" y="934848"/>
              <a:ext cx="5550569" cy="391797"/>
            </a:xfrm>
            <a:prstGeom prst="rect">
              <a:avLst/>
            </a:prstGeom>
            <a:noFill/>
            <a:ln>
              <a:noFill/>
            </a:ln>
          </p:spPr>
        </p:pic>
        <p:pic>
          <p:nvPicPr>
            <p:cNvPr id="98" name="Google Shape;98;p2"/>
            <p:cNvPicPr preferRelativeResize="0"/>
            <p:nvPr/>
          </p:nvPicPr>
          <p:blipFill rotWithShape="1">
            <a:blip r:embed="rId7">
              <a:alphaModFix/>
            </a:blip>
            <a:srcRect l="72914" r="1136"/>
            <a:stretch/>
          </p:blipFill>
          <p:spPr>
            <a:xfrm>
              <a:off x="0" y="817901"/>
              <a:ext cx="3738038" cy="391797"/>
            </a:xfrm>
            <a:prstGeom prst="rect">
              <a:avLst/>
            </a:prstGeom>
            <a:noFill/>
            <a:ln>
              <a:noFill/>
            </a:ln>
          </p:spPr>
        </p:pic>
        <p:pic>
          <p:nvPicPr>
            <p:cNvPr id="99" name="Google Shape;99;p2"/>
            <p:cNvPicPr preferRelativeResize="0"/>
            <p:nvPr/>
          </p:nvPicPr>
          <p:blipFill rotWithShape="1">
            <a:blip r:embed="rId7">
              <a:alphaModFix/>
            </a:blip>
            <a:srcRect l="72914" r="1136"/>
            <a:stretch/>
          </p:blipFill>
          <p:spPr>
            <a:xfrm>
              <a:off x="0" y="1018624"/>
              <a:ext cx="1851650" cy="391800"/>
            </a:xfrm>
            <a:prstGeom prst="rect">
              <a:avLst/>
            </a:prstGeom>
            <a:noFill/>
            <a:ln>
              <a:noFill/>
            </a:ln>
          </p:spPr>
        </p:pic>
      </p:grpSp>
      <p:sp>
        <p:nvSpPr>
          <p:cNvPr id="100" name="Google Shape;100;p2"/>
          <p:cNvSpPr txBox="1"/>
          <p:nvPr/>
        </p:nvSpPr>
        <p:spPr>
          <a:xfrm>
            <a:off x="1870107" y="174262"/>
            <a:ext cx="7925685" cy="791970"/>
          </a:xfrm>
          <a:prstGeom prst="rect">
            <a:avLst/>
          </a:prstGeom>
          <a:noFill/>
          <a:ln>
            <a:noFill/>
          </a:ln>
        </p:spPr>
        <p:txBody>
          <a:bodyPr spcFirstLastPara="1" wrap="square" lIns="82939" tIns="82939" rIns="82939" bIns="82939" anchor="t" anchorCtr="0">
            <a:noAutofit/>
          </a:bodyPr>
          <a:lstStyle/>
          <a:p>
            <a:pPr defTabSz="829544">
              <a:buClr>
                <a:srgbClr val="000000"/>
              </a:buClr>
              <a:buSzPts val="2400"/>
            </a:pPr>
            <a:r>
              <a:rPr lang="es-CO" sz="2177" b="1" kern="0">
                <a:solidFill>
                  <a:srgbClr val="FFFFFF"/>
                </a:solidFill>
                <a:latin typeface="Calibri"/>
                <a:ea typeface="Calibri"/>
                <a:cs typeface="Calibri"/>
                <a:sym typeface="Calibri"/>
              </a:rPr>
              <a:t>Balance Participación Sectorial PDD UNCSA 2020-2024</a:t>
            </a:r>
            <a:endParaRPr sz="2359" b="1" kern="0">
              <a:solidFill>
                <a:srgbClr val="FFFFFF"/>
              </a:solidFill>
              <a:latin typeface="Arial"/>
              <a:ea typeface="Arial"/>
              <a:cs typeface="Arial"/>
              <a:sym typeface="Arial"/>
            </a:endParaRPr>
          </a:p>
        </p:txBody>
      </p:sp>
      <p:pic>
        <p:nvPicPr>
          <p:cNvPr id="101" name="Google Shape;101;p2"/>
          <p:cNvPicPr preferRelativeResize="0"/>
          <p:nvPr/>
        </p:nvPicPr>
        <p:blipFill rotWithShape="1">
          <a:blip r:embed="rId8">
            <a:alphaModFix/>
          </a:blip>
          <a:srcRect/>
          <a:stretch/>
        </p:blipFill>
        <p:spPr>
          <a:xfrm>
            <a:off x="9273147" y="5948937"/>
            <a:ext cx="1133769" cy="704063"/>
          </a:xfrm>
          <a:prstGeom prst="rect">
            <a:avLst/>
          </a:prstGeom>
          <a:noFill/>
          <a:ln>
            <a:noFill/>
          </a:ln>
        </p:spPr>
      </p:pic>
      <p:sp>
        <p:nvSpPr>
          <p:cNvPr id="102" name="Google Shape;102;p2"/>
          <p:cNvSpPr txBox="1"/>
          <p:nvPr/>
        </p:nvSpPr>
        <p:spPr>
          <a:xfrm>
            <a:off x="7648177" y="992730"/>
            <a:ext cx="3020099" cy="653715"/>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18"/>
            </a:pPr>
            <a:r>
              <a:rPr lang="es-CO" sz="3645" b="1" kern="0">
                <a:solidFill>
                  <a:srgbClr val="000000"/>
                </a:solidFill>
                <a:latin typeface="Calibri"/>
                <a:ea typeface="Calibri"/>
                <a:cs typeface="Calibri"/>
                <a:sym typeface="Calibri"/>
              </a:rPr>
              <a:t>79</a:t>
            </a:r>
            <a:endParaRPr sz="3645" b="1" kern="0">
              <a:solidFill>
                <a:srgbClr val="000000"/>
              </a:solidFill>
              <a:latin typeface="Calibri"/>
              <a:ea typeface="Calibri"/>
              <a:cs typeface="Calibri"/>
              <a:sym typeface="Calibri"/>
            </a:endParaRPr>
          </a:p>
          <a:p>
            <a:pPr algn="ctr" defTabSz="829544">
              <a:buClr>
                <a:srgbClr val="000000"/>
              </a:buClr>
              <a:buSzPts val="2018"/>
            </a:pPr>
            <a:r>
              <a:rPr lang="es-CO" sz="1831" b="1" kern="0">
                <a:solidFill>
                  <a:srgbClr val="000000"/>
                </a:solidFill>
                <a:latin typeface="Calibri"/>
                <a:ea typeface="Calibri"/>
                <a:cs typeface="Calibri"/>
                <a:sym typeface="Calibri"/>
              </a:rPr>
              <a:t>METAS INDIVIDUALES</a:t>
            </a:r>
            <a:endParaRPr sz="1179" kern="0">
              <a:solidFill>
                <a:srgbClr val="000000"/>
              </a:solidFill>
              <a:latin typeface="Arial"/>
              <a:ea typeface="Arial"/>
              <a:cs typeface="Arial"/>
              <a:sym typeface="Arial"/>
            </a:endParaRPr>
          </a:p>
        </p:txBody>
      </p:sp>
      <p:sp>
        <p:nvSpPr>
          <p:cNvPr id="103" name="Google Shape;103;p2"/>
          <p:cNvSpPr txBox="1"/>
          <p:nvPr/>
        </p:nvSpPr>
        <p:spPr>
          <a:xfrm>
            <a:off x="5562294"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674EA7"/>
                </a:solidFill>
                <a:latin typeface="Arial"/>
                <a:ea typeface="Arial"/>
                <a:cs typeface="Arial"/>
                <a:sym typeface="Arial"/>
              </a:rPr>
              <a:t>5 Metas</a:t>
            </a:r>
            <a:endParaRPr sz="1270" b="1" kern="0">
              <a:solidFill>
                <a:srgbClr val="674EA7"/>
              </a:solidFill>
              <a:latin typeface="Arial"/>
              <a:ea typeface="Arial"/>
              <a:cs typeface="Arial"/>
              <a:sym typeface="Arial"/>
            </a:endParaRPr>
          </a:p>
        </p:txBody>
      </p:sp>
      <p:sp>
        <p:nvSpPr>
          <p:cNvPr id="104" name="Google Shape;104;p2"/>
          <p:cNvSpPr txBox="1"/>
          <p:nvPr/>
        </p:nvSpPr>
        <p:spPr>
          <a:xfrm>
            <a:off x="2175059"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674EA7"/>
                </a:solidFill>
                <a:latin typeface="Arial"/>
                <a:ea typeface="Arial"/>
                <a:cs typeface="Arial"/>
                <a:sym typeface="Arial"/>
              </a:rPr>
              <a:t>54 Metas</a:t>
            </a:r>
            <a:endParaRPr sz="1270" b="1" kern="0">
              <a:solidFill>
                <a:srgbClr val="674EA7"/>
              </a:solidFill>
              <a:latin typeface="Arial"/>
              <a:ea typeface="Arial"/>
              <a:cs typeface="Arial"/>
              <a:sym typeface="Arial"/>
            </a:endParaRPr>
          </a:p>
        </p:txBody>
      </p:sp>
      <p:sp>
        <p:nvSpPr>
          <p:cNvPr id="105" name="Google Shape;105;p2"/>
          <p:cNvSpPr txBox="1"/>
          <p:nvPr/>
        </p:nvSpPr>
        <p:spPr>
          <a:xfrm>
            <a:off x="7303879" y="2298300"/>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674EA7"/>
                </a:solidFill>
                <a:latin typeface="Arial"/>
                <a:ea typeface="Arial"/>
                <a:cs typeface="Arial"/>
                <a:sym typeface="Arial"/>
              </a:rPr>
              <a:t>4 Metas</a:t>
            </a:r>
            <a:endParaRPr sz="1270" b="1" kern="0">
              <a:solidFill>
                <a:srgbClr val="674EA7"/>
              </a:solidFill>
              <a:latin typeface="Arial"/>
              <a:ea typeface="Arial"/>
              <a:cs typeface="Arial"/>
              <a:sym typeface="Arial"/>
            </a:endParaRPr>
          </a:p>
        </p:txBody>
      </p:sp>
      <p:sp>
        <p:nvSpPr>
          <p:cNvPr id="106" name="Google Shape;106;p2"/>
          <p:cNvSpPr txBox="1"/>
          <p:nvPr/>
        </p:nvSpPr>
        <p:spPr>
          <a:xfrm>
            <a:off x="9054967"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674EA7"/>
                </a:solidFill>
                <a:latin typeface="Arial"/>
                <a:ea typeface="Arial"/>
                <a:cs typeface="Arial"/>
                <a:sym typeface="Arial"/>
              </a:rPr>
              <a:t>16 Metas</a:t>
            </a:r>
            <a:endParaRPr sz="1270" b="1" kern="0">
              <a:solidFill>
                <a:srgbClr val="674EA7"/>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1916693" y="2679450"/>
            <a:ext cx="8358411" cy="1735257"/>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00"/>
            </a:pPr>
            <a:r>
              <a:rPr lang="es-CO" sz="3629" b="1" kern="0">
                <a:solidFill>
                  <a:srgbClr val="351C75"/>
                </a:solidFill>
                <a:latin typeface="Calibri"/>
                <a:ea typeface="Calibri"/>
                <a:cs typeface="Calibri"/>
                <a:sym typeface="Calibri"/>
              </a:rPr>
              <a:t>BALANCE GENERAL DE AVANCE DE CUMPLIMIENTO DE METAS</a:t>
            </a:r>
            <a:endParaRPr sz="3629" b="1" kern="0">
              <a:solidFill>
                <a:srgbClr val="351C75"/>
              </a:solidFill>
              <a:latin typeface="Calibri"/>
              <a:ea typeface="Calibri"/>
              <a:cs typeface="Calibri"/>
              <a:sym typeface="Calibri"/>
            </a:endParaRPr>
          </a:p>
          <a:p>
            <a:pPr algn="ctr" defTabSz="829544">
              <a:buClr>
                <a:srgbClr val="000000"/>
              </a:buClr>
              <a:buSzPts val="4000"/>
            </a:pPr>
            <a:r>
              <a:rPr lang="es-CO" sz="3629" b="1" kern="0">
                <a:solidFill>
                  <a:srgbClr val="351C75"/>
                </a:solidFill>
                <a:latin typeface="Calibri"/>
                <a:ea typeface="Calibri"/>
                <a:cs typeface="Calibri"/>
                <a:sym typeface="Calibri"/>
              </a:rPr>
              <a:t>VIGENCIA 2020</a:t>
            </a:r>
            <a:endParaRPr sz="3629" b="1" kern="0">
              <a:solidFill>
                <a:srgbClr val="351C75"/>
              </a:solidFill>
              <a:latin typeface="Calibri"/>
              <a:ea typeface="Calibri"/>
              <a:cs typeface="Calibri"/>
              <a:sym typeface="Calibri"/>
            </a:endParaRPr>
          </a:p>
        </p:txBody>
      </p:sp>
      <p:grpSp>
        <p:nvGrpSpPr>
          <p:cNvPr id="113" name="Google Shape;113;p3"/>
          <p:cNvGrpSpPr/>
          <p:nvPr/>
        </p:nvGrpSpPr>
        <p:grpSpPr>
          <a:xfrm>
            <a:off x="1523520" y="130972"/>
            <a:ext cx="9144745" cy="718565"/>
            <a:chOff x="0" y="817901"/>
            <a:chExt cx="5550569" cy="592523"/>
          </a:xfrm>
        </p:grpSpPr>
        <p:pic>
          <p:nvPicPr>
            <p:cNvPr id="114" name="Google Shape;114;p3"/>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15" name="Google Shape;115;p3"/>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16" name="Google Shape;116;p3"/>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17" name="Google Shape;117;p3"/>
          <p:cNvSpPr txBox="1"/>
          <p:nvPr/>
        </p:nvSpPr>
        <p:spPr>
          <a:xfrm>
            <a:off x="1870107" y="178562"/>
            <a:ext cx="7925685" cy="870622"/>
          </a:xfrm>
          <a:prstGeom prst="rect">
            <a:avLst/>
          </a:prstGeom>
          <a:noFill/>
          <a:ln>
            <a:noFill/>
          </a:ln>
        </p:spPr>
        <p:txBody>
          <a:bodyPr spcFirstLastPara="1" wrap="square" lIns="82939" tIns="82939" rIns="82939" bIns="82939" anchor="t" anchorCtr="0">
            <a:noAutofit/>
          </a:bodyPr>
          <a:lstStyle/>
          <a:p>
            <a:pPr defTabSz="829544">
              <a:buClr>
                <a:srgbClr val="000000"/>
              </a:buClr>
              <a:buSzPts val="2400"/>
            </a:pPr>
            <a:r>
              <a:rPr lang="es-CO" sz="2177" b="1" kern="0">
                <a:solidFill>
                  <a:srgbClr val="FFFFFF"/>
                </a:solidFill>
                <a:latin typeface="Calibri"/>
                <a:ea typeface="Calibri"/>
                <a:cs typeface="Calibri"/>
                <a:sym typeface="Calibri"/>
              </a:rPr>
              <a:t>Plan de Desarrollo UNCSA 2020-2024</a:t>
            </a:r>
            <a:endParaRPr sz="2359" b="1" kern="0">
              <a:solidFill>
                <a:srgbClr val="FFFFFF"/>
              </a:solidFill>
              <a:latin typeface="Arial"/>
              <a:ea typeface="Arial"/>
              <a:cs typeface="Arial"/>
              <a:sym typeface="Arial"/>
            </a:endParaRPr>
          </a:p>
        </p:txBody>
      </p:sp>
      <p:pic>
        <p:nvPicPr>
          <p:cNvPr id="118" name="Google Shape;118;p3"/>
          <p:cNvPicPr preferRelativeResize="0"/>
          <p:nvPr/>
        </p:nvPicPr>
        <p:blipFill rotWithShape="1">
          <a:blip r:embed="rId4">
            <a:alphaModFix/>
          </a:blip>
          <a:srcRect/>
          <a:stretch/>
        </p:blipFill>
        <p:spPr>
          <a:xfrm>
            <a:off x="9273147" y="5948937"/>
            <a:ext cx="1133769" cy="7040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Google Shape;124;p4"/>
          <p:cNvGrpSpPr/>
          <p:nvPr/>
        </p:nvGrpSpPr>
        <p:grpSpPr>
          <a:xfrm>
            <a:off x="1523520" y="130935"/>
            <a:ext cx="9144745" cy="770382"/>
            <a:chOff x="0" y="817901"/>
            <a:chExt cx="5550569" cy="592523"/>
          </a:xfrm>
        </p:grpSpPr>
        <p:pic>
          <p:nvPicPr>
            <p:cNvPr id="125" name="Google Shape;125;p4"/>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26" name="Google Shape;126;p4"/>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27" name="Google Shape;127;p4"/>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28" name="Google Shape;128;p4"/>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29" name="Google Shape;129;p4"/>
          <p:cNvPicPr preferRelativeResize="0"/>
          <p:nvPr/>
        </p:nvPicPr>
        <p:blipFill rotWithShape="1">
          <a:blip r:embed="rId4">
            <a:alphaModFix/>
          </a:blip>
          <a:srcRect/>
          <a:stretch/>
        </p:blipFill>
        <p:spPr>
          <a:xfrm>
            <a:off x="9273147" y="5948937"/>
            <a:ext cx="1133769" cy="704063"/>
          </a:xfrm>
          <a:prstGeom prst="rect">
            <a:avLst/>
          </a:prstGeom>
          <a:noFill/>
          <a:ln>
            <a:noFill/>
          </a:ln>
        </p:spPr>
      </p:pic>
      <p:sp>
        <p:nvSpPr>
          <p:cNvPr id="130" name="Google Shape;130;p4"/>
          <p:cNvSpPr txBox="1"/>
          <p:nvPr/>
        </p:nvSpPr>
        <p:spPr>
          <a:xfrm>
            <a:off x="1787919" y="5713318"/>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98" b="1" kern="0">
                <a:solidFill>
                  <a:srgbClr val="000000"/>
                </a:solidFill>
                <a:latin typeface="Arial"/>
                <a:ea typeface="Arial"/>
                <a:cs typeface="Arial"/>
                <a:sym typeface="Arial"/>
              </a:rPr>
              <a:t>Rangos en concordancia con SEGPLAN</a:t>
            </a:r>
            <a:endParaRPr sz="998" b="1" kern="0">
              <a:solidFill>
                <a:srgbClr val="000000"/>
              </a:solidFill>
              <a:latin typeface="Arial"/>
              <a:ea typeface="Arial"/>
              <a:cs typeface="Arial"/>
              <a:sym typeface="Arial"/>
            </a:endParaRPr>
          </a:p>
        </p:txBody>
      </p:sp>
      <p:graphicFrame>
        <p:nvGraphicFramePr>
          <p:cNvPr id="131" name="Google Shape;131;p4"/>
          <p:cNvGraphicFramePr/>
          <p:nvPr/>
        </p:nvGraphicFramePr>
        <p:xfrm>
          <a:off x="1582681" y="1262152"/>
          <a:ext cx="9026414" cy="4451179"/>
        </p:xfrm>
        <a:graphic>
          <a:graphicData uri="http://schemas.openxmlformats.org/drawingml/2006/table">
            <a:tbl>
              <a:tblPr>
                <a:noFill/>
              </a:tblPr>
              <a:tblGrid>
                <a:gridCol w="581912">
                  <a:extLst>
                    <a:ext uri="{9D8B030D-6E8A-4147-A177-3AD203B41FA5}">
                      <a16:colId xmlns:a16="http://schemas.microsoft.com/office/drawing/2014/main" val="20000"/>
                    </a:ext>
                  </a:extLst>
                </a:gridCol>
                <a:gridCol w="1505808">
                  <a:extLst>
                    <a:ext uri="{9D8B030D-6E8A-4147-A177-3AD203B41FA5}">
                      <a16:colId xmlns:a16="http://schemas.microsoft.com/office/drawing/2014/main" val="20001"/>
                    </a:ext>
                  </a:extLst>
                </a:gridCol>
                <a:gridCol w="721232">
                  <a:extLst>
                    <a:ext uri="{9D8B030D-6E8A-4147-A177-3AD203B41FA5}">
                      <a16:colId xmlns:a16="http://schemas.microsoft.com/office/drawing/2014/main" val="20002"/>
                    </a:ext>
                  </a:extLst>
                </a:gridCol>
                <a:gridCol w="729420">
                  <a:extLst>
                    <a:ext uri="{9D8B030D-6E8A-4147-A177-3AD203B41FA5}">
                      <a16:colId xmlns:a16="http://schemas.microsoft.com/office/drawing/2014/main" val="20003"/>
                    </a:ext>
                  </a:extLst>
                </a:gridCol>
                <a:gridCol w="919633">
                  <a:extLst>
                    <a:ext uri="{9D8B030D-6E8A-4147-A177-3AD203B41FA5}">
                      <a16:colId xmlns:a16="http://schemas.microsoft.com/office/drawing/2014/main" val="20004"/>
                    </a:ext>
                  </a:extLst>
                </a:gridCol>
                <a:gridCol w="655462">
                  <a:extLst>
                    <a:ext uri="{9D8B030D-6E8A-4147-A177-3AD203B41FA5}">
                      <a16:colId xmlns:a16="http://schemas.microsoft.com/office/drawing/2014/main" val="20005"/>
                    </a:ext>
                  </a:extLst>
                </a:gridCol>
                <a:gridCol w="722865">
                  <a:extLst>
                    <a:ext uri="{9D8B030D-6E8A-4147-A177-3AD203B41FA5}">
                      <a16:colId xmlns:a16="http://schemas.microsoft.com/office/drawing/2014/main" val="20006"/>
                    </a:ext>
                  </a:extLst>
                </a:gridCol>
                <a:gridCol w="710890">
                  <a:extLst>
                    <a:ext uri="{9D8B030D-6E8A-4147-A177-3AD203B41FA5}">
                      <a16:colId xmlns:a16="http://schemas.microsoft.com/office/drawing/2014/main" val="20007"/>
                    </a:ext>
                  </a:extLst>
                </a:gridCol>
                <a:gridCol w="961159">
                  <a:extLst>
                    <a:ext uri="{9D8B030D-6E8A-4147-A177-3AD203B41FA5}">
                      <a16:colId xmlns:a16="http://schemas.microsoft.com/office/drawing/2014/main" val="20008"/>
                    </a:ext>
                  </a:extLst>
                </a:gridCol>
                <a:gridCol w="781560">
                  <a:extLst>
                    <a:ext uri="{9D8B030D-6E8A-4147-A177-3AD203B41FA5}">
                      <a16:colId xmlns:a16="http://schemas.microsoft.com/office/drawing/2014/main" val="20009"/>
                    </a:ext>
                  </a:extLst>
                </a:gridCol>
                <a:gridCol w="736473">
                  <a:extLst>
                    <a:ext uri="{9D8B030D-6E8A-4147-A177-3AD203B41FA5}">
                      <a16:colId xmlns:a16="http://schemas.microsoft.com/office/drawing/2014/main" val="20010"/>
                    </a:ext>
                  </a:extLst>
                </a:gridCol>
              </a:tblGrid>
              <a:tr h="688619">
                <a:tc gridSpan="2">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RANGOS</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674EA7"/>
                    </a:solidFill>
                  </a:tcPr>
                </a:tc>
                <a:tc h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SCRD</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IDRD</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IDARTES</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IDPC</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OFB</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FUGA</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CANAL CAPITAL</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TOTAL</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extLst>
                  <a:ext uri="{0D108BD9-81ED-4DB2-BD59-A6C34878D82A}">
                    <a16:rowId xmlns:a16="http://schemas.microsoft.com/office/drawing/2014/main" val="10000"/>
                  </a:ext>
                </a:extLst>
              </a:tr>
              <a:tr h="652559">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&lt; = 40%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3</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3,8%</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624436">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chemeClr val="dk1"/>
                        </a:buClr>
                        <a:buSzPts val="1100"/>
                        <a:buFont typeface="Arial"/>
                        <a:buNone/>
                      </a:pPr>
                      <a:r>
                        <a:rPr lang="es-CO" sz="1500" b="1" u="none" strike="noStrike" cap="none">
                          <a:solidFill>
                            <a:schemeClr val="dk1"/>
                          </a:solidFill>
                          <a:latin typeface="Calibri"/>
                          <a:ea typeface="Calibri"/>
                          <a:cs typeface="Calibri"/>
                          <a:sym typeface="Calibri"/>
                        </a:rPr>
                        <a:t>&gt; 40% Y &lt; = 70%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2,5%</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613028">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&gt; 70% Y &lt; = 90%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3</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3,8%</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533378">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&gt;90%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19</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9</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6</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10</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67</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84,8%</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726789">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lnB w="9525" cap="flat" cmpd="sng">
                      <a:solidFill>
                        <a:srgbClr val="99999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Sin programación</a:t>
                      </a:r>
                      <a:endParaRPr sz="1500" b="1" u="none" strike="noStrike" cap="none">
                        <a:solidFill>
                          <a:schemeClr val="dk1"/>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2</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a:latin typeface="Calibri"/>
                          <a:ea typeface="Calibri"/>
                          <a:cs typeface="Calibri"/>
                          <a:sym typeface="Calibri"/>
                        </a:rPr>
                        <a:t>1</a:t>
                      </a: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4</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5,1%</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612370">
                <a:tc gridSpan="2">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latin typeface="Calibri"/>
                          <a:ea typeface="Calibri"/>
                          <a:cs typeface="Calibri"/>
                          <a:sym typeface="Calibri"/>
                        </a:rPr>
                        <a:t>TOTAL METAS</a:t>
                      </a:r>
                      <a:endParaRPr sz="1500" b="1"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9D9D9"/>
                    </a:solidFill>
                  </a:tcPr>
                </a:tc>
                <a:tc hMerge="1">
                  <a:txBody>
                    <a:bodyPr/>
                    <a:lstStyle/>
                    <a:p>
                      <a:endParaRPr lang="es-CO"/>
                    </a:p>
                  </a:txBody>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22</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11</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13</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13</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7</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11</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79</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100,0%</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pic>
        <p:nvPicPr>
          <p:cNvPr id="132" name="Google Shape;132;p4"/>
          <p:cNvPicPr preferRelativeResize="0"/>
          <p:nvPr/>
        </p:nvPicPr>
        <p:blipFill rotWithShape="1">
          <a:blip r:embed="rId5">
            <a:alphaModFix/>
          </a:blip>
          <a:srcRect/>
          <a:stretch/>
        </p:blipFill>
        <p:spPr>
          <a:xfrm>
            <a:off x="1688674" y="2081732"/>
            <a:ext cx="336995" cy="336995"/>
          </a:xfrm>
          <a:prstGeom prst="rect">
            <a:avLst/>
          </a:prstGeom>
          <a:noFill/>
          <a:ln>
            <a:noFill/>
          </a:ln>
        </p:spPr>
      </p:pic>
      <p:pic>
        <p:nvPicPr>
          <p:cNvPr id="133" name="Google Shape;133;p4"/>
          <p:cNvPicPr preferRelativeResize="0"/>
          <p:nvPr/>
        </p:nvPicPr>
        <p:blipFill rotWithShape="1">
          <a:blip r:embed="rId6">
            <a:alphaModFix/>
          </a:blip>
          <a:srcRect/>
          <a:stretch/>
        </p:blipFill>
        <p:spPr>
          <a:xfrm>
            <a:off x="1662751" y="2763594"/>
            <a:ext cx="388841" cy="345636"/>
          </a:xfrm>
          <a:prstGeom prst="rect">
            <a:avLst/>
          </a:prstGeom>
          <a:noFill/>
          <a:ln>
            <a:noFill/>
          </a:ln>
        </p:spPr>
      </p:pic>
      <p:pic>
        <p:nvPicPr>
          <p:cNvPr id="134" name="Google Shape;134;p4"/>
          <p:cNvPicPr preferRelativeResize="0"/>
          <p:nvPr/>
        </p:nvPicPr>
        <p:blipFill rotWithShape="1">
          <a:blip r:embed="rId7">
            <a:alphaModFix/>
          </a:blip>
          <a:srcRect/>
          <a:stretch/>
        </p:blipFill>
        <p:spPr>
          <a:xfrm>
            <a:off x="1697303" y="3408101"/>
            <a:ext cx="319714" cy="319714"/>
          </a:xfrm>
          <a:prstGeom prst="rect">
            <a:avLst/>
          </a:prstGeom>
          <a:noFill/>
          <a:ln>
            <a:noFill/>
          </a:ln>
        </p:spPr>
      </p:pic>
      <p:pic>
        <p:nvPicPr>
          <p:cNvPr id="135" name="Google Shape;135;p4"/>
          <p:cNvPicPr preferRelativeResize="0"/>
          <p:nvPr/>
        </p:nvPicPr>
        <p:blipFill rotWithShape="1">
          <a:blip r:embed="rId8">
            <a:alphaModFix/>
          </a:blip>
          <a:srcRect/>
          <a:stretch/>
        </p:blipFill>
        <p:spPr>
          <a:xfrm>
            <a:off x="1641137" y="3910488"/>
            <a:ext cx="432045" cy="380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2346924" y="2145964"/>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a:solidFill>
                  <a:srgbClr val="351C75"/>
                </a:solidFill>
                <a:latin typeface="Calibri"/>
                <a:ea typeface="Calibri"/>
                <a:cs typeface="Calibri"/>
                <a:sym typeface="Calibri"/>
              </a:rPr>
              <a:t>DETALLE DE METAS CON CUMPLIMIENTO &lt; = 40%</a:t>
            </a:r>
            <a:endParaRPr sz="1814" kern="0">
              <a:solidFill>
                <a:srgbClr val="351C75"/>
              </a:solidFill>
              <a:latin typeface="Arial"/>
              <a:ea typeface="Arial"/>
              <a:cs typeface="Arial"/>
              <a:sym typeface="Arial"/>
            </a:endParaRPr>
          </a:p>
          <a:p>
            <a:pPr algn="ctr" defTabSz="829544">
              <a:buClr>
                <a:srgbClr val="000000"/>
              </a:buClr>
              <a:buSzPts val="4000"/>
            </a:pPr>
            <a:endParaRPr sz="3629" b="1" kern="0">
              <a:solidFill>
                <a:srgbClr val="351C75"/>
              </a:solidFill>
              <a:latin typeface="Calibri"/>
              <a:ea typeface="Calibri"/>
              <a:cs typeface="Calibri"/>
              <a:sym typeface="Calibri"/>
            </a:endParaRPr>
          </a:p>
        </p:txBody>
      </p:sp>
      <p:grpSp>
        <p:nvGrpSpPr>
          <p:cNvPr id="142" name="Google Shape;142;p5"/>
          <p:cNvGrpSpPr/>
          <p:nvPr/>
        </p:nvGrpSpPr>
        <p:grpSpPr>
          <a:xfrm>
            <a:off x="1523520" y="130935"/>
            <a:ext cx="9144745" cy="770382"/>
            <a:chOff x="0" y="817901"/>
            <a:chExt cx="5550569" cy="592523"/>
          </a:xfrm>
        </p:grpSpPr>
        <p:pic>
          <p:nvPicPr>
            <p:cNvPr id="143" name="Google Shape;143;p5"/>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44" name="Google Shape;144;p5"/>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45" name="Google Shape;145;p5"/>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46" name="Google Shape;146;p5"/>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47" name="Google Shape;147;p5"/>
          <p:cNvPicPr preferRelativeResize="0"/>
          <p:nvPr/>
        </p:nvPicPr>
        <p:blipFill rotWithShape="1">
          <a:blip r:embed="rId4">
            <a:alphaModFix/>
          </a:blip>
          <a:srcRect/>
          <a:stretch/>
        </p:blipFill>
        <p:spPr>
          <a:xfrm>
            <a:off x="9273147" y="5948937"/>
            <a:ext cx="1133769" cy="704063"/>
          </a:xfrm>
          <a:prstGeom prst="rect">
            <a:avLst/>
          </a:prstGeom>
          <a:noFill/>
          <a:ln>
            <a:noFill/>
          </a:ln>
        </p:spPr>
      </p:pic>
      <p:pic>
        <p:nvPicPr>
          <p:cNvPr id="148" name="Google Shape;148;p5"/>
          <p:cNvPicPr preferRelativeResize="0"/>
          <p:nvPr/>
        </p:nvPicPr>
        <p:blipFill rotWithShape="1">
          <a:blip r:embed="rId5">
            <a:alphaModFix/>
          </a:blip>
          <a:srcRect/>
          <a:stretch/>
        </p:blipFill>
        <p:spPr>
          <a:xfrm>
            <a:off x="5604445" y="4045061"/>
            <a:ext cx="982909" cy="9829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160" name="Google Shape;160;p6"/>
          <p:cNvSpPr/>
          <p:nvPr/>
        </p:nvSpPr>
        <p:spPr>
          <a:xfrm>
            <a:off x="1724892" y="112107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SCRD</a:t>
            </a:r>
            <a:endParaRPr sz="2631"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cxnSp>
        <p:nvCxnSpPr>
          <p:cNvPr id="162" name="Google Shape;162;p6"/>
          <p:cNvCxnSpPr/>
          <p:nvPr/>
        </p:nvCxnSpPr>
        <p:spPr>
          <a:xfrm>
            <a:off x="5202324" y="1384224"/>
            <a:ext cx="1964412" cy="0"/>
          </a:xfrm>
          <a:prstGeom prst="straightConnector1">
            <a:avLst/>
          </a:prstGeom>
          <a:noFill/>
          <a:ln w="38100" cap="flat" cmpd="sng">
            <a:solidFill>
              <a:srgbClr val="351C75"/>
            </a:solidFill>
            <a:prstDash val="solid"/>
            <a:round/>
            <a:headEnd type="none" w="sm" len="sm"/>
            <a:tailEnd type="triangle" w="med" len="med"/>
          </a:ln>
        </p:spPr>
      </p:cxnSp>
      <p:sp>
        <p:nvSpPr>
          <p:cNvPr id="163" name="Google Shape;163;p6"/>
          <p:cNvSpPr txBox="1"/>
          <p:nvPr/>
        </p:nvSpPr>
        <p:spPr>
          <a:xfrm>
            <a:off x="7416370" y="1031239"/>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ea typeface="Arial"/>
                <a:cs typeface="Arial"/>
                <a:sym typeface="Arial"/>
              </a:rPr>
              <a:t>1 / 22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4,5</a:t>
            </a:r>
            <a:r>
              <a:rPr lang="es-CO" sz="1633" b="1" kern="0">
                <a:solidFill>
                  <a:srgbClr val="000000"/>
                </a:solidFill>
                <a:latin typeface="Arial"/>
                <a:ea typeface="Arial"/>
                <a:cs typeface="Arial"/>
                <a:sym typeface="Arial"/>
              </a:rPr>
              <a:t>% </a:t>
            </a:r>
            <a:endParaRPr sz="1633" b="1" kern="0">
              <a:solidFill>
                <a:srgbClr val="000000"/>
              </a:solidFill>
              <a:latin typeface="Arial"/>
              <a:ea typeface="Arial"/>
              <a:cs typeface="Arial"/>
              <a:sym typeface="Arial"/>
            </a:endParaRPr>
          </a:p>
        </p:txBody>
      </p:sp>
      <p:graphicFrame>
        <p:nvGraphicFramePr>
          <p:cNvPr id="164" name="Google Shape;164;p6"/>
          <p:cNvGraphicFramePr/>
          <p:nvPr/>
        </p:nvGraphicFramePr>
        <p:xfrm>
          <a:off x="1661775" y="1728182"/>
          <a:ext cx="8873078" cy="616314"/>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616314">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rgbClr val="7030A0"/>
                          </a:solidFill>
                          <a:latin typeface="Calibri"/>
                          <a:ea typeface="Calibri"/>
                          <a:cs typeface="Calibri"/>
                          <a:sym typeface="Calibri"/>
                        </a:rPr>
                        <a:t>151</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u="none" strike="noStrike" cap="none">
                          <a:latin typeface="Calibri"/>
                          <a:ea typeface="Calibri"/>
                          <a:cs typeface="Calibri"/>
                          <a:sym typeface="Calibri"/>
                        </a:rPr>
                        <a:t>Fortalecer 10 equipamientos artísticos y culturales en diferentes localidades de la ciudad. </a:t>
                      </a:r>
                      <a:r>
                        <a:rPr lang="es-CO" sz="1500" b="1" u="none" strike="noStrike" cap="none">
                          <a:solidFill>
                            <a:srgbClr val="999999"/>
                          </a:solidFill>
                          <a:latin typeface="Calibri"/>
                          <a:ea typeface="Calibri"/>
                          <a:cs typeface="Calibri"/>
                          <a:sym typeface="Calibri"/>
                        </a:rPr>
                        <a:t>(</a:t>
                      </a:r>
                      <a:r>
                        <a:rPr lang="es-CO" sz="1500" b="1">
                          <a:solidFill>
                            <a:srgbClr val="999999"/>
                          </a:solidFill>
                          <a:latin typeface="Calibri"/>
                          <a:ea typeface="Calibri"/>
                          <a:cs typeface="Calibri"/>
                          <a:sym typeface="Calibri"/>
                        </a:rPr>
                        <a:t>programado: </a:t>
                      </a:r>
                      <a:r>
                        <a:rPr lang="es-CO" sz="1500" b="1" u="none" strike="noStrike" cap="none">
                          <a:solidFill>
                            <a:srgbClr val="999999"/>
                          </a:solidFill>
                          <a:latin typeface="Calibri"/>
                          <a:ea typeface="Calibri"/>
                          <a:cs typeface="Calibri"/>
                          <a:sym typeface="Calibri"/>
                        </a:rPr>
                        <a:t>0,5 </a:t>
                      </a:r>
                      <a:r>
                        <a:rPr lang="es-CO" sz="1500" b="1">
                          <a:solidFill>
                            <a:srgbClr val="999999"/>
                          </a:solidFill>
                          <a:latin typeface="Calibri"/>
                          <a:ea typeface="Calibri"/>
                          <a:cs typeface="Calibri"/>
                          <a:sym typeface="Calibri"/>
                        </a:rPr>
                        <a:t>/ </a:t>
                      </a:r>
                      <a:r>
                        <a:rPr lang="es-CO" sz="1500" b="1" u="none" strike="noStrike" cap="none">
                          <a:solidFill>
                            <a:srgbClr val="999999"/>
                          </a:solidFill>
                          <a:latin typeface="Calibri"/>
                          <a:ea typeface="Calibri"/>
                          <a:cs typeface="Calibri"/>
                          <a:sym typeface="Calibri"/>
                        </a:rPr>
                        <a:t>ejecutado: 0,1)</a:t>
                      </a:r>
                      <a:endParaRPr sz="1500" b="1" u="none" strike="noStrike" cap="none">
                        <a:solidFill>
                          <a:srgbClr val="999999"/>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20</a:t>
                      </a:r>
                      <a:r>
                        <a:rPr lang="es-CO" sz="1500" b="1" u="none" strike="noStrike" cap="none">
                          <a:solidFill>
                            <a:srgbClr val="7030A0"/>
                          </a:solidFill>
                          <a:latin typeface="Calibri"/>
                          <a:ea typeface="Calibri"/>
                          <a:cs typeface="Calibri"/>
                          <a:sym typeface="Calibri"/>
                        </a:rPr>
                        <a:t>,0%</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165" name="Google Shape;165;p6"/>
          <p:cNvSpPr/>
          <p:nvPr/>
        </p:nvSpPr>
        <p:spPr>
          <a:xfrm>
            <a:off x="1724892" y="2503618"/>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IDRD</a:t>
            </a:r>
            <a:endParaRPr sz="2631" b="1" kern="0">
              <a:solidFill>
                <a:srgbClr val="FFFFFF"/>
              </a:solidFill>
              <a:latin typeface="Arial"/>
              <a:ea typeface="Arial"/>
              <a:cs typeface="Arial"/>
              <a:sym typeface="Arial"/>
            </a:endParaRPr>
          </a:p>
        </p:txBody>
      </p:sp>
      <p:cxnSp>
        <p:nvCxnSpPr>
          <p:cNvPr id="166" name="Google Shape;166;p6"/>
          <p:cNvCxnSpPr/>
          <p:nvPr/>
        </p:nvCxnSpPr>
        <p:spPr>
          <a:xfrm>
            <a:off x="5202324" y="2766769"/>
            <a:ext cx="1964412" cy="0"/>
          </a:xfrm>
          <a:prstGeom prst="straightConnector1">
            <a:avLst/>
          </a:prstGeom>
          <a:noFill/>
          <a:ln w="38100" cap="flat" cmpd="sng">
            <a:solidFill>
              <a:srgbClr val="351C75"/>
            </a:solidFill>
            <a:prstDash val="solid"/>
            <a:round/>
            <a:headEnd type="none" w="sm" len="sm"/>
            <a:tailEnd type="triangle" w="med" len="med"/>
          </a:ln>
        </p:spPr>
      </p:cxnSp>
      <p:sp>
        <p:nvSpPr>
          <p:cNvPr id="167" name="Google Shape;167;p6"/>
          <p:cNvSpPr txBox="1"/>
          <p:nvPr/>
        </p:nvSpPr>
        <p:spPr>
          <a:xfrm>
            <a:off x="7416415" y="2413784"/>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11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9,1</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168" name="Google Shape;168;p6"/>
          <p:cNvGraphicFramePr/>
          <p:nvPr/>
        </p:nvGraphicFramePr>
        <p:xfrm>
          <a:off x="1659360" y="3108879"/>
          <a:ext cx="8873078" cy="770379"/>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770379">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rgbClr val="7030A0"/>
                          </a:solidFill>
                          <a:latin typeface="Calibri"/>
                          <a:ea typeface="Calibri"/>
                          <a:cs typeface="Calibri"/>
                          <a:sym typeface="Calibri"/>
                        </a:rPr>
                        <a:t>13</a:t>
                      </a:r>
                      <a:r>
                        <a:rPr lang="es-CO" sz="1500" b="1">
                          <a:solidFill>
                            <a:srgbClr val="7030A0"/>
                          </a:solidFill>
                          <a:latin typeface="Calibri"/>
                          <a:ea typeface="Calibri"/>
                          <a:cs typeface="Calibri"/>
                          <a:sym typeface="Calibri"/>
                        </a:rPr>
                        <a:t>5</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Aumentar a 48% el porcentaje de personas que realizan actividad física en Bogotá</a:t>
                      </a:r>
                      <a:endParaRPr sz="1500">
                        <a:latin typeface="Calibri"/>
                        <a:ea typeface="Calibri"/>
                        <a:cs typeface="Calibri"/>
                        <a:sym typeface="Calibri"/>
                      </a:endParaRPr>
                    </a:p>
                    <a:p>
                      <a:pPr marL="0" lvl="0" indent="0" algn="l" rtl="0">
                        <a:lnSpc>
                          <a:spcPct val="115000"/>
                        </a:lnSpc>
                        <a:spcBef>
                          <a:spcPts val="0"/>
                        </a:spcBef>
                        <a:spcAft>
                          <a:spcPts val="0"/>
                        </a:spcAft>
                        <a:buClr>
                          <a:schemeClr val="dk1"/>
                        </a:buClr>
                        <a:buSzPts val="1700"/>
                        <a:buFont typeface="Arial"/>
                        <a:buNone/>
                      </a:pPr>
                      <a:r>
                        <a:rPr lang="es-CO" sz="1500" b="1">
                          <a:solidFill>
                            <a:srgbClr val="999999"/>
                          </a:solidFill>
                          <a:latin typeface="Calibri"/>
                          <a:ea typeface="Calibri"/>
                          <a:cs typeface="Calibri"/>
                          <a:sym typeface="Calibri"/>
                        </a:rPr>
                        <a:t>(programado: 47,67% / ejecutado: 47,67%)</a:t>
                      </a:r>
                      <a:endParaRPr sz="1500">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0</a:t>
                      </a:r>
                      <a:r>
                        <a:rPr lang="es-CO" sz="1500" b="1" u="none" strike="noStrike" cap="none">
                          <a:solidFill>
                            <a:srgbClr val="7030A0"/>
                          </a:solidFill>
                          <a:latin typeface="Calibri"/>
                          <a:ea typeface="Calibri"/>
                          <a:cs typeface="Calibri"/>
                          <a:sym typeface="Calibri"/>
                        </a:rPr>
                        <a:t>,0%</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169" name="Google Shape;169;p6"/>
          <p:cNvSpPr/>
          <p:nvPr/>
        </p:nvSpPr>
        <p:spPr>
          <a:xfrm>
            <a:off x="1724892" y="464656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ID</a:t>
            </a:r>
            <a:r>
              <a:rPr lang="es-CO" sz="2631" b="1" kern="0">
                <a:solidFill>
                  <a:srgbClr val="FFFFFF"/>
                </a:solidFill>
                <a:latin typeface="Arial"/>
                <a:cs typeface="Arial"/>
                <a:sym typeface="Arial"/>
              </a:rPr>
              <a:t>ARTES</a:t>
            </a:r>
            <a:endParaRPr sz="2631" b="1" kern="0">
              <a:solidFill>
                <a:srgbClr val="FFFFFF"/>
              </a:solidFill>
              <a:latin typeface="Arial"/>
              <a:ea typeface="Arial"/>
              <a:cs typeface="Arial"/>
              <a:sym typeface="Arial"/>
            </a:endParaRPr>
          </a:p>
        </p:txBody>
      </p:sp>
      <p:cxnSp>
        <p:nvCxnSpPr>
          <p:cNvPr id="170" name="Google Shape;170;p6"/>
          <p:cNvCxnSpPr/>
          <p:nvPr/>
        </p:nvCxnSpPr>
        <p:spPr>
          <a:xfrm>
            <a:off x="5202324" y="4771460"/>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1" name="Google Shape;171;p6"/>
          <p:cNvSpPr txBox="1"/>
          <p:nvPr/>
        </p:nvSpPr>
        <p:spPr>
          <a:xfrm>
            <a:off x="7416415" y="4487602"/>
            <a:ext cx="1856638"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13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7,7</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172" name="Google Shape;172;p6"/>
          <p:cNvGraphicFramePr/>
          <p:nvPr/>
        </p:nvGraphicFramePr>
        <p:xfrm>
          <a:off x="1659360" y="5182697"/>
          <a:ext cx="8873078" cy="88660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88660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86</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Promover la atención de 93.000 beneficiarios de primera infancia a través la realización de experiencias artísticas a favor de los derechos culturales.</a:t>
                      </a:r>
                      <a:endParaRPr sz="1500">
                        <a:latin typeface="Calibri"/>
                        <a:ea typeface="Calibri"/>
                        <a:cs typeface="Calibri"/>
                        <a:sym typeface="Calibri"/>
                      </a:endParaRPr>
                    </a:p>
                    <a:p>
                      <a:pPr marL="0" lvl="0" indent="0" algn="l" rtl="0">
                        <a:lnSpc>
                          <a:spcPct val="115000"/>
                        </a:lnSpc>
                        <a:spcBef>
                          <a:spcPts val="0"/>
                        </a:spcBef>
                        <a:spcAft>
                          <a:spcPts val="0"/>
                        </a:spcAft>
                        <a:buClr>
                          <a:schemeClr val="dk1"/>
                        </a:buClr>
                        <a:buSzPts val="1700"/>
                        <a:buFont typeface="Arial"/>
                        <a:buNone/>
                      </a:pPr>
                      <a:r>
                        <a:rPr lang="es-CO" sz="1500" b="1">
                          <a:solidFill>
                            <a:srgbClr val="999999"/>
                          </a:solidFill>
                          <a:latin typeface="Calibri"/>
                          <a:ea typeface="Calibri"/>
                          <a:cs typeface="Calibri"/>
                          <a:sym typeface="Calibri"/>
                        </a:rPr>
                        <a:t>(programado: 25.000 / ejecutado: 25.055)</a:t>
                      </a:r>
                      <a:endParaRPr sz="1500">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0</a:t>
                      </a:r>
                      <a:r>
                        <a:rPr lang="es-CO" sz="1500" b="1" u="none" strike="noStrike" cap="none">
                          <a:solidFill>
                            <a:srgbClr val="7030A0"/>
                          </a:solidFill>
                          <a:latin typeface="Calibri"/>
                          <a:ea typeface="Calibri"/>
                          <a:cs typeface="Calibri"/>
                          <a:sym typeface="Calibri"/>
                        </a:rPr>
                        <a:t>,0%</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173" name="Google Shape;173;p6"/>
          <p:cNvSpPr txBox="1"/>
          <p:nvPr/>
        </p:nvSpPr>
        <p:spPr>
          <a:xfrm>
            <a:off x="1641363" y="3853459"/>
            <a:ext cx="8893467" cy="520672"/>
          </a:xfrm>
          <a:prstGeom prst="rect">
            <a:avLst/>
          </a:prstGeom>
          <a:solidFill>
            <a:srgbClr val="D9D2E9"/>
          </a:solidFill>
          <a:ln>
            <a:noFill/>
          </a:ln>
        </p:spPr>
        <p:txBody>
          <a:bodyPr spcFirstLastPara="1" wrap="square" lIns="82939" tIns="82939" rIns="82939" bIns="82939" anchor="t" anchorCtr="0">
            <a:spAutoFit/>
          </a:bodyPr>
          <a:lstStyle/>
          <a:p>
            <a:pPr defTabSz="829544">
              <a:lnSpc>
                <a:spcPct val="115000"/>
              </a:lnSpc>
              <a:buClr>
                <a:srgbClr val="000000"/>
              </a:buClr>
            </a:pPr>
            <a:r>
              <a:rPr lang="es-CO" sz="998" b="1" kern="0">
                <a:solidFill>
                  <a:srgbClr val="000000"/>
                </a:solidFill>
                <a:latin typeface="Calibri"/>
                <a:ea typeface="Calibri"/>
                <a:cs typeface="Calibri"/>
                <a:sym typeface="Calibri"/>
              </a:rPr>
              <a:t>NOTA: </a:t>
            </a:r>
            <a:r>
              <a:rPr lang="es-CO" sz="998" kern="0">
                <a:solidFill>
                  <a:srgbClr val="000000"/>
                </a:solidFill>
                <a:latin typeface="Calibri"/>
                <a:ea typeface="Calibri"/>
                <a:cs typeface="Calibri"/>
                <a:sym typeface="Calibri"/>
              </a:rPr>
              <a:t>Para la medición del incremento en el porcentaje de personas que realizan actividad física, se deben esperar los resultados de la encuesta Multipropósito. </a:t>
            </a:r>
            <a:endParaRPr sz="998" kern="0">
              <a:solidFill>
                <a:srgbClr val="000000"/>
              </a:solidFill>
              <a:latin typeface="Calibri"/>
              <a:ea typeface="Calibri"/>
              <a:cs typeface="Calibri"/>
              <a:sym typeface="Calibri"/>
            </a:endParaRPr>
          </a:p>
          <a:p>
            <a:pPr defTabSz="829544">
              <a:lnSpc>
                <a:spcPct val="115000"/>
              </a:lnSpc>
              <a:buClr>
                <a:srgbClr val="000000"/>
              </a:buClr>
            </a:pPr>
            <a:r>
              <a:rPr lang="es-CO" sz="998" kern="0">
                <a:solidFill>
                  <a:srgbClr val="000000"/>
                </a:solidFill>
                <a:latin typeface="Calibri"/>
                <a:ea typeface="Calibri"/>
                <a:cs typeface="Calibri"/>
                <a:sym typeface="Calibri"/>
              </a:rPr>
              <a:t>            Línea de base 47,67%</a:t>
            </a:r>
            <a:endParaRPr sz="998" kern="0">
              <a:solidFill>
                <a:srgbClr val="000000"/>
              </a:solidFill>
              <a:latin typeface="Calibri"/>
              <a:ea typeface="Calibri"/>
              <a:cs typeface="Calibri"/>
              <a:sym typeface="Calibri"/>
            </a:endParaRPr>
          </a:p>
        </p:txBody>
      </p:sp>
      <p:sp>
        <p:nvSpPr>
          <p:cNvPr id="174" name="Google Shape;174;p6"/>
          <p:cNvSpPr txBox="1"/>
          <p:nvPr/>
        </p:nvSpPr>
        <p:spPr>
          <a:xfrm>
            <a:off x="1641363" y="6065532"/>
            <a:ext cx="8893467" cy="344085"/>
          </a:xfrm>
          <a:prstGeom prst="rect">
            <a:avLst/>
          </a:prstGeom>
          <a:solidFill>
            <a:srgbClr val="D9D2E9"/>
          </a:solidFill>
          <a:ln>
            <a:noFill/>
          </a:ln>
        </p:spPr>
        <p:txBody>
          <a:bodyPr spcFirstLastPara="1" wrap="square" lIns="82939" tIns="82939" rIns="82939" bIns="82939" anchor="t" anchorCtr="0">
            <a:spAutoFit/>
          </a:bodyPr>
          <a:lstStyle/>
          <a:p>
            <a:pPr defTabSz="829544">
              <a:lnSpc>
                <a:spcPct val="115000"/>
              </a:lnSpc>
              <a:buClr>
                <a:srgbClr val="000000"/>
              </a:buClr>
            </a:pPr>
            <a:r>
              <a:rPr lang="es-CO" sz="998" b="1" kern="0">
                <a:solidFill>
                  <a:srgbClr val="000000"/>
                </a:solidFill>
                <a:latin typeface="Calibri"/>
                <a:ea typeface="Calibri"/>
                <a:cs typeface="Calibri"/>
                <a:sym typeface="Calibri"/>
              </a:rPr>
              <a:t>NOTA: </a:t>
            </a:r>
            <a:r>
              <a:rPr lang="es-CO" sz="998" kern="0">
                <a:solidFill>
                  <a:srgbClr val="000000"/>
                </a:solidFill>
                <a:latin typeface="Calibri"/>
                <a:ea typeface="Calibri"/>
                <a:cs typeface="Calibri"/>
                <a:sym typeface="Calibri"/>
              </a:rPr>
              <a:t>Su línea de base es 91.805, lo que hace que las cifras alcanzadas correspondan al avance porcentual mostrado</a:t>
            </a:r>
            <a:endParaRPr sz="998" kern="0">
              <a:solidFill>
                <a:srgbClr val="000000"/>
              </a:solidFill>
              <a:latin typeface="Calibri"/>
              <a:ea typeface="Calibri"/>
              <a:cs typeface="Calibri"/>
              <a:sym typeface="Calibri"/>
            </a:endParaRPr>
          </a:p>
        </p:txBody>
      </p:sp>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bd449629fa_3_54"/>
          <p:cNvSpPr txBox="1"/>
          <p:nvPr/>
        </p:nvSpPr>
        <p:spPr>
          <a:xfrm>
            <a:off x="2346924" y="2145964"/>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a:solidFill>
                  <a:srgbClr val="351C75"/>
                </a:solidFill>
                <a:latin typeface="Calibri"/>
                <a:ea typeface="Calibri"/>
                <a:cs typeface="Calibri"/>
                <a:sym typeface="Calibri"/>
              </a:rPr>
              <a:t>DETALLE DE METAS CON CUMPLIMIENTO &gt; 40% Y &lt; = 70%</a:t>
            </a:r>
            <a:endParaRPr sz="1542" kern="0">
              <a:solidFill>
                <a:srgbClr val="000000"/>
              </a:solidFill>
              <a:latin typeface="Calibri"/>
              <a:ea typeface="Calibri"/>
              <a:cs typeface="Calibri"/>
              <a:sym typeface="Calibri"/>
            </a:endParaRPr>
          </a:p>
          <a:p>
            <a:pPr algn="ctr" defTabSz="829544">
              <a:buClr>
                <a:srgbClr val="000000"/>
              </a:buClr>
              <a:buSzPts val="4600"/>
            </a:pPr>
            <a:endParaRPr sz="4173" b="1" kern="0">
              <a:solidFill>
                <a:srgbClr val="351C75"/>
              </a:solidFill>
              <a:latin typeface="Calibri"/>
              <a:ea typeface="Calibri"/>
              <a:cs typeface="Calibri"/>
              <a:sym typeface="Calibri"/>
            </a:endParaRPr>
          </a:p>
          <a:p>
            <a:pPr algn="ctr" defTabSz="829544">
              <a:buClr>
                <a:srgbClr val="000000"/>
              </a:buClr>
              <a:buSzPts val="4000"/>
            </a:pPr>
            <a:endParaRPr sz="3629" b="1" kern="0">
              <a:solidFill>
                <a:srgbClr val="351C75"/>
              </a:solidFill>
              <a:latin typeface="Calibri"/>
              <a:ea typeface="Calibri"/>
              <a:cs typeface="Calibri"/>
              <a:sym typeface="Calibri"/>
            </a:endParaRPr>
          </a:p>
        </p:txBody>
      </p:sp>
      <p:grpSp>
        <p:nvGrpSpPr>
          <p:cNvPr id="182" name="Google Shape;182;gbd449629fa_3_54"/>
          <p:cNvGrpSpPr/>
          <p:nvPr/>
        </p:nvGrpSpPr>
        <p:grpSpPr>
          <a:xfrm>
            <a:off x="1523520" y="130935"/>
            <a:ext cx="9144745" cy="770382"/>
            <a:chOff x="0" y="817901"/>
            <a:chExt cx="5550569" cy="592523"/>
          </a:xfrm>
        </p:grpSpPr>
        <p:pic>
          <p:nvPicPr>
            <p:cNvPr id="183" name="Google Shape;183;gbd449629fa_3_54"/>
            <p:cNvPicPr preferRelativeResize="0"/>
            <p:nvPr/>
          </p:nvPicPr>
          <p:blipFill rotWithShape="1">
            <a:blip r:embed="rId3">
              <a:alphaModFix/>
            </a:blip>
            <a:srcRect l="69215" r="6155"/>
            <a:stretch/>
          </p:blipFill>
          <p:spPr>
            <a:xfrm>
              <a:off x="0" y="934848"/>
              <a:ext cx="5550569" cy="391797"/>
            </a:xfrm>
            <a:prstGeom prst="rect">
              <a:avLst/>
            </a:prstGeom>
            <a:noFill/>
            <a:ln>
              <a:noFill/>
            </a:ln>
          </p:spPr>
        </p:pic>
        <p:pic>
          <p:nvPicPr>
            <p:cNvPr id="184" name="Google Shape;184;gbd449629fa_3_54"/>
            <p:cNvPicPr preferRelativeResize="0"/>
            <p:nvPr/>
          </p:nvPicPr>
          <p:blipFill rotWithShape="1">
            <a:blip r:embed="rId3">
              <a:alphaModFix/>
            </a:blip>
            <a:srcRect l="72913" r="1136"/>
            <a:stretch/>
          </p:blipFill>
          <p:spPr>
            <a:xfrm>
              <a:off x="0" y="817901"/>
              <a:ext cx="3738038" cy="391797"/>
            </a:xfrm>
            <a:prstGeom prst="rect">
              <a:avLst/>
            </a:prstGeom>
            <a:noFill/>
            <a:ln>
              <a:noFill/>
            </a:ln>
          </p:spPr>
        </p:pic>
        <p:pic>
          <p:nvPicPr>
            <p:cNvPr id="185" name="Google Shape;185;gbd449629fa_3_54"/>
            <p:cNvPicPr preferRelativeResize="0"/>
            <p:nvPr/>
          </p:nvPicPr>
          <p:blipFill rotWithShape="1">
            <a:blip r:embed="rId3">
              <a:alphaModFix/>
            </a:blip>
            <a:srcRect l="72913" r="1136"/>
            <a:stretch/>
          </p:blipFill>
          <p:spPr>
            <a:xfrm>
              <a:off x="0" y="1018624"/>
              <a:ext cx="1851650" cy="391800"/>
            </a:xfrm>
            <a:prstGeom prst="rect">
              <a:avLst/>
            </a:prstGeom>
            <a:noFill/>
            <a:ln>
              <a:noFill/>
            </a:ln>
          </p:spPr>
        </p:pic>
      </p:grpSp>
      <p:sp>
        <p:nvSpPr>
          <p:cNvPr id="186" name="Google Shape;186;gbd449629fa_3_54"/>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87" name="Google Shape;187;gbd449629fa_3_54"/>
          <p:cNvPicPr preferRelativeResize="0"/>
          <p:nvPr/>
        </p:nvPicPr>
        <p:blipFill rotWithShape="1">
          <a:blip r:embed="rId4">
            <a:alphaModFix/>
          </a:blip>
          <a:srcRect/>
          <a:stretch/>
        </p:blipFill>
        <p:spPr>
          <a:xfrm>
            <a:off x="9273147" y="5948937"/>
            <a:ext cx="1133769" cy="704063"/>
          </a:xfrm>
          <a:prstGeom prst="rect">
            <a:avLst/>
          </a:prstGeom>
          <a:noFill/>
          <a:ln>
            <a:noFill/>
          </a:ln>
        </p:spPr>
      </p:pic>
      <p:pic>
        <p:nvPicPr>
          <p:cNvPr id="188" name="Google Shape;188;gbd449629fa_3_54"/>
          <p:cNvPicPr preferRelativeResize="0"/>
          <p:nvPr/>
        </p:nvPicPr>
        <p:blipFill rotWithShape="1">
          <a:blip r:embed="rId5">
            <a:alphaModFix/>
          </a:blip>
          <a:srcRect/>
          <a:stretch/>
        </p:blipFill>
        <p:spPr>
          <a:xfrm>
            <a:off x="5546282" y="3936331"/>
            <a:ext cx="1050163" cy="9334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1. Verificación del quorum</a:t>
            </a:r>
          </a:p>
        </p:txBody>
      </p:sp>
    </p:spTree>
    <p:extLst>
      <p:ext uri="{BB962C8B-B14F-4D97-AF65-F5344CB8AC3E}">
        <p14:creationId xmlns:p14="http://schemas.microsoft.com/office/powerpoint/2010/main" val="658173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bd449629fa_3_66" descr="Alcaldia_blanco.png"/>
          <p:cNvPicPr preferRelativeResize="0"/>
          <p:nvPr/>
        </p:nvPicPr>
        <p:blipFill rotWithShape="1">
          <a:blip r:embed="rId3">
            <a:alphaModFix/>
          </a:blip>
          <a:srcRect l="6614" t="12985" r="7600" b="14791"/>
          <a:stretch/>
        </p:blipFill>
        <p:spPr>
          <a:xfrm>
            <a:off x="9504208" y="249767"/>
            <a:ext cx="1030649" cy="380268"/>
          </a:xfrm>
          <a:prstGeom prst="rect">
            <a:avLst/>
          </a:prstGeom>
          <a:noFill/>
          <a:ln>
            <a:noFill/>
          </a:ln>
        </p:spPr>
      </p:pic>
      <p:grpSp>
        <p:nvGrpSpPr>
          <p:cNvPr id="195" name="Google Shape;195;gbd449629fa_3_66"/>
          <p:cNvGrpSpPr/>
          <p:nvPr/>
        </p:nvGrpSpPr>
        <p:grpSpPr>
          <a:xfrm>
            <a:off x="1523520" y="130935"/>
            <a:ext cx="9144745" cy="770382"/>
            <a:chOff x="0" y="817901"/>
            <a:chExt cx="5550569" cy="592523"/>
          </a:xfrm>
        </p:grpSpPr>
        <p:pic>
          <p:nvPicPr>
            <p:cNvPr id="196" name="Google Shape;196;gbd449629fa_3_66"/>
            <p:cNvPicPr preferRelativeResize="0"/>
            <p:nvPr/>
          </p:nvPicPr>
          <p:blipFill rotWithShape="1">
            <a:blip r:embed="rId4">
              <a:alphaModFix/>
            </a:blip>
            <a:srcRect l="69215" r="6155"/>
            <a:stretch/>
          </p:blipFill>
          <p:spPr>
            <a:xfrm>
              <a:off x="0" y="934848"/>
              <a:ext cx="5550569" cy="391797"/>
            </a:xfrm>
            <a:prstGeom prst="rect">
              <a:avLst/>
            </a:prstGeom>
            <a:noFill/>
            <a:ln>
              <a:noFill/>
            </a:ln>
          </p:spPr>
        </p:pic>
        <p:pic>
          <p:nvPicPr>
            <p:cNvPr id="197" name="Google Shape;197;gbd449629fa_3_66"/>
            <p:cNvPicPr preferRelativeResize="0"/>
            <p:nvPr/>
          </p:nvPicPr>
          <p:blipFill rotWithShape="1">
            <a:blip r:embed="rId4">
              <a:alphaModFix/>
            </a:blip>
            <a:srcRect l="72913" r="1136"/>
            <a:stretch/>
          </p:blipFill>
          <p:spPr>
            <a:xfrm>
              <a:off x="0" y="817901"/>
              <a:ext cx="3738038" cy="391797"/>
            </a:xfrm>
            <a:prstGeom prst="rect">
              <a:avLst/>
            </a:prstGeom>
            <a:noFill/>
            <a:ln>
              <a:noFill/>
            </a:ln>
          </p:spPr>
        </p:pic>
        <p:pic>
          <p:nvPicPr>
            <p:cNvPr id="198" name="Google Shape;198;gbd449629fa_3_66"/>
            <p:cNvPicPr preferRelativeResize="0"/>
            <p:nvPr/>
          </p:nvPicPr>
          <p:blipFill rotWithShape="1">
            <a:blip r:embed="rId4">
              <a:alphaModFix/>
            </a:blip>
            <a:srcRect l="72913" r="1136"/>
            <a:stretch/>
          </p:blipFill>
          <p:spPr>
            <a:xfrm>
              <a:off x="0" y="1018624"/>
              <a:ext cx="1851650" cy="391800"/>
            </a:xfrm>
            <a:prstGeom prst="rect">
              <a:avLst/>
            </a:prstGeom>
            <a:noFill/>
            <a:ln>
              <a:noFill/>
            </a:ln>
          </p:spPr>
        </p:pic>
      </p:grpSp>
      <p:sp>
        <p:nvSpPr>
          <p:cNvPr id="199" name="Google Shape;199;gbd449629fa_3_6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200" name="Google Shape;200;gbd449629fa_3_66"/>
          <p:cNvSpPr/>
          <p:nvPr/>
        </p:nvSpPr>
        <p:spPr>
          <a:xfrm>
            <a:off x="1724892" y="167409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FUGA</a:t>
            </a:r>
            <a:endParaRPr sz="2631" b="1" kern="0">
              <a:solidFill>
                <a:srgbClr val="FFFFFF"/>
              </a:solidFill>
              <a:latin typeface="Arial"/>
              <a:ea typeface="Arial"/>
              <a:cs typeface="Arial"/>
              <a:sym typeface="Arial"/>
            </a:endParaRPr>
          </a:p>
        </p:txBody>
      </p:sp>
      <p:cxnSp>
        <p:nvCxnSpPr>
          <p:cNvPr id="201" name="Google Shape;201;gbd449629fa_3_66"/>
          <p:cNvCxnSpPr/>
          <p:nvPr/>
        </p:nvCxnSpPr>
        <p:spPr>
          <a:xfrm>
            <a:off x="5202324" y="1937242"/>
            <a:ext cx="1964412" cy="0"/>
          </a:xfrm>
          <a:prstGeom prst="straightConnector1">
            <a:avLst/>
          </a:prstGeom>
          <a:noFill/>
          <a:ln w="38100" cap="flat" cmpd="sng">
            <a:solidFill>
              <a:srgbClr val="351C75"/>
            </a:solidFill>
            <a:prstDash val="solid"/>
            <a:round/>
            <a:headEnd type="none" w="sm" len="sm"/>
            <a:tailEnd type="triangle" w="med" len="med"/>
          </a:ln>
        </p:spPr>
      </p:cxnSp>
      <p:sp>
        <p:nvSpPr>
          <p:cNvPr id="202" name="Google Shape;202;gbd449629fa_3_66"/>
          <p:cNvSpPr txBox="1"/>
          <p:nvPr/>
        </p:nvSpPr>
        <p:spPr>
          <a:xfrm>
            <a:off x="7416370" y="1515130"/>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a:t>
            </a:r>
            <a:r>
              <a:rPr lang="es-CO" sz="1270" b="1" kern="0">
                <a:solidFill>
                  <a:srgbClr val="000000"/>
                </a:solidFill>
                <a:latin typeface="Arial"/>
                <a:cs typeface="Arial"/>
                <a:sym typeface="Arial"/>
              </a:rPr>
              <a:t>11 </a:t>
            </a:r>
            <a:r>
              <a:rPr lang="es-CO" sz="1270" b="1" kern="0">
                <a:solidFill>
                  <a:srgbClr val="000000"/>
                </a:solidFill>
                <a:latin typeface="Arial"/>
                <a:ea typeface="Arial"/>
                <a:cs typeface="Arial"/>
                <a:sym typeface="Arial"/>
              </a:rPr>
              <a:t>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9,1</a:t>
            </a:r>
            <a:r>
              <a:rPr lang="es-CO" sz="1633" b="1" kern="0">
                <a:solidFill>
                  <a:srgbClr val="000000"/>
                </a:solidFill>
                <a:latin typeface="Arial"/>
                <a:ea typeface="Arial"/>
                <a:cs typeface="Arial"/>
                <a:sym typeface="Arial"/>
              </a:rPr>
              <a:t>% </a:t>
            </a:r>
            <a:endParaRPr sz="1633" b="1" kern="0">
              <a:solidFill>
                <a:srgbClr val="000000"/>
              </a:solidFill>
              <a:latin typeface="Arial"/>
              <a:ea typeface="Arial"/>
              <a:cs typeface="Arial"/>
              <a:sym typeface="Arial"/>
            </a:endParaRPr>
          </a:p>
        </p:txBody>
      </p:sp>
      <p:graphicFrame>
        <p:nvGraphicFramePr>
          <p:cNvPr id="203" name="Google Shape;203;gbd449629fa_3_66"/>
          <p:cNvGraphicFramePr/>
          <p:nvPr/>
        </p:nvGraphicFramePr>
        <p:xfrm>
          <a:off x="1661775" y="2281200"/>
          <a:ext cx="8873078" cy="88660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88660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rgbClr val="7030A0"/>
                          </a:solidFill>
                          <a:latin typeface="Calibri"/>
                          <a:ea typeface="Calibri"/>
                          <a:cs typeface="Calibri"/>
                          <a:sym typeface="Calibri"/>
                        </a:rPr>
                        <a:t>15</a:t>
                      </a:r>
                      <a:r>
                        <a:rPr lang="es-CO" sz="1500" b="1">
                          <a:solidFill>
                            <a:srgbClr val="7030A0"/>
                          </a:solidFill>
                          <a:latin typeface="Calibri"/>
                          <a:ea typeface="Calibri"/>
                          <a:cs typeface="Calibri"/>
                          <a:sym typeface="Calibri"/>
                        </a:rPr>
                        <a:t>5</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Mantener, mejorar y dotar 17 equipamientos urbanos y rurales para el goce y disfrute de los habitantes de la ciudad región y de los visitantes.</a:t>
                      </a:r>
                      <a:r>
                        <a:rPr lang="es-CO" sz="1100">
                          <a:solidFill>
                            <a:schemeClr val="dk1"/>
                          </a:solidFill>
                        </a:rPr>
                        <a:t> </a:t>
                      </a:r>
                      <a:endParaRPr sz="1500">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700"/>
                        <a:buFont typeface="Arial"/>
                        <a:buNone/>
                      </a:pPr>
                      <a:r>
                        <a:rPr lang="es-CO" sz="1500" b="1" u="none" strike="noStrike" cap="none">
                          <a:solidFill>
                            <a:srgbClr val="999999"/>
                          </a:solidFill>
                          <a:latin typeface="Calibri"/>
                          <a:ea typeface="Calibri"/>
                          <a:cs typeface="Calibri"/>
                          <a:sym typeface="Calibri"/>
                        </a:rPr>
                        <a:t>(</a:t>
                      </a:r>
                      <a:r>
                        <a:rPr lang="es-CO" sz="1500" b="1">
                          <a:solidFill>
                            <a:srgbClr val="999999"/>
                          </a:solidFill>
                          <a:latin typeface="Calibri"/>
                          <a:ea typeface="Calibri"/>
                          <a:cs typeface="Calibri"/>
                          <a:sym typeface="Calibri"/>
                        </a:rPr>
                        <a:t>programado: </a:t>
                      </a:r>
                      <a:r>
                        <a:rPr lang="es-CO" sz="1500" b="1" u="none" strike="noStrike" cap="none">
                          <a:solidFill>
                            <a:srgbClr val="999999"/>
                          </a:solidFill>
                          <a:latin typeface="Calibri"/>
                          <a:ea typeface="Calibri"/>
                          <a:cs typeface="Calibri"/>
                          <a:sym typeface="Calibri"/>
                        </a:rPr>
                        <a:t>0,</a:t>
                      </a:r>
                      <a:r>
                        <a:rPr lang="es-CO" sz="1500" b="1">
                          <a:solidFill>
                            <a:srgbClr val="999999"/>
                          </a:solidFill>
                          <a:latin typeface="Calibri"/>
                          <a:ea typeface="Calibri"/>
                          <a:cs typeface="Calibri"/>
                          <a:sym typeface="Calibri"/>
                        </a:rPr>
                        <a:t>17/ </a:t>
                      </a:r>
                      <a:r>
                        <a:rPr lang="es-CO" sz="1500" b="1" u="none" strike="noStrike" cap="none">
                          <a:solidFill>
                            <a:srgbClr val="999999"/>
                          </a:solidFill>
                          <a:latin typeface="Calibri"/>
                          <a:ea typeface="Calibri"/>
                          <a:cs typeface="Calibri"/>
                          <a:sym typeface="Calibri"/>
                        </a:rPr>
                        <a:t>ejecutado: 0,</a:t>
                      </a:r>
                      <a:r>
                        <a:rPr lang="es-CO" sz="1500" b="1">
                          <a:solidFill>
                            <a:srgbClr val="999999"/>
                          </a:solidFill>
                          <a:latin typeface="Calibri"/>
                          <a:ea typeface="Calibri"/>
                          <a:cs typeface="Calibri"/>
                          <a:sym typeface="Calibri"/>
                        </a:rPr>
                        <a:t>08</a:t>
                      </a:r>
                      <a:r>
                        <a:rPr lang="es-CO" sz="1500" b="1" u="none" strike="noStrike" cap="none">
                          <a:solidFill>
                            <a:srgbClr val="999999"/>
                          </a:solidFill>
                          <a:latin typeface="Calibri"/>
                          <a:ea typeface="Calibri"/>
                          <a:cs typeface="Calibri"/>
                          <a:sym typeface="Calibri"/>
                        </a:rPr>
                        <a:t>)</a:t>
                      </a:r>
                      <a:endParaRPr sz="1500" b="1" u="none" strike="noStrike" cap="none">
                        <a:solidFill>
                          <a:srgbClr val="999999"/>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47,1</a:t>
                      </a:r>
                      <a:r>
                        <a:rPr lang="es-CO" sz="1500" b="1" u="none" strike="noStrike" cap="none">
                          <a:solidFill>
                            <a:srgbClr val="7030A0"/>
                          </a:solidFill>
                          <a:latin typeface="Calibri"/>
                          <a:ea typeface="Calibri"/>
                          <a:cs typeface="Calibri"/>
                          <a:sym typeface="Calibri"/>
                        </a:rPr>
                        <a:t>%</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204" name="Google Shape;204;gbd449629fa_3_66"/>
          <p:cNvSpPr/>
          <p:nvPr/>
        </p:nvSpPr>
        <p:spPr>
          <a:xfrm>
            <a:off x="1724892" y="3540527"/>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IDPC</a:t>
            </a:r>
            <a:endParaRPr sz="2631" b="1" kern="0">
              <a:solidFill>
                <a:srgbClr val="FFFFFF"/>
              </a:solidFill>
              <a:latin typeface="Arial"/>
              <a:ea typeface="Arial"/>
              <a:cs typeface="Arial"/>
              <a:sym typeface="Arial"/>
            </a:endParaRPr>
          </a:p>
        </p:txBody>
      </p:sp>
      <p:cxnSp>
        <p:nvCxnSpPr>
          <p:cNvPr id="205" name="Google Shape;205;gbd449629fa_3_66"/>
          <p:cNvCxnSpPr/>
          <p:nvPr/>
        </p:nvCxnSpPr>
        <p:spPr>
          <a:xfrm>
            <a:off x="5202324" y="3803678"/>
            <a:ext cx="1964412" cy="0"/>
          </a:xfrm>
          <a:prstGeom prst="straightConnector1">
            <a:avLst/>
          </a:prstGeom>
          <a:noFill/>
          <a:ln w="38100" cap="flat" cmpd="sng">
            <a:solidFill>
              <a:srgbClr val="351C75"/>
            </a:solidFill>
            <a:prstDash val="solid"/>
            <a:round/>
            <a:headEnd type="none" w="sm" len="sm"/>
            <a:tailEnd type="triangle" w="med" len="med"/>
          </a:ln>
        </p:spPr>
      </p:cxnSp>
      <p:sp>
        <p:nvSpPr>
          <p:cNvPr id="206" name="Google Shape;206;gbd449629fa_3_66"/>
          <p:cNvSpPr txBox="1"/>
          <p:nvPr/>
        </p:nvSpPr>
        <p:spPr>
          <a:xfrm>
            <a:off x="7416415" y="3450693"/>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1</a:t>
            </a:r>
            <a:r>
              <a:rPr lang="es-CO" sz="1270" b="1" kern="0">
                <a:solidFill>
                  <a:srgbClr val="000000"/>
                </a:solidFill>
                <a:latin typeface="Arial"/>
                <a:cs typeface="Arial"/>
                <a:sym typeface="Arial"/>
              </a:rPr>
              <a:t>3</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7,7</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207" name="Google Shape;207;gbd449629fa_3_66"/>
          <p:cNvGraphicFramePr/>
          <p:nvPr/>
        </p:nvGraphicFramePr>
        <p:xfrm>
          <a:off x="1659360" y="4145788"/>
          <a:ext cx="8873078" cy="770379"/>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770379">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312</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Crear 1 espacios que integren dimensiones patrimoniales y de memoria en la ciudad</a:t>
                      </a:r>
                      <a:endParaRPr sz="1500">
                        <a:latin typeface="Calibri"/>
                        <a:ea typeface="Calibri"/>
                        <a:cs typeface="Calibri"/>
                        <a:sym typeface="Calibri"/>
                      </a:endParaRPr>
                    </a:p>
                    <a:p>
                      <a:pPr marL="0" lvl="0" indent="0" algn="l" rtl="0">
                        <a:lnSpc>
                          <a:spcPct val="115000"/>
                        </a:lnSpc>
                        <a:spcBef>
                          <a:spcPts val="0"/>
                        </a:spcBef>
                        <a:spcAft>
                          <a:spcPts val="0"/>
                        </a:spcAft>
                        <a:buClr>
                          <a:schemeClr val="dk1"/>
                        </a:buClr>
                        <a:buSzPts val="1700"/>
                        <a:buFont typeface="Arial"/>
                        <a:buNone/>
                      </a:pPr>
                      <a:r>
                        <a:rPr lang="es-CO" sz="1500" b="1">
                          <a:solidFill>
                            <a:srgbClr val="999999"/>
                          </a:solidFill>
                          <a:latin typeface="Calibri"/>
                          <a:ea typeface="Calibri"/>
                          <a:cs typeface="Calibri"/>
                          <a:sym typeface="Calibri"/>
                        </a:rPr>
                        <a:t>(programado: 0,1 / ejecutado: 0,06)</a:t>
                      </a:r>
                      <a:endParaRPr sz="1500">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60,0</a:t>
                      </a:r>
                      <a:r>
                        <a:rPr lang="es-CO" sz="1500" b="1" u="none" strike="noStrike" cap="none">
                          <a:solidFill>
                            <a:srgbClr val="7030A0"/>
                          </a:solidFill>
                          <a:latin typeface="Calibri"/>
                          <a:ea typeface="Calibri"/>
                          <a:cs typeface="Calibri"/>
                          <a:sym typeface="Calibri"/>
                        </a:rPr>
                        <a:t>%</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208" name="Google Shape;208;gbd449629fa_3_66"/>
          <p:cNvPicPr preferRelativeResize="0"/>
          <p:nvPr/>
        </p:nvPicPr>
        <p:blipFill rotWithShape="1">
          <a:blip r:embed="rId5">
            <a:alphaModFix/>
          </a:blip>
          <a:srcRect/>
          <a:stretch/>
        </p:blipFill>
        <p:spPr>
          <a:xfrm>
            <a:off x="9273147" y="5948937"/>
            <a:ext cx="1133769" cy="704063"/>
          </a:xfrm>
          <a:prstGeom prst="rect">
            <a:avLst/>
          </a:prstGeom>
          <a:noFill/>
          <a:ln>
            <a:noFill/>
          </a:ln>
        </p:spPr>
      </p:pic>
      <p:pic>
        <p:nvPicPr>
          <p:cNvPr id="209" name="Google Shape;209;gbd449629fa_3_66"/>
          <p:cNvPicPr preferRelativeResize="0"/>
          <p:nvPr/>
        </p:nvPicPr>
        <p:blipFill rotWithShape="1">
          <a:blip r:embed="rId6">
            <a:alphaModFix/>
          </a:blip>
          <a:srcRect/>
          <a:stretch/>
        </p:blipFill>
        <p:spPr>
          <a:xfrm>
            <a:off x="9645611" y="901308"/>
            <a:ext cx="792072" cy="7040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bd449629fa_3_95"/>
          <p:cNvSpPr txBox="1"/>
          <p:nvPr/>
        </p:nvSpPr>
        <p:spPr>
          <a:xfrm>
            <a:off x="2346924" y="2145964"/>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a:solidFill>
                  <a:srgbClr val="351C75"/>
                </a:solidFill>
                <a:latin typeface="Calibri"/>
                <a:ea typeface="Calibri"/>
                <a:cs typeface="Calibri"/>
                <a:sym typeface="Calibri"/>
              </a:rPr>
              <a:t>DETALLE DE METAS CON CUMPLIMIENTO &gt; 70% Y &lt; = 90%</a:t>
            </a:r>
            <a:endParaRPr sz="1542" kern="0">
              <a:solidFill>
                <a:srgbClr val="000000"/>
              </a:solidFill>
              <a:latin typeface="Calibri"/>
              <a:ea typeface="Calibri"/>
              <a:cs typeface="Calibri"/>
              <a:sym typeface="Calibri"/>
            </a:endParaRPr>
          </a:p>
          <a:p>
            <a:pPr algn="ctr" defTabSz="829544">
              <a:buClr>
                <a:srgbClr val="000000"/>
              </a:buClr>
              <a:buSzPts val="4600"/>
            </a:pPr>
            <a:endParaRPr sz="4173" b="1" kern="0">
              <a:solidFill>
                <a:srgbClr val="351C75"/>
              </a:solidFill>
              <a:latin typeface="Calibri"/>
              <a:ea typeface="Calibri"/>
              <a:cs typeface="Calibri"/>
              <a:sym typeface="Calibri"/>
            </a:endParaRPr>
          </a:p>
          <a:p>
            <a:pPr algn="ctr" defTabSz="829544">
              <a:buClr>
                <a:srgbClr val="000000"/>
              </a:buClr>
              <a:buSzPts val="4000"/>
            </a:pPr>
            <a:endParaRPr sz="3629" b="1" kern="0">
              <a:solidFill>
                <a:srgbClr val="351C75"/>
              </a:solidFill>
              <a:latin typeface="Calibri"/>
              <a:ea typeface="Calibri"/>
              <a:cs typeface="Calibri"/>
              <a:sym typeface="Calibri"/>
            </a:endParaRPr>
          </a:p>
        </p:txBody>
      </p:sp>
      <p:grpSp>
        <p:nvGrpSpPr>
          <p:cNvPr id="216" name="Google Shape;216;gbd449629fa_3_95"/>
          <p:cNvGrpSpPr/>
          <p:nvPr/>
        </p:nvGrpSpPr>
        <p:grpSpPr>
          <a:xfrm>
            <a:off x="1523520" y="130935"/>
            <a:ext cx="9144745" cy="770382"/>
            <a:chOff x="0" y="817901"/>
            <a:chExt cx="5550569" cy="592523"/>
          </a:xfrm>
        </p:grpSpPr>
        <p:pic>
          <p:nvPicPr>
            <p:cNvPr id="217" name="Google Shape;217;gbd449629fa_3_95"/>
            <p:cNvPicPr preferRelativeResize="0"/>
            <p:nvPr/>
          </p:nvPicPr>
          <p:blipFill rotWithShape="1">
            <a:blip r:embed="rId3">
              <a:alphaModFix/>
            </a:blip>
            <a:srcRect l="69215" r="6155"/>
            <a:stretch/>
          </p:blipFill>
          <p:spPr>
            <a:xfrm>
              <a:off x="0" y="934848"/>
              <a:ext cx="5550569" cy="391797"/>
            </a:xfrm>
            <a:prstGeom prst="rect">
              <a:avLst/>
            </a:prstGeom>
            <a:noFill/>
            <a:ln>
              <a:noFill/>
            </a:ln>
          </p:spPr>
        </p:pic>
        <p:pic>
          <p:nvPicPr>
            <p:cNvPr id="218" name="Google Shape;218;gbd449629fa_3_95"/>
            <p:cNvPicPr preferRelativeResize="0"/>
            <p:nvPr/>
          </p:nvPicPr>
          <p:blipFill rotWithShape="1">
            <a:blip r:embed="rId3">
              <a:alphaModFix/>
            </a:blip>
            <a:srcRect l="72913" r="1136"/>
            <a:stretch/>
          </p:blipFill>
          <p:spPr>
            <a:xfrm>
              <a:off x="0" y="817901"/>
              <a:ext cx="3738038" cy="391797"/>
            </a:xfrm>
            <a:prstGeom prst="rect">
              <a:avLst/>
            </a:prstGeom>
            <a:noFill/>
            <a:ln>
              <a:noFill/>
            </a:ln>
          </p:spPr>
        </p:pic>
        <p:pic>
          <p:nvPicPr>
            <p:cNvPr id="219" name="Google Shape;219;gbd449629fa_3_95"/>
            <p:cNvPicPr preferRelativeResize="0"/>
            <p:nvPr/>
          </p:nvPicPr>
          <p:blipFill rotWithShape="1">
            <a:blip r:embed="rId3">
              <a:alphaModFix/>
            </a:blip>
            <a:srcRect l="72913" r="1136"/>
            <a:stretch/>
          </p:blipFill>
          <p:spPr>
            <a:xfrm>
              <a:off x="0" y="1018624"/>
              <a:ext cx="1851650" cy="391800"/>
            </a:xfrm>
            <a:prstGeom prst="rect">
              <a:avLst/>
            </a:prstGeom>
            <a:noFill/>
            <a:ln>
              <a:noFill/>
            </a:ln>
          </p:spPr>
        </p:pic>
      </p:grpSp>
      <p:sp>
        <p:nvSpPr>
          <p:cNvPr id="220" name="Google Shape;220;gbd449629fa_3_95"/>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221" name="Google Shape;221;gbd449629fa_3_95"/>
          <p:cNvPicPr preferRelativeResize="0"/>
          <p:nvPr/>
        </p:nvPicPr>
        <p:blipFill rotWithShape="1">
          <a:blip r:embed="rId4">
            <a:alphaModFix/>
          </a:blip>
          <a:srcRect/>
          <a:stretch/>
        </p:blipFill>
        <p:spPr>
          <a:xfrm>
            <a:off x="9273147" y="5948937"/>
            <a:ext cx="1133769" cy="704063"/>
          </a:xfrm>
          <a:prstGeom prst="rect">
            <a:avLst/>
          </a:prstGeom>
          <a:noFill/>
          <a:ln>
            <a:noFill/>
          </a:ln>
        </p:spPr>
      </p:pic>
      <p:pic>
        <p:nvPicPr>
          <p:cNvPr id="222" name="Google Shape;222;gbd449629fa_3_95"/>
          <p:cNvPicPr preferRelativeResize="0"/>
          <p:nvPr/>
        </p:nvPicPr>
        <p:blipFill rotWithShape="1">
          <a:blip r:embed="rId5">
            <a:alphaModFix/>
          </a:blip>
          <a:srcRect/>
          <a:stretch/>
        </p:blipFill>
        <p:spPr>
          <a:xfrm>
            <a:off x="5425491" y="3877636"/>
            <a:ext cx="830389" cy="83038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bd449629fa_3_107" descr="Alcaldia_blanco.png"/>
          <p:cNvPicPr preferRelativeResize="0"/>
          <p:nvPr/>
        </p:nvPicPr>
        <p:blipFill rotWithShape="1">
          <a:blip r:embed="rId3">
            <a:alphaModFix/>
          </a:blip>
          <a:srcRect l="6614" t="12985" r="7600" b="14791"/>
          <a:stretch/>
        </p:blipFill>
        <p:spPr>
          <a:xfrm>
            <a:off x="9504208" y="249767"/>
            <a:ext cx="1030649" cy="380268"/>
          </a:xfrm>
          <a:prstGeom prst="rect">
            <a:avLst/>
          </a:prstGeom>
          <a:noFill/>
          <a:ln>
            <a:noFill/>
          </a:ln>
        </p:spPr>
      </p:pic>
      <p:grpSp>
        <p:nvGrpSpPr>
          <p:cNvPr id="229" name="Google Shape;229;gbd449629fa_3_107"/>
          <p:cNvGrpSpPr/>
          <p:nvPr/>
        </p:nvGrpSpPr>
        <p:grpSpPr>
          <a:xfrm>
            <a:off x="1523520" y="130935"/>
            <a:ext cx="9144745" cy="770382"/>
            <a:chOff x="0" y="817901"/>
            <a:chExt cx="5550569" cy="592523"/>
          </a:xfrm>
        </p:grpSpPr>
        <p:pic>
          <p:nvPicPr>
            <p:cNvPr id="230" name="Google Shape;230;gbd449629fa_3_107"/>
            <p:cNvPicPr preferRelativeResize="0"/>
            <p:nvPr/>
          </p:nvPicPr>
          <p:blipFill rotWithShape="1">
            <a:blip r:embed="rId4">
              <a:alphaModFix/>
            </a:blip>
            <a:srcRect l="69215" r="6155"/>
            <a:stretch/>
          </p:blipFill>
          <p:spPr>
            <a:xfrm>
              <a:off x="0" y="934848"/>
              <a:ext cx="5550569" cy="391797"/>
            </a:xfrm>
            <a:prstGeom prst="rect">
              <a:avLst/>
            </a:prstGeom>
            <a:noFill/>
            <a:ln>
              <a:noFill/>
            </a:ln>
          </p:spPr>
        </p:pic>
        <p:pic>
          <p:nvPicPr>
            <p:cNvPr id="231" name="Google Shape;231;gbd449629fa_3_107"/>
            <p:cNvPicPr preferRelativeResize="0"/>
            <p:nvPr/>
          </p:nvPicPr>
          <p:blipFill rotWithShape="1">
            <a:blip r:embed="rId4">
              <a:alphaModFix/>
            </a:blip>
            <a:srcRect l="72913" r="1136"/>
            <a:stretch/>
          </p:blipFill>
          <p:spPr>
            <a:xfrm>
              <a:off x="0" y="817901"/>
              <a:ext cx="3738038" cy="391797"/>
            </a:xfrm>
            <a:prstGeom prst="rect">
              <a:avLst/>
            </a:prstGeom>
            <a:noFill/>
            <a:ln>
              <a:noFill/>
            </a:ln>
          </p:spPr>
        </p:pic>
        <p:pic>
          <p:nvPicPr>
            <p:cNvPr id="232" name="Google Shape;232;gbd449629fa_3_107"/>
            <p:cNvPicPr preferRelativeResize="0"/>
            <p:nvPr/>
          </p:nvPicPr>
          <p:blipFill rotWithShape="1">
            <a:blip r:embed="rId4">
              <a:alphaModFix/>
            </a:blip>
            <a:srcRect l="72913" r="1136"/>
            <a:stretch/>
          </p:blipFill>
          <p:spPr>
            <a:xfrm>
              <a:off x="0" y="1018624"/>
              <a:ext cx="1851650" cy="391800"/>
            </a:xfrm>
            <a:prstGeom prst="rect">
              <a:avLst/>
            </a:prstGeom>
            <a:noFill/>
            <a:ln>
              <a:noFill/>
            </a:ln>
          </p:spPr>
        </p:pic>
      </p:grpSp>
      <p:sp>
        <p:nvSpPr>
          <p:cNvPr id="233" name="Google Shape;233;gbd449629fa_3_107"/>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234" name="Google Shape;234;gbd449629fa_3_107"/>
          <p:cNvSpPr/>
          <p:nvPr/>
        </p:nvSpPr>
        <p:spPr>
          <a:xfrm>
            <a:off x="1724892" y="1328455"/>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IDPC</a:t>
            </a:r>
            <a:endParaRPr sz="2631" b="1" kern="0">
              <a:solidFill>
                <a:srgbClr val="FFFFFF"/>
              </a:solidFill>
              <a:latin typeface="Arial"/>
              <a:ea typeface="Arial"/>
              <a:cs typeface="Arial"/>
              <a:sym typeface="Arial"/>
            </a:endParaRPr>
          </a:p>
        </p:txBody>
      </p:sp>
      <p:cxnSp>
        <p:nvCxnSpPr>
          <p:cNvPr id="235" name="Google Shape;235;gbd449629fa_3_107"/>
          <p:cNvCxnSpPr/>
          <p:nvPr/>
        </p:nvCxnSpPr>
        <p:spPr>
          <a:xfrm>
            <a:off x="5202324" y="1591606"/>
            <a:ext cx="1964412" cy="0"/>
          </a:xfrm>
          <a:prstGeom prst="straightConnector1">
            <a:avLst/>
          </a:prstGeom>
          <a:noFill/>
          <a:ln w="38100" cap="flat" cmpd="sng">
            <a:solidFill>
              <a:srgbClr val="351C75"/>
            </a:solidFill>
            <a:prstDash val="solid"/>
            <a:round/>
            <a:headEnd type="none" w="sm" len="sm"/>
            <a:tailEnd type="triangle" w="med" len="med"/>
          </a:ln>
        </p:spPr>
      </p:cxnSp>
      <p:sp>
        <p:nvSpPr>
          <p:cNvPr id="236" name="Google Shape;236;gbd449629fa_3_107"/>
          <p:cNvSpPr txBox="1"/>
          <p:nvPr/>
        </p:nvSpPr>
        <p:spPr>
          <a:xfrm>
            <a:off x="7416370" y="1169494"/>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ea typeface="Arial"/>
                <a:cs typeface="Arial"/>
                <a:sym typeface="Arial"/>
              </a:rPr>
              <a:t>1 / </a:t>
            </a:r>
            <a:r>
              <a:rPr lang="es-CO" sz="1270" b="1" kern="0">
                <a:solidFill>
                  <a:srgbClr val="000000"/>
                </a:solidFill>
                <a:latin typeface="Arial"/>
                <a:cs typeface="Arial"/>
                <a:sym typeface="Arial"/>
              </a:rPr>
              <a:t>13</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7,7</a:t>
            </a:r>
            <a:r>
              <a:rPr lang="es-CO" sz="1633" b="1" kern="0">
                <a:solidFill>
                  <a:srgbClr val="000000"/>
                </a:solidFill>
                <a:latin typeface="Arial"/>
                <a:ea typeface="Arial"/>
                <a:cs typeface="Arial"/>
                <a:sym typeface="Arial"/>
              </a:rPr>
              <a:t>% </a:t>
            </a:r>
            <a:endParaRPr sz="1633" b="1" kern="0">
              <a:solidFill>
                <a:srgbClr val="000000"/>
              </a:solidFill>
              <a:latin typeface="Arial"/>
              <a:ea typeface="Arial"/>
              <a:cs typeface="Arial"/>
              <a:sym typeface="Arial"/>
            </a:endParaRPr>
          </a:p>
        </p:txBody>
      </p:sp>
      <p:graphicFrame>
        <p:nvGraphicFramePr>
          <p:cNvPr id="237" name="Google Shape;237;gbd449629fa_3_107"/>
          <p:cNvGraphicFramePr/>
          <p:nvPr/>
        </p:nvGraphicFramePr>
        <p:xfrm>
          <a:off x="1661775" y="1935563"/>
          <a:ext cx="8873078" cy="88660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88660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229</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Generar la activación de un (1) parque arqueológico de la Hacienda El Carmen (Usme) integrando borde urbano y rural de Bogotá.</a:t>
                      </a:r>
                      <a:endParaRPr sz="1500">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700"/>
                        <a:buFont typeface="Arial"/>
                        <a:buNone/>
                      </a:pPr>
                      <a:r>
                        <a:rPr lang="es-CO" sz="1500" b="1" u="none" strike="noStrike" cap="none">
                          <a:solidFill>
                            <a:srgbClr val="999999"/>
                          </a:solidFill>
                          <a:latin typeface="Calibri"/>
                          <a:ea typeface="Calibri"/>
                          <a:cs typeface="Calibri"/>
                          <a:sym typeface="Calibri"/>
                        </a:rPr>
                        <a:t>(</a:t>
                      </a:r>
                      <a:r>
                        <a:rPr lang="es-CO" sz="1500" b="1">
                          <a:solidFill>
                            <a:srgbClr val="999999"/>
                          </a:solidFill>
                          <a:latin typeface="Calibri"/>
                          <a:ea typeface="Calibri"/>
                          <a:cs typeface="Calibri"/>
                          <a:sym typeface="Calibri"/>
                        </a:rPr>
                        <a:t>programado: </a:t>
                      </a:r>
                      <a:r>
                        <a:rPr lang="es-CO" sz="1500" b="1" u="none" strike="noStrike" cap="none">
                          <a:solidFill>
                            <a:srgbClr val="999999"/>
                          </a:solidFill>
                          <a:latin typeface="Calibri"/>
                          <a:ea typeface="Calibri"/>
                          <a:cs typeface="Calibri"/>
                          <a:sym typeface="Calibri"/>
                        </a:rPr>
                        <a:t>0,</a:t>
                      </a:r>
                      <a:r>
                        <a:rPr lang="es-CO" sz="1500" b="1">
                          <a:solidFill>
                            <a:srgbClr val="999999"/>
                          </a:solidFill>
                          <a:latin typeface="Calibri"/>
                          <a:ea typeface="Calibri"/>
                          <a:cs typeface="Calibri"/>
                          <a:sym typeface="Calibri"/>
                        </a:rPr>
                        <a:t>1 / </a:t>
                      </a:r>
                      <a:r>
                        <a:rPr lang="es-CO" sz="1500" b="1" u="none" strike="noStrike" cap="none">
                          <a:solidFill>
                            <a:srgbClr val="999999"/>
                          </a:solidFill>
                          <a:latin typeface="Calibri"/>
                          <a:ea typeface="Calibri"/>
                          <a:cs typeface="Calibri"/>
                          <a:sym typeface="Calibri"/>
                        </a:rPr>
                        <a:t>ejecutado: 0,</a:t>
                      </a:r>
                      <a:r>
                        <a:rPr lang="es-CO" sz="1500" b="1">
                          <a:solidFill>
                            <a:srgbClr val="999999"/>
                          </a:solidFill>
                          <a:latin typeface="Calibri"/>
                          <a:ea typeface="Calibri"/>
                          <a:cs typeface="Calibri"/>
                          <a:sym typeface="Calibri"/>
                        </a:rPr>
                        <a:t>09</a:t>
                      </a:r>
                      <a:r>
                        <a:rPr lang="es-CO" sz="1500" b="1" u="none" strike="noStrike" cap="none">
                          <a:solidFill>
                            <a:srgbClr val="999999"/>
                          </a:solidFill>
                          <a:latin typeface="Calibri"/>
                          <a:ea typeface="Calibri"/>
                          <a:cs typeface="Calibri"/>
                          <a:sym typeface="Calibri"/>
                        </a:rPr>
                        <a:t>)</a:t>
                      </a:r>
                      <a:endParaRPr sz="1500" b="1" u="none" strike="noStrike" cap="none">
                        <a:solidFill>
                          <a:srgbClr val="999999"/>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90,0</a:t>
                      </a:r>
                      <a:r>
                        <a:rPr lang="es-CO" sz="1500" b="1" u="none" strike="noStrike" cap="none">
                          <a:solidFill>
                            <a:srgbClr val="7030A0"/>
                          </a:solidFill>
                          <a:latin typeface="Calibri"/>
                          <a:ea typeface="Calibri"/>
                          <a:cs typeface="Calibri"/>
                          <a:sym typeface="Calibri"/>
                        </a:rPr>
                        <a:t>%</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238" name="Google Shape;238;gbd449629fa_3_107"/>
          <p:cNvSpPr/>
          <p:nvPr/>
        </p:nvSpPr>
        <p:spPr>
          <a:xfrm>
            <a:off x="1724892" y="3056636"/>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IDARTES</a:t>
            </a:r>
            <a:endParaRPr sz="2631" b="1" kern="0">
              <a:solidFill>
                <a:srgbClr val="FFFFFF"/>
              </a:solidFill>
              <a:latin typeface="Arial"/>
              <a:ea typeface="Arial"/>
              <a:cs typeface="Arial"/>
              <a:sym typeface="Arial"/>
            </a:endParaRPr>
          </a:p>
        </p:txBody>
      </p:sp>
      <p:cxnSp>
        <p:nvCxnSpPr>
          <p:cNvPr id="239" name="Google Shape;239;gbd449629fa_3_107"/>
          <p:cNvCxnSpPr/>
          <p:nvPr/>
        </p:nvCxnSpPr>
        <p:spPr>
          <a:xfrm>
            <a:off x="5202324" y="3319787"/>
            <a:ext cx="1964412" cy="0"/>
          </a:xfrm>
          <a:prstGeom prst="straightConnector1">
            <a:avLst/>
          </a:prstGeom>
          <a:noFill/>
          <a:ln w="38100" cap="flat" cmpd="sng">
            <a:solidFill>
              <a:srgbClr val="351C75"/>
            </a:solidFill>
            <a:prstDash val="solid"/>
            <a:round/>
            <a:headEnd type="none" w="sm" len="sm"/>
            <a:tailEnd type="triangle" w="med" len="med"/>
          </a:ln>
        </p:spPr>
      </p:cxnSp>
      <p:sp>
        <p:nvSpPr>
          <p:cNvPr id="240" name="Google Shape;240;gbd449629fa_3_107"/>
          <p:cNvSpPr txBox="1"/>
          <p:nvPr/>
        </p:nvSpPr>
        <p:spPr>
          <a:xfrm>
            <a:off x="7416415" y="2966803"/>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1</a:t>
            </a:r>
            <a:r>
              <a:rPr lang="es-CO" sz="1270" b="1" kern="0">
                <a:solidFill>
                  <a:srgbClr val="000000"/>
                </a:solidFill>
                <a:latin typeface="Arial"/>
                <a:cs typeface="Arial"/>
                <a:sym typeface="Arial"/>
              </a:rPr>
              <a:t>3</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7,7</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241" name="Google Shape;241;gbd449629fa_3_107"/>
          <p:cNvGraphicFramePr/>
          <p:nvPr/>
        </p:nvGraphicFramePr>
        <p:xfrm>
          <a:off x="1659360" y="3661897"/>
          <a:ext cx="8873078" cy="88660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88660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493</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Desarrollar y mantener al 100% la capacidad institucional a través de la mejora en la infraestructura física, tecnológica y de gestión en beneficio de la ciudadanía.</a:t>
                      </a:r>
                      <a:endParaRPr sz="1500" b="1"/>
                    </a:p>
                    <a:p>
                      <a:pPr marL="0" marR="0" lvl="0" indent="0" algn="l" rtl="0">
                        <a:lnSpc>
                          <a:spcPct val="115000"/>
                        </a:lnSpc>
                        <a:spcBef>
                          <a:spcPts val="0"/>
                        </a:spcBef>
                        <a:spcAft>
                          <a:spcPts val="0"/>
                        </a:spcAft>
                        <a:buClr>
                          <a:srgbClr val="000000"/>
                        </a:buClr>
                        <a:buSzPts val="1700"/>
                        <a:buFont typeface="Arial"/>
                        <a:buNone/>
                      </a:pPr>
                      <a:r>
                        <a:rPr lang="es-CO" sz="1500" b="1" u="none" strike="noStrike" cap="none">
                          <a:solidFill>
                            <a:srgbClr val="999999"/>
                          </a:solidFill>
                          <a:latin typeface="Calibri"/>
                          <a:ea typeface="Calibri"/>
                          <a:cs typeface="Calibri"/>
                          <a:sym typeface="Calibri"/>
                        </a:rPr>
                        <a:t>(</a:t>
                      </a:r>
                      <a:r>
                        <a:rPr lang="es-CO" sz="1500" b="1">
                          <a:solidFill>
                            <a:srgbClr val="999999"/>
                          </a:solidFill>
                          <a:latin typeface="Calibri"/>
                          <a:ea typeface="Calibri"/>
                          <a:cs typeface="Calibri"/>
                          <a:sym typeface="Calibri"/>
                        </a:rPr>
                        <a:t>programado: 100%/ </a:t>
                      </a:r>
                      <a:r>
                        <a:rPr lang="es-CO" sz="1500" b="1" u="none" strike="noStrike" cap="none">
                          <a:solidFill>
                            <a:srgbClr val="999999"/>
                          </a:solidFill>
                          <a:latin typeface="Calibri"/>
                          <a:ea typeface="Calibri"/>
                          <a:cs typeface="Calibri"/>
                          <a:sym typeface="Calibri"/>
                        </a:rPr>
                        <a:t>ejecutado: </a:t>
                      </a:r>
                      <a:r>
                        <a:rPr lang="es-CO" sz="1500" b="1">
                          <a:solidFill>
                            <a:srgbClr val="999999"/>
                          </a:solidFill>
                          <a:latin typeface="Calibri"/>
                          <a:ea typeface="Calibri"/>
                          <a:cs typeface="Calibri"/>
                          <a:sym typeface="Calibri"/>
                        </a:rPr>
                        <a:t>72%</a:t>
                      </a:r>
                      <a:r>
                        <a:rPr lang="es-CO" sz="1500" b="1" u="none" strike="noStrike" cap="none">
                          <a:solidFill>
                            <a:srgbClr val="999999"/>
                          </a:solidFill>
                          <a:latin typeface="Calibri"/>
                          <a:ea typeface="Calibri"/>
                          <a:cs typeface="Calibri"/>
                          <a:sym typeface="Calibri"/>
                        </a:rPr>
                        <a:t>)</a:t>
                      </a:r>
                      <a:endParaRPr sz="1500" b="1" u="none" strike="noStrike" cap="none">
                        <a:solidFill>
                          <a:srgbClr val="999999"/>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72,0</a:t>
                      </a:r>
                      <a:r>
                        <a:rPr lang="es-CO" sz="1500" b="1" u="none" strike="noStrike" cap="none">
                          <a:solidFill>
                            <a:srgbClr val="7030A0"/>
                          </a:solidFill>
                          <a:latin typeface="Calibri"/>
                          <a:ea typeface="Calibri"/>
                          <a:cs typeface="Calibri"/>
                          <a:sym typeface="Calibri"/>
                        </a:rPr>
                        <a:t>%</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242" name="Google Shape;242;gbd449629fa_3_107"/>
          <p:cNvPicPr preferRelativeResize="0"/>
          <p:nvPr/>
        </p:nvPicPr>
        <p:blipFill rotWithShape="1">
          <a:blip r:embed="rId5">
            <a:alphaModFix/>
          </a:blip>
          <a:srcRect/>
          <a:stretch/>
        </p:blipFill>
        <p:spPr>
          <a:xfrm>
            <a:off x="9667493" y="970027"/>
            <a:ext cx="704064" cy="704064"/>
          </a:xfrm>
          <a:prstGeom prst="rect">
            <a:avLst/>
          </a:prstGeom>
          <a:noFill/>
          <a:ln>
            <a:noFill/>
          </a:ln>
        </p:spPr>
      </p:pic>
      <p:sp>
        <p:nvSpPr>
          <p:cNvPr id="243" name="Google Shape;243;gbd449629fa_3_107"/>
          <p:cNvSpPr/>
          <p:nvPr/>
        </p:nvSpPr>
        <p:spPr>
          <a:xfrm>
            <a:off x="1655765" y="4853945"/>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CANAL CAPITAL</a:t>
            </a:r>
            <a:endParaRPr sz="2631" b="1" kern="0">
              <a:solidFill>
                <a:srgbClr val="FFFFFF"/>
              </a:solidFill>
              <a:latin typeface="Arial"/>
              <a:ea typeface="Arial"/>
              <a:cs typeface="Arial"/>
              <a:sym typeface="Arial"/>
            </a:endParaRPr>
          </a:p>
        </p:txBody>
      </p:sp>
      <p:cxnSp>
        <p:nvCxnSpPr>
          <p:cNvPr id="244" name="Google Shape;244;gbd449629fa_3_107"/>
          <p:cNvCxnSpPr/>
          <p:nvPr/>
        </p:nvCxnSpPr>
        <p:spPr>
          <a:xfrm>
            <a:off x="5133197" y="5117096"/>
            <a:ext cx="1964412" cy="0"/>
          </a:xfrm>
          <a:prstGeom prst="straightConnector1">
            <a:avLst/>
          </a:prstGeom>
          <a:noFill/>
          <a:ln w="38100" cap="flat" cmpd="sng">
            <a:solidFill>
              <a:srgbClr val="351C75"/>
            </a:solidFill>
            <a:prstDash val="solid"/>
            <a:round/>
            <a:headEnd type="none" w="sm" len="sm"/>
            <a:tailEnd type="triangle" w="med" len="med"/>
          </a:ln>
        </p:spPr>
      </p:cxnSp>
      <p:sp>
        <p:nvSpPr>
          <p:cNvPr id="245" name="Google Shape;245;gbd449629fa_3_107"/>
          <p:cNvSpPr txBox="1"/>
          <p:nvPr/>
        </p:nvSpPr>
        <p:spPr>
          <a:xfrm>
            <a:off x="7347242" y="4694984"/>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2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ea typeface="Arial"/>
                <a:cs typeface="Arial"/>
                <a:sym typeface="Arial"/>
              </a:rPr>
              <a:t>50% </a:t>
            </a:r>
            <a:endParaRPr sz="1633" b="1" kern="0">
              <a:solidFill>
                <a:srgbClr val="000000"/>
              </a:solidFill>
              <a:latin typeface="Arial"/>
              <a:ea typeface="Arial"/>
              <a:cs typeface="Arial"/>
              <a:sym typeface="Arial"/>
            </a:endParaRPr>
          </a:p>
        </p:txBody>
      </p:sp>
      <p:graphicFrame>
        <p:nvGraphicFramePr>
          <p:cNvPr id="246" name="Google Shape;246;gbd449629fa_3_107"/>
          <p:cNvGraphicFramePr/>
          <p:nvPr/>
        </p:nvGraphicFramePr>
        <p:xfrm>
          <a:off x="1661775" y="5461054"/>
          <a:ext cx="8873078" cy="88660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88660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493</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Desarrollar y mantener al 100% la capacidad institucional a través de la mejora en la infraestructura física, tecnológica y de gestión en beneficio de la ciudadanía.</a:t>
                      </a:r>
                      <a:endParaRPr sz="1500" b="1"/>
                    </a:p>
                    <a:p>
                      <a:pPr marL="0" marR="0" lvl="0" indent="0" algn="l" rtl="0">
                        <a:lnSpc>
                          <a:spcPct val="115000"/>
                        </a:lnSpc>
                        <a:spcBef>
                          <a:spcPts val="0"/>
                        </a:spcBef>
                        <a:spcAft>
                          <a:spcPts val="0"/>
                        </a:spcAft>
                        <a:buClr>
                          <a:srgbClr val="000000"/>
                        </a:buClr>
                        <a:buSzPts val="1700"/>
                        <a:buFont typeface="Arial"/>
                        <a:buNone/>
                      </a:pPr>
                      <a:r>
                        <a:rPr lang="es-CO" sz="1500" b="1" u="none" strike="noStrike" cap="none">
                          <a:solidFill>
                            <a:srgbClr val="999999"/>
                          </a:solidFill>
                          <a:latin typeface="Calibri"/>
                          <a:ea typeface="Calibri"/>
                          <a:cs typeface="Calibri"/>
                          <a:sym typeface="Calibri"/>
                        </a:rPr>
                        <a:t>(</a:t>
                      </a:r>
                      <a:r>
                        <a:rPr lang="es-CO" sz="1500" b="1">
                          <a:solidFill>
                            <a:srgbClr val="999999"/>
                          </a:solidFill>
                          <a:latin typeface="Calibri"/>
                          <a:ea typeface="Calibri"/>
                          <a:cs typeface="Calibri"/>
                          <a:sym typeface="Calibri"/>
                        </a:rPr>
                        <a:t>programado: 100%/ </a:t>
                      </a:r>
                      <a:r>
                        <a:rPr lang="es-CO" sz="1500" b="1" u="none" strike="noStrike" cap="none">
                          <a:solidFill>
                            <a:srgbClr val="999999"/>
                          </a:solidFill>
                          <a:latin typeface="Calibri"/>
                          <a:ea typeface="Calibri"/>
                          <a:cs typeface="Calibri"/>
                          <a:sym typeface="Calibri"/>
                        </a:rPr>
                        <a:t>ejecutado: </a:t>
                      </a:r>
                      <a:r>
                        <a:rPr lang="es-CO" sz="1500" b="1">
                          <a:solidFill>
                            <a:srgbClr val="999999"/>
                          </a:solidFill>
                          <a:latin typeface="Calibri"/>
                          <a:ea typeface="Calibri"/>
                          <a:cs typeface="Calibri"/>
                          <a:sym typeface="Calibri"/>
                        </a:rPr>
                        <a:t>85,72%</a:t>
                      </a:r>
                      <a:r>
                        <a:rPr lang="es-CO" sz="1500" b="1" u="none" strike="noStrike" cap="none">
                          <a:solidFill>
                            <a:srgbClr val="999999"/>
                          </a:solidFill>
                          <a:latin typeface="Calibri"/>
                          <a:ea typeface="Calibri"/>
                          <a:cs typeface="Calibri"/>
                          <a:sym typeface="Calibri"/>
                        </a:rPr>
                        <a:t>)</a:t>
                      </a:r>
                      <a:endParaRPr sz="1500" b="1" u="none" strike="noStrike" cap="none">
                        <a:solidFill>
                          <a:srgbClr val="999999"/>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85,7%</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247" name="Google Shape;247;gbd449629fa_3_107"/>
          <p:cNvPicPr preferRelativeResize="0"/>
          <p:nvPr/>
        </p:nvPicPr>
        <p:blipFill rotWithShape="1">
          <a:blip r:embed="rId6">
            <a:alphaModFix/>
          </a:blip>
          <a:srcRect/>
          <a:stretch/>
        </p:blipFill>
        <p:spPr>
          <a:xfrm>
            <a:off x="9273147" y="5948937"/>
            <a:ext cx="1133769" cy="70406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bd449629fa_3_0"/>
          <p:cNvSpPr txBox="1"/>
          <p:nvPr/>
        </p:nvSpPr>
        <p:spPr>
          <a:xfrm>
            <a:off x="2346924" y="2975492"/>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a:solidFill>
                  <a:srgbClr val="351C75"/>
                </a:solidFill>
                <a:latin typeface="Calibri"/>
                <a:ea typeface="Calibri"/>
                <a:cs typeface="Calibri"/>
                <a:sym typeface="Calibri"/>
              </a:rPr>
              <a:t>DETALLE DE METAS SIN PROGRAMACIÓN 2020</a:t>
            </a:r>
            <a:endParaRPr sz="1814" kern="0">
              <a:solidFill>
                <a:srgbClr val="351C75"/>
              </a:solidFill>
              <a:latin typeface="Arial"/>
              <a:ea typeface="Arial"/>
              <a:cs typeface="Arial"/>
              <a:sym typeface="Arial"/>
            </a:endParaRPr>
          </a:p>
          <a:p>
            <a:pPr algn="ctr" defTabSz="829544">
              <a:buClr>
                <a:srgbClr val="000000"/>
              </a:buClr>
              <a:buSzPts val="4000"/>
            </a:pPr>
            <a:endParaRPr sz="3629" b="1" kern="0">
              <a:solidFill>
                <a:srgbClr val="351C75"/>
              </a:solidFill>
              <a:latin typeface="Calibri"/>
              <a:ea typeface="Calibri"/>
              <a:cs typeface="Calibri"/>
              <a:sym typeface="Calibri"/>
            </a:endParaRPr>
          </a:p>
        </p:txBody>
      </p:sp>
      <p:grpSp>
        <p:nvGrpSpPr>
          <p:cNvPr id="254" name="Google Shape;254;gbd449629fa_3_0"/>
          <p:cNvGrpSpPr/>
          <p:nvPr/>
        </p:nvGrpSpPr>
        <p:grpSpPr>
          <a:xfrm>
            <a:off x="1523520" y="130935"/>
            <a:ext cx="9144745" cy="770382"/>
            <a:chOff x="0" y="817901"/>
            <a:chExt cx="5550569" cy="592523"/>
          </a:xfrm>
        </p:grpSpPr>
        <p:pic>
          <p:nvPicPr>
            <p:cNvPr id="255" name="Google Shape;255;gbd449629fa_3_0"/>
            <p:cNvPicPr preferRelativeResize="0"/>
            <p:nvPr/>
          </p:nvPicPr>
          <p:blipFill rotWithShape="1">
            <a:blip r:embed="rId3">
              <a:alphaModFix/>
            </a:blip>
            <a:srcRect l="69215" r="6155"/>
            <a:stretch/>
          </p:blipFill>
          <p:spPr>
            <a:xfrm>
              <a:off x="0" y="934848"/>
              <a:ext cx="5550569" cy="391797"/>
            </a:xfrm>
            <a:prstGeom prst="rect">
              <a:avLst/>
            </a:prstGeom>
            <a:noFill/>
            <a:ln>
              <a:noFill/>
            </a:ln>
          </p:spPr>
        </p:pic>
        <p:pic>
          <p:nvPicPr>
            <p:cNvPr id="256" name="Google Shape;256;gbd449629fa_3_0"/>
            <p:cNvPicPr preferRelativeResize="0"/>
            <p:nvPr/>
          </p:nvPicPr>
          <p:blipFill rotWithShape="1">
            <a:blip r:embed="rId3">
              <a:alphaModFix/>
            </a:blip>
            <a:srcRect l="72913" r="1136"/>
            <a:stretch/>
          </p:blipFill>
          <p:spPr>
            <a:xfrm>
              <a:off x="0" y="817901"/>
              <a:ext cx="3738038" cy="391797"/>
            </a:xfrm>
            <a:prstGeom prst="rect">
              <a:avLst/>
            </a:prstGeom>
            <a:noFill/>
            <a:ln>
              <a:noFill/>
            </a:ln>
          </p:spPr>
        </p:pic>
        <p:pic>
          <p:nvPicPr>
            <p:cNvPr id="257" name="Google Shape;257;gbd449629fa_3_0"/>
            <p:cNvPicPr preferRelativeResize="0"/>
            <p:nvPr/>
          </p:nvPicPr>
          <p:blipFill rotWithShape="1">
            <a:blip r:embed="rId3">
              <a:alphaModFix/>
            </a:blip>
            <a:srcRect l="72913" r="1136"/>
            <a:stretch/>
          </p:blipFill>
          <p:spPr>
            <a:xfrm>
              <a:off x="0" y="1018624"/>
              <a:ext cx="1851650" cy="391800"/>
            </a:xfrm>
            <a:prstGeom prst="rect">
              <a:avLst/>
            </a:prstGeom>
            <a:noFill/>
            <a:ln>
              <a:noFill/>
            </a:ln>
          </p:spPr>
        </p:pic>
      </p:grpSp>
      <p:sp>
        <p:nvSpPr>
          <p:cNvPr id="258" name="Google Shape;258;gbd449629fa_3_0"/>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259" name="Google Shape;259;gbd449629fa_3_0"/>
          <p:cNvPicPr preferRelativeResize="0"/>
          <p:nvPr/>
        </p:nvPicPr>
        <p:blipFill rotWithShape="1">
          <a:blip r:embed="rId4">
            <a:alphaModFix/>
          </a:blip>
          <a:srcRect/>
          <a:stretch/>
        </p:blipFill>
        <p:spPr>
          <a:xfrm>
            <a:off x="9273147" y="5948937"/>
            <a:ext cx="1133769" cy="7040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bd449629fa_3_12" descr="Alcaldia_blanco.png"/>
          <p:cNvPicPr preferRelativeResize="0"/>
          <p:nvPr/>
        </p:nvPicPr>
        <p:blipFill rotWithShape="1">
          <a:blip r:embed="rId3">
            <a:alphaModFix/>
          </a:blip>
          <a:srcRect l="6614" t="12985" r="7600" b="14791"/>
          <a:stretch/>
        </p:blipFill>
        <p:spPr>
          <a:xfrm>
            <a:off x="9504208" y="249767"/>
            <a:ext cx="1030649" cy="380268"/>
          </a:xfrm>
          <a:prstGeom prst="rect">
            <a:avLst/>
          </a:prstGeom>
          <a:noFill/>
          <a:ln>
            <a:noFill/>
          </a:ln>
        </p:spPr>
      </p:pic>
      <p:grpSp>
        <p:nvGrpSpPr>
          <p:cNvPr id="266" name="Google Shape;266;gbd449629fa_3_12"/>
          <p:cNvGrpSpPr/>
          <p:nvPr/>
        </p:nvGrpSpPr>
        <p:grpSpPr>
          <a:xfrm>
            <a:off x="1523520" y="130935"/>
            <a:ext cx="9144745" cy="770382"/>
            <a:chOff x="0" y="817901"/>
            <a:chExt cx="5550569" cy="592523"/>
          </a:xfrm>
        </p:grpSpPr>
        <p:pic>
          <p:nvPicPr>
            <p:cNvPr id="267" name="Google Shape;267;gbd449629fa_3_12"/>
            <p:cNvPicPr preferRelativeResize="0"/>
            <p:nvPr/>
          </p:nvPicPr>
          <p:blipFill rotWithShape="1">
            <a:blip r:embed="rId4">
              <a:alphaModFix/>
            </a:blip>
            <a:srcRect l="69215" r="6155"/>
            <a:stretch/>
          </p:blipFill>
          <p:spPr>
            <a:xfrm>
              <a:off x="0" y="934848"/>
              <a:ext cx="5550569" cy="391797"/>
            </a:xfrm>
            <a:prstGeom prst="rect">
              <a:avLst/>
            </a:prstGeom>
            <a:noFill/>
            <a:ln>
              <a:noFill/>
            </a:ln>
          </p:spPr>
        </p:pic>
        <p:pic>
          <p:nvPicPr>
            <p:cNvPr id="268" name="Google Shape;268;gbd449629fa_3_12"/>
            <p:cNvPicPr preferRelativeResize="0"/>
            <p:nvPr/>
          </p:nvPicPr>
          <p:blipFill rotWithShape="1">
            <a:blip r:embed="rId4">
              <a:alphaModFix/>
            </a:blip>
            <a:srcRect l="72913" r="1136"/>
            <a:stretch/>
          </p:blipFill>
          <p:spPr>
            <a:xfrm>
              <a:off x="0" y="817901"/>
              <a:ext cx="3738038" cy="391797"/>
            </a:xfrm>
            <a:prstGeom prst="rect">
              <a:avLst/>
            </a:prstGeom>
            <a:noFill/>
            <a:ln>
              <a:noFill/>
            </a:ln>
          </p:spPr>
        </p:pic>
        <p:pic>
          <p:nvPicPr>
            <p:cNvPr id="269" name="Google Shape;269;gbd449629fa_3_12"/>
            <p:cNvPicPr preferRelativeResize="0"/>
            <p:nvPr/>
          </p:nvPicPr>
          <p:blipFill rotWithShape="1">
            <a:blip r:embed="rId4">
              <a:alphaModFix/>
            </a:blip>
            <a:srcRect l="72913" r="1136"/>
            <a:stretch/>
          </p:blipFill>
          <p:spPr>
            <a:xfrm>
              <a:off x="0" y="1018624"/>
              <a:ext cx="1851650" cy="391800"/>
            </a:xfrm>
            <a:prstGeom prst="rect">
              <a:avLst/>
            </a:prstGeom>
            <a:noFill/>
            <a:ln>
              <a:noFill/>
            </a:ln>
          </p:spPr>
        </p:pic>
      </p:grpSp>
      <p:sp>
        <p:nvSpPr>
          <p:cNvPr id="270" name="Google Shape;270;gbd449629fa_3_12"/>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271" name="Google Shape;271;gbd449629fa_3_12"/>
          <p:cNvPicPr preferRelativeResize="0"/>
          <p:nvPr/>
        </p:nvPicPr>
        <p:blipFill rotWithShape="1">
          <a:blip r:embed="rId5">
            <a:alphaModFix/>
          </a:blip>
          <a:srcRect/>
          <a:stretch/>
        </p:blipFill>
        <p:spPr>
          <a:xfrm>
            <a:off x="9273147" y="5948937"/>
            <a:ext cx="1133769" cy="704063"/>
          </a:xfrm>
          <a:prstGeom prst="rect">
            <a:avLst/>
          </a:prstGeom>
          <a:noFill/>
          <a:ln>
            <a:noFill/>
          </a:ln>
        </p:spPr>
      </p:pic>
      <p:sp>
        <p:nvSpPr>
          <p:cNvPr id="272" name="Google Shape;272;gbd449629fa_3_12"/>
          <p:cNvSpPr/>
          <p:nvPr/>
        </p:nvSpPr>
        <p:spPr>
          <a:xfrm>
            <a:off x="1724892" y="1051946"/>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SCRD</a:t>
            </a:r>
            <a:endParaRPr sz="2631" b="1" kern="0">
              <a:solidFill>
                <a:srgbClr val="FFFFFF"/>
              </a:solidFill>
              <a:latin typeface="Arial"/>
              <a:ea typeface="Arial"/>
              <a:cs typeface="Arial"/>
              <a:sym typeface="Arial"/>
            </a:endParaRPr>
          </a:p>
        </p:txBody>
      </p:sp>
      <p:sp>
        <p:nvSpPr>
          <p:cNvPr id="273" name="Google Shape;273;gbd449629fa_3_12"/>
          <p:cNvSpPr/>
          <p:nvPr/>
        </p:nvSpPr>
        <p:spPr>
          <a:xfrm>
            <a:off x="1724892" y="3354872"/>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IDRD</a:t>
            </a:r>
            <a:endParaRPr sz="2631" b="1" kern="0">
              <a:solidFill>
                <a:srgbClr val="FFFFFF"/>
              </a:solidFill>
              <a:latin typeface="Arial"/>
              <a:ea typeface="Arial"/>
              <a:cs typeface="Arial"/>
              <a:sym typeface="Arial"/>
            </a:endParaRPr>
          </a:p>
        </p:txBody>
      </p:sp>
      <p:cxnSp>
        <p:nvCxnSpPr>
          <p:cNvPr id="274" name="Google Shape;274;gbd449629fa_3_12"/>
          <p:cNvCxnSpPr/>
          <p:nvPr/>
        </p:nvCxnSpPr>
        <p:spPr>
          <a:xfrm>
            <a:off x="5202324" y="1315097"/>
            <a:ext cx="1964412" cy="0"/>
          </a:xfrm>
          <a:prstGeom prst="straightConnector1">
            <a:avLst/>
          </a:prstGeom>
          <a:noFill/>
          <a:ln w="38100" cap="flat" cmpd="sng">
            <a:solidFill>
              <a:srgbClr val="351C75"/>
            </a:solidFill>
            <a:prstDash val="solid"/>
            <a:round/>
            <a:headEnd type="none" w="sm" len="sm"/>
            <a:tailEnd type="triangle" w="med" len="med"/>
          </a:ln>
        </p:spPr>
      </p:cxnSp>
      <p:sp>
        <p:nvSpPr>
          <p:cNvPr id="275" name="Google Shape;275;gbd449629fa_3_12"/>
          <p:cNvSpPr txBox="1"/>
          <p:nvPr/>
        </p:nvSpPr>
        <p:spPr>
          <a:xfrm>
            <a:off x="7416415" y="1031239"/>
            <a:ext cx="129436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ea typeface="Arial"/>
                <a:cs typeface="Arial"/>
                <a:sym typeface="Arial"/>
              </a:rPr>
              <a:t>2 / </a:t>
            </a:r>
            <a:r>
              <a:rPr lang="es-CO" sz="1270" b="1" kern="0">
                <a:solidFill>
                  <a:srgbClr val="000000"/>
                </a:solidFill>
                <a:latin typeface="Arial"/>
                <a:cs typeface="Arial"/>
                <a:sym typeface="Arial"/>
              </a:rPr>
              <a:t>22</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9,1</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cxnSp>
        <p:nvCxnSpPr>
          <p:cNvPr id="276" name="Google Shape;276;gbd449629fa_3_12"/>
          <p:cNvCxnSpPr/>
          <p:nvPr/>
        </p:nvCxnSpPr>
        <p:spPr>
          <a:xfrm>
            <a:off x="5202324" y="3527169"/>
            <a:ext cx="1964412" cy="0"/>
          </a:xfrm>
          <a:prstGeom prst="straightConnector1">
            <a:avLst/>
          </a:prstGeom>
          <a:noFill/>
          <a:ln w="38100" cap="flat" cmpd="sng">
            <a:solidFill>
              <a:srgbClr val="351C75"/>
            </a:solidFill>
            <a:prstDash val="solid"/>
            <a:round/>
            <a:headEnd type="none" w="sm" len="sm"/>
            <a:tailEnd type="triangle" w="med" len="med"/>
          </a:ln>
        </p:spPr>
      </p:cxnSp>
      <p:sp>
        <p:nvSpPr>
          <p:cNvPr id="277" name="Google Shape;277;gbd449629fa_3_12"/>
          <p:cNvSpPr txBox="1"/>
          <p:nvPr/>
        </p:nvSpPr>
        <p:spPr>
          <a:xfrm>
            <a:off x="7416415" y="3243312"/>
            <a:ext cx="1419286"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ea typeface="Arial"/>
                <a:cs typeface="Arial"/>
                <a:sym typeface="Arial"/>
              </a:rPr>
              <a:t>1 / </a:t>
            </a:r>
            <a:r>
              <a:rPr lang="es-CO" sz="1270" b="1" kern="0">
                <a:solidFill>
                  <a:srgbClr val="000000"/>
                </a:solidFill>
                <a:latin typeface="Arial"/>
                <a:cs typeface="Arial"/>
                <a:sym typeface="Arial"/>
              </a:rPr>
              <a:t>11</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9,1</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278" name="Google Shape;278;gbd449629fa_3_12"/>
          <p:cNvGraphicFramePr/>
          <p:nvPr/>
        </p:nvGraphicFramePr>
        <p:xfrm>
          <a:off x="1661775" y="1866436"/>
          <a:ext cx="8873078" cy="1232628"/>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616314">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rgbClr val="7030A0"/>
                          </a:solidFill>
                          <a:latin typeface="Calibri"/>
                          <a:ea typeface="Calibri"/>
                          <a:cs typeface="Calibri"/>
                          <a:sym typeface="Calibri"/>
                        </a:rPr>
                        <a:t>1</a:t>
                      </a:r>
                      <a:r>
                        <a:rPr lang="es-CO" sz="1500" b="1">
                          <a:solidFill>
                            <a:srgbClr val="7030A0"/>
                          </a:solidFill>
                          <a:latin typeface="Calibri"/>
                          <a:ea typeface="Calibri"/>
                          <a:cs typeface="Calibri"/>
                          <a:sym typeface="Calibri"/>
                        </a:rPr>
                        <a:t>03</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Promover 16 espacios y/o eventos de valoración social del libro, la lectura y la literatura en la ciudad.</a:t>
                      </a:r>
                      <a:endParaRPr sz="1500" b="1" u="none" strike="noStrike" cap="none">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rgbClr val="7030A0"/>
                          </a:solidFill>
                          <a:latin typeface="Calibri"/>
                          <a:ea typeface="Calibri"/>
                          <a:cs typeface="Calibri"/>
                          <a:sym typeface="Calibri"/>
                        </a:rPr>
                        <a:t>0,0%</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616314">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154</a:t>
                      </a:r>
                      <a:endParaRPr sz="1500" b="1" u="none" strike="noStrike" cap="none">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100" dirty="0">
                          <a:solidFill>
                            <a:schemeClr val="dk1"/>
                          </a:solidFill>
                        </a:rPr>
                        <a:t>I</a:t>
                      </a:r>
                      <a:r>
                        <a:rPr lang="es-CO" sz="1500" b="0" i="0" u="none" strike="noStrike" cap="none" dirty="0">
                          <a:solidFill>
                            <a:srgbClr val="000000"/>
                          </a:solidFill>
                          <a:latin typeface="Calibri"/>
                          <a:cs typeface="Calibri"/>
                          <a:sym typeface="Arial"/>
                        </a:rPr>
                        <a:t>m</a:t>
                      </a:r>
                      <a:r>
                        <a:rPr lang="es-CO" sz="1500" b="0" i="0" u="none" strike="noStrike" cap="none" dirty="0">
                          <a:solidFill>
                            <a:srgbClr val="000000"/>
                          </a:solidFill>
                          <a:latin typeface="Calibri"/>
                          <a:ea typeface="Calibri"/>
                          <a:cs typeface="Calibri"/>
                          <a:sym typeface="Calibri"/>
                        </a:rPr>
                        <a:t>plementar </a:t>
                      </a:r>
                      <a:r>
                        <a:rPr lang="es-CO" sz="1500" dirty="0">
                          <a:latin typeface="Calibri"/>
                          <a:ea typeface="Calibri"/>
                          <a:cs typeface="Calibri"/>
                          <a:sym typeface="Calibri"/>
                        </a:rPr>
                        <a:t>una (1) estrategia que permita reconocer y difundir manifestaciones de patrimonio cultural material e inmaterial, para generar conocimiento en la ciudadanía.</a:t>
                      </a:r>
                      <a:endParaRPr sz="1500" b="1" u="none" strike="noStrike" cap="none" dirty="0">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dirty="0">
                          <a:solidFill>
                            <a:srgbClr val="7030A0"/>
                          </a:solidFill>
                          <a:latin typeface="Calibri"/>
                          <a:ea typeface="Calibri"/>
                          <a:cs typeface="Calibri"/>
                          <a:sym typeface="Calibri"/>
                        </a:rPr>
                        <a:t>0,0%</a:t>
                      </a:r>
                      <a:endParaRPr sz="1500" b="1" u="none" strike="noStrike" cap="none" dirty="0">
                        <a:solidFill>
                          <a:srgbClr val="7030A0"/>
                        </a:solidFill>
                        <a:latin typeface="Calibri"/>
                        <a:ea typeface="Calibri"/>
                        <a:cs typeface="Calibri"/>
                        <a:sym typeface="Calibri"/>
                      </a:endParaRPr>
                    </a:p>
                  </a:txBody>
                  <a:tcPr marL="8641" marR="8641" marT="8641" marB="82939" anchor="ct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bl>
          </a:graphicData>
        </a:graphic>
      </p:graphicFrame>
      <p:graphicFrame>
        <p:nvGraphicFramePr>
          <p:cNvPr id="279" name="Google Shape;279;gbd449629fa_3_12"/>
          <p:cNvGraphicFramePr/>
          <p:nvPr/>
        </p:nvGraphicFramePr>
        <p:xfrm>
          <a:off x="1661775" y="4033490"/>
          <a:ext cx="8873078" cy="39748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39748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232</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Construcción de 3 escenarios y/o parques deportivos</a:t>
                      </a:r>
                      <a:endParaRPr sz="1500" b="1" u="none" strike="noStrike" cap="none">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700"/>
                        <a:buFont typeface="Arial"/>
                        <a:buNone/>
                      </a:pPr>
                      <a:r>
                        <a:rPr lang="es-CO" sz="1500" b="1">
                          <a:solidFill>
                            <a:srgbClr val="7030A0"/>
                          </a:solidFill>
                          <a:latin typeface="Calibri"/>
                          <a:ea typeface="Calibri"/>
                          <a:cs typeface="Calibri"/>
                          <a:sym typeface="Calibri"/>
                        </a:rPr>
                        <a:t>0,0%</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
        <p:nvSpPr>
          <p:cNvPr id="280" name="Google Shape;280;gbd449629fa_3_12"/>
          <p:cNvSpPr/>
          <p:nvPr/>
        </p:nvSpPr>
        <p:spPr>
          <a:xfrm>
            <a:off x="1655765" y="4806545"/>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cs typeface="Arial"/>
                <a:sym typeface="Arial"/>
              </a:rPr>
              <a:t>OFB</a:t>
            </a:r>
            <a:endParaRPr sz="2631" b="1" kern="0">
              <a:solidFill>
                <a:srgbClr val="FFFFFF"/>
              </a:solidFill>
              <a:latin typeface="Arial"/>
              <a:ea typeface="Arial"/>
              <a:cs typeface="Arial"/>
              <a:sym typeface="Arial"/>
            </a:endParaRPr>
          </a:p>
        </p:txBody>
      </p:sp>
      <p:cxnSp>
        <p:nvCxnSpPr>
          <p:cNvPr id="281" name="Google Shape;281;gbd449629fa_3_12"/>
          <p:cNvCxnSpPr/>
          <p:nvPr/>
        </p:nvCxnSpPr>
        <p:spPr>
          <a:xfrm>
            <a:off x="5133197" y="4978841"/>
            <a:ext cx="1964412" cy="0"/>
          </a:xfrm>
          <a:prstGeom prst="straightConnector1">
            <a:avLst/>
          </a:prstGeom>
          <a:noFill/>
          <a:ln w="38100" cap="flat" cmpd="sng">
            <a:solidFill>
              <a:srgbClr val="351C75"/>
            </a:solidFill>
            <a:prstDash val="solid"/>
            <a:round/>
            <a:headEnd type="none" w="sm" len="sm"/>
            <a:tailEnd type="triangle" w="med" len="med"/>
          </a:ln>
        </p:spPr>
      </p:cxnSp>
      <p:sp>
        <p:nvSpPr>
          <p:cNvPr id="282" name="Google Shape;282;gbd449629fa_3_12"/>
          <p:cNvSpPr txBox="1"/>
          <p:nvPr/>
        </p:nvSpPr>
        <p:spPr>
          <a:xfrm>
            <a:off x="7347288" y="4694984"/>
            <a:ext cx="1419286"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270" b="1" kern="0">
                <a:solidFill>
                  <a:srgbClr val="000000"/>
                </a:solidFill>
                <a:latin typeface="Arial"/>
                <a:cs typeface="Arial"/>
                <a:sym typeface="Arial"/>
              </a:rPr>
              <a:t>1</a:t>
            </a:r>
            <a:r>
              <a:rPr lang="es-CO" sz="1270" b="1" kern="0">
                <a:solidFill>
                  <a:srgbClr val="000000"/>
                </a:solidFill>
                <a:latin typeface="Arial"/>
                <a:ea typeface="Arial"/>
                <a:cs typeface="Arial"/>
                <a:sym typeface="Arial"/>
              </a:rPr>
              <a:t> / </a:t>
            </a:r>
            <a:r>
              <a:rPr lang="es-CO" sz="1270" b="1" kern="0">
                <a:solidFill>
                  <a:srgbClr val="000000"/>
                </a:solidFill>
                <a:latin typeface="Arial"/>
                <a:cs typeface="Arial"/>
                <a:sym typeface="Arial"/>
              </a:rPr>
              <a:t>7</a:t>
            </a:r>
            <a:r>
              <a:rPr lang="es-CO" sz="1270" b="1" kern="0">
                <a:solidFill>
                  <a:srgbClr val="000000"/>
                </a:solidFill>
                <a:latin typeface="Arial"/>
                <a:ea typeface="Arial"/>
                <a:cs typeface="Arial"/>
                <a:sym typeface="Arial"/>
              </a:rPr>
              <a:t> METAS</a:t>
            </a:r>
            <a:endParaRPr sz="1270" b="1" kern="0">
              <a:solidFill>
                <a:srgbClr val="000000"/>
              </a:solidFill>
              <a:latin typeface="Arial"/>
              <a:ea typeface="Arial"/>
              <a:cs typeface="Arial"/>
              <a:sym typeface="Arial"/>
            </a:endParaRPr>
          </a:p>
          <a:p>
            <a:pPr algn="ctr" defTabSz="829544">
              <a:buClr>
                <a:srgbClr val="000000"/>
              </a:buClr>
              <a:buSzPts val="1800"/>
            </a:pPr>
            <a:r>
              <a:rPr lang="es-CO" sz="1633" b="1" kern="0">
                <a:solidFill>
                  <a:srgbClr val="000000"/>
                </a:solidFill>
                <a:latin typeface="Arial"/>
                <a:cs typeface="Arial"/>
                <a:sym typeface="Arial"/>
              </a:rPr>
              <a:t>14,3</a:t>
            </a:r>
            <a:r>
              <a:rPr lang="es-CO" sz="1633" b="1" kern="0">
                <a:solidFill>
                  <a:srgbClr val="000000"/>
                </a:solidFill>
                <a:latin typeface="Arial"/>
                <a:ea typeface="Arial"/>
                <a:cs typeface="Arial"/>
                <a:sym typeface="Arial"/>
              </a:rPr>
              <a:t>%</a:t>
            </a:r>
            <a:endParaRPr sz="1633" b="1" kern="0">
              <a:solidFill>
                <a:srgbClr val="000000"/>
              </a:solidFill>
              <a:latin typeface="Arial"/>
              <a:ea typeface="Arial"/>
              <a:cs typeface="Arial"/>
              <a:sym typeface="Arial"/>
            </a:endParaRPr>
          </a:p>
        </p:txBody>
      </p:sp>
      <p:graphicFrame>
        <p:nvGraphicFramePr>
          <p:cNvPr id="283" name="Google Shape;283;gbd449629fa_3_12"/>
          <p:cNvGraphicFramePr/>
          <p:nvPr/>
        </p:nvGraphicFramePr>
        <p:xfrm>
          <a:off x="1592648" y="5554289"/>
          <a:ext cx="8873078" cy="397482"/>
        </p:xfrm>
        <a:graphic>
          <a:graphicData uri="http://schemas.openxmlformats.org/drawingml/2006/table">
            <a:tbl>
              <a:tblPr>
                <a:noFill/>
              </a:tblPr>
              <a:tblGrid>
                <a:gridCol w="822066">
                  <a:extLst>
                    <a:ext uri="{9D8B030D-6E8A-4147-A177-3AD203B41FA5}">
                      <a16:colId xmlns:a16="http://schemas.microsoft.com/office/drawing/2014/main" val="20000"/>
                    </a:ext>
                  </a:extLst>
                </a:gridCol>
                <a:gridCol w="7176761">
                  <a:extLst>
                    <a:ext uri="{9D8B030D-6E8A-4147-A177-3AD203B41FA5}">
                      <a16:colId xmlns:a16="http://schemas.microsoft.com/office/drawing/2014/main" val="20001"/>
                    </a:ext>
                  </a:extLst>
                </a:gridCol>
                <a:gridCol w="874251">
                  <a:extLst>
                    <a:ext uri="{9D8B030D-6E8A-4147-A177-3AD203B41FA5}">
                      <a16:colId xmlns:a16="http://schemas.microsoft.com/office/drawing/2014/main" val="20002"/>
                    </a:ext>
                  </a:extLst>
                </a:gridCol>
              </a:tblGrid>
              <a:tr h="397482">
                <a:tc>
                  <a:txBody>
                    <a:bodyPr/>
                    <a:lstStyle/>
                    <a:p>
                      <a:pPr marL="0" marR="0" lvl="0" indent="0" algn="ctr" rtl="0">
                        <a:lnSpc>
                          <a:spcPct val="115000"/>
                        </a:lnSpc>
                        <a:spcBef>
                          <a:spcPts val="0"/>
                        </a:spcBef>
                        <a:spcAft>
                          <a:spcPts val="0"/>
                        </a:spcAft>
                        <a:buClr>
                          <a:srgbClr val="000000"/>
                        </a:buClr>
                        <a:buSzPts val="1700"/>
                        <a:buFont typeface="Arial"/>
                        <a:buNone/>
                      </a:pPr>
                      <a:r>
                        <a:rPr lang="es-CO" sz="1500" b="1">
                          <a:solidFill>
                            <a:srgbClr val="7030A0"/>
                          </a:solidFill>
                          <a:latin typeface="Calibri"/>
                          <a:ea typeface="Calibri"/>
                          <a:cs typeface="Calibri"/>
                          <a:sym typeface="Calibri"/>
                        </a:rPr>
                        <a:t>539</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Clr>
                          <a:srgbClr val="000000"/>
                        </a:buClr>
                        <a:buSzPts val="1700"/>
                        <a:buFont typeface="Arial"/>
                        <a:buNone/>
                      </a:pPr>
                      <a:r>
                        <a:rPr lang="es-CO" sz="1500">
                          <a:latin typeface="Calibri"/>
                          <a:ea typeface="Calibri"/>
                          <a:cs typeface="Calibri"/>
                          <a:sym typeface="Calibri"/>
                        </a:rPr>
                        <a:t>Realizar el 100% de las acciones para el fortalecimiento de la comunicación pública</a:t>
                      </a:r>
                      <a:endParaRPr sz="1500" b="1" u="none" strike="noStrike" cap="none">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700"/>
                        <a:buFont typeface="Arial"/>
                        <a:buNone/>
                      </a:pPr>
                      <a:r>
                        <a:rPr lang="es-CO" sz="1500" b="1">
                          <a:solidFill>
                            <a:srgbClr val="7030A0"/>
                          </a:solidFill>
                          <a:latin typeface="Calibri"/>
                          <a:ea typeface="Calibri"/>
                          <a:cs typeface="Calibri"/>
                          <a:sym typeface="Calibri"/>
                        </a:rPr>
                        <a:t>0,0%</a:t>
                      </a:r>
                      <a:endParaRPr sz="1500" b="1" u="none" strike="noStrike" cap="none">
                        <a:solidFill>
                          <a:srgbClr val="7030A0"/>
                        </a:solidFill>
                        <a:latin typeface="Calibri"/>
                        <a:ea typeface="Calibri"/>
                        <a:cs typeface="Calibri"/>
                        <a:sym typeface="Calibri"/>
                      </a:endParaRPr>
                    </a:p>
                  </a:txBody>
                  <a:tcPr marL="8641" marR="8641" marT="8641" marB="82939" anchor="ctr">
                    <a:lnB w="10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5</a:t>
            </a:r>
            <a:r>
              <a:rPr lang="es-CO" sz="4000" b="1" dirty="0">
                <a:solidFill>
                  <a:srgbClr val="5D4294"/>
                </a:solidFill>
                <a:latin typeface="Museo Sans Condensed" panose="02000000000000000000" pitchFamily="2" charset="0"/>
                <a:cs typeface="Arial" panose="020B0604020202020204" pitchFamily="34" charset="0"/>
              </a:rPr>
              <a:t>. Seguimiento</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 la ejecución presupuestal</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Con corte al 22 de febrero de 2021</a:t>
            </a:r>
          </a:p>
        </p:txBody>
      </p:sp>
    </p:spTree>
    <p:extLst>
      <p:ext uri="{BB962C8B-B14F-4D97-AF65-F5344CB8AC3E}">
        <p14:creationId xmlns:p14="http://schemas.microsoft.com/office/powerpoint/2010/main" val="3533111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porcentaje de ejecución presupuestal a 04/02/2021</a:t>
            </a:r>
          </a:p>
        </p:txBody>
      </p:sp>
      <p:graphicFrame>
        <p:nvGraphicFramePr>
          <p:cNvPr id="2" name="Tabla 1">
            <a:extLst>
              <a:ext uri="{FF2B5EF4-FFF2-40B4-BE49-F238E27FC236}">
                <a16:creationId xmlns:a16="http://schemas.microsoft.com/office/drawing/2014/main" id="{CCF93D98-CB20-450C-92CA-CBDDB81C342E}"/>
              </a:ext>
            </a:extLst>
          </p:cNvPr>
          <p:cNvGraphicFramePr>
            <a:graphicFrameLocks noGrp="1"/>
          </p:cNvGraphicFramePr>
          <p:nvPr/>
        </p:nvGraphicFramePr>
        <p:xfrm>
          <a:off x="1835149" y="1890720"/>
          <a:ext cx="8521702" cy="3248025"/>
        </p:xfrm>
        <a:graphic>
          <a:graphicData uri="http://schemas.openxmlformats.org/drawingml/2006/table">
            <a:tbl>
              <a:tblPr/>
              <a:tblGrid>
                <a:gridCol w="3799060">
                  <a:extLst>
                    <a:ext uri="{9D8B030D-6E8A-4147-A177-3AD203B41FA5}">
                      <a16:colId xmlns:a16="http://schemas.microsoft.com/office/drawing/2014/main" val="2475890066"/>
                    </a:ext>
                  </a:extLst>
                </a:gridCol>
                <a:gridCol w="1155270">
                  <a:extLst>
                    <a:ext uri="{9D8B030D-6E8A-4147-A177-3AD203B41FA5}">
                      <a16:colId xmlns:a16="http://schemas.microsoft.com/office/drawing/2014/main" val="979703336"/>
                    </a:ext>
                  </a:extLst>
                </a:gridCol>
                <a:gridCol w="1155270">
                  <a:extLst>
                    <a:ext uri="{9D8B030D-6E8A-4147-A177-3AD203B41FA5}">
                      <a16:colId xmlns:a16="http://schemas.microsoft.com/office/drawing/2014/main" val="1703803128"/>
                    </a:ext>
                  </a:extLst>
                </a:gridCol>
                <a:gridCol w="1155270">
                  <a:extLst>
                    <a:ext uri="{9D8B030D-6E8A-4147-A177-3AD203B41FA5}">
                      <a16:colId xmlns:a16="http://schemas.microsoft.com/office/drawing/2014/main" val="939049091"/>
                    </a:ext>
                  </a:extLst>
                </a:gridCol>
                <a:gridCol w="1256832">
                  <a:extLst>
                    <a:ext uri="{9D8B030D-6E8A-4147-A177-3AD203B41FA5}">
                      <a16:colId xmlns:a16="http://schemas.microsoft.com/office/drawing/2014/main" val="2707597538"/>
                    </a:ext>
                  </a:extLst>
                </a:gridCol>
              </a:tblGrid>
              <a:tr h="571500">
                <a:tc>
                  <a:txBody>
                    <a:bodyPr/>
                    <a:lstStyle/>
                    <a:p>
                      <a:pPr algn="ctr" fontAlgn="ctr"/>
                      <a:r>
                        <a:rPr lang="es-CO" sz="1100" b="1" i="0" u="none" strike="noStrike">
                          <a:solidFill>
                            <a:srgbClr val="FFFFFF"/>
                          </a:solidFill>
                          <a:effectLst/>
                          <a:latin typeface="Museo Sans Condensed" panose="02000000000000000000" pitchFamily="2" charset="0"/>
                        </a:rPr>
                        <a:t>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100" b="1" i="0" u="none" strike="noStrike">
                          <a:solidFill>
                            <a:srgbClr val="FFFFFF"/>
                          </a:solidFill>
                          <a:effectLst/>
                          <a:latin typeface="Museo Sans Condensed" panose="02000000000000000000" pitchFamily="2" charset="0"/>
                        </a:rPr>
                        <a:t>APROPIACIÓN DISPONIBLE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100" b="1" i="0" u="none" strike="noStrike">
                          <a:solidFill>
                            <a:srgbClr val="FFFFFF"/>
                          </a:solidFill>
                          <a:effectLst/>
                          <a:latin typeface="Museo Sans Condensed" panose="02000000000000000000" pitchFamily="2" charset="0"/>
                        </a:rPr>
                        <a:t>EJECUCIÓN PRESUPUESTAL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100" b="1" i="0" u="none" strike="noStrike">
                          <a:solidFill>
                            <a:srgbClr val="FFFFFF"/>
                          </a:solidFill>
                          <a:effectLst/>
                          <a:latin typeface="Museo Sans Condensed" panose="02000000000000000000" pitchFamily="2" charset="0"/>
                        </a:rPr>
                        <a:t>AUTORIZACIÓN DE GIRO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100" b="1" i="0" u="none" strike="noStrike">
                          <a:solidFill>
                            <a:srgbClr val="FFFFFF"/>
                          </a:solidFill>
                          <a:effectLst/>
                          <a:latin typeface="Museo Sans Condensed" panose="02000000000000000000" pitchFamily="2" charset="0"/>
                        </a:rPr>
                        <a:t>PUESTO EJECUCIÓN PRESUPUESTAL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extLst>
                  <a:ext uri="{0D108BD9-81ED-4DB2-BD59-A6C34878D82A}">
                    <a16:rowId xmlns:a16="http://schemas.microsoft.com/office/drawing/2014/main" val="1771950300"/>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SECRETARIA JURIDICA DISTRITAL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$ 9.583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38,80%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40083"/>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SECRETARÍA GENERAL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$ 94.103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37,70%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14975"/>
                  </a:ext>
                </a:extLst>
              </a:tr>
              <a:tr h="190500">
                <a:tc>
                  <a:txBody>
                    <a:bodyPr/>
                    <a:lstStyle/>
                    <a:p>
                      <a:pPr algn="just" fontAlgn="ctr"/>
                      <a:r>
                        <a:rPr lang="es-ES" sz="1100" b="0" i="0" u="none" strike="noStrike">
                          <a:solidFill>
                            <a:srgbClr val="000000"/>
                          </a:solidFill>
                          <a:effectLst/>
                          <a:latin typeface="Museo Sans Condensed" panose="02000000000000000000" pitchFamily="2" charset="0"/>
                        </a:rPr>
                        <a:t>DEPTO ADTIVO DEL SERVICIO CIVIL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$ 3.800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28,50%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407941"/>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FUNDACIÓN GILBERTO ALZATE AVENDAÑO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$ 9.640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27,50%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55120487"/>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INSTITUTO DISTRITAL DE PATRIMONIO CULTURAL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$ 24.304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27,00%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13493764"/>
                  </a:ext>
                </a:extLst>
              </a:tr>
              <a:tr h="190500">
                <a:tc>
                  <a:txBody>
                    <a:bodyPr/>
                    <a:lstStyle/>
                    <a:p>
                      <a:pPr algn="just" fontAlgn="ctr"/>
                      <a:r>
                        <a:rPr lang="es-ES" sz="1100" b="0" i="0" u="none" strike="noStrike">
                          <a:solidFill>
                            <a:srgbClr val="000000"/>
                          </a:solidFill>
                          <a:effectLst/>
                          <a:latin typeface="Museo Sans Condensed" panose="02000000000000000000" pitchFamily="2" charset="0"/>
                        </a:rPr>
                        <a:t>SECRETARÍA DISTRITAL DE CULTURA,RECREACIÓN Y DEPORTE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$ 123.852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14,70%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31519873"/>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INSTITUTO DISTRITAL DE LAS ARTES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$ 136.602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11,90%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85158693"/>
                  </a:ext>
                </a:extLst>
              </a:tr>
              <a:tr h="190500">
                <a:tc>
                  <a:txBody>
                    <a:bodyPr/>
                    <a:lstStyle/>
                    <a:p>
                      <a:pPr algn="l" fontAlgn="b"/>
                      <a:r>
                        <a:rPr lang="es-CO" sz="1100" b="0" i="0" u="none" strike="noStrike">
                          <a:solidFill>
                            <a:srgbClr val="000000"/>
                          </a:solidFill>
                          <a:effectLst/>
                          <a:latin typeface="Museo Sans Condensed" panose="02000000000000000000" pitchFamily="2" charset="0"/>
                        </a:rPr>
                        <a:t>ORQUESTA FILARMÓNICA DE BOGOTÁ</a:t>
                      </a:r>
                      <a:endParaRPr lang="es-CO" sz="11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$ 31.446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5898842"/>
                  </a:ext>
                </a:extLst>
              </a:tr>
              <a:tr h="190500">
                <a:tc>
                  <a:txBody>
                    <a:bodyPr/>
                    <a:lstStyle/>
                    <a:p>
                      <a:pPr algn="just" fontAlgn="ctr"/>
                      <a:r>
                        <a:rPr lang="es-ES" sz="1100" b="0" i="0" u="none" strike="noStrike">
                          <a:solidFill>
                            <a:srgbClr val="000000"/>
                          </a:solidFill>
                          <a:effectLst/>
                          <a:latin typeface="Museo Sans Condensed" panose="02000000000000000000" pitchFamily="2" charset="0"/>
                        </a:rPr>
                        <a:t>INSTITUTO DE RECREACIÓN Y DEPORTE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$ 337.447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ctr"/>
                      <a:r>
                        <a:rPr lang="es-CO" sz="1100" b="0" i="0" u="none" strike="noStrike">
                          <a:solidFill>
                            <a:srgbClr val="000000"/>
                          </a:solidFill>
                          <a:effectLst/>
                          <a:latin typeface="Museo Sans Condensed" panose="02000000000000000000" pitchFamily="2"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CO" sz="1100" b="0" i="0" u="none" strike="noStrike">
                          <a:solidFill>
                            <a:srgbClr val="000000"/>
                          </a:solidFill>
                          <a:effectLst/>
                          <a:latin typeface="Museo Sans Condensed" panose="02000000000000000000" pitchFamily="2"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64087933"/>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UNIVERSIDAD DISTRITAL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$ 29.786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920185"/>
                  </a:ext>
                </a:extLst>
              </a:tr>
              <a:tr h="190500">
                <a:tc>
                  <a:txBody>
                    <a:bodyPr/>
                    <a:lstStyle/>
                    <a:p>
                      <a:pPr algn="just" fontAlgn="ctr"/>
                      <a:r>
                        <a:rPr lang="es-CO" sz="1100" b="0" i="0" u="none" strike="noStrike">
                          <a:solidFill>
                            <a:srgbClr val="000000"/>
                          </a:solidFill>
                          <a:effectLst/>
                          <a:latin typeface="Museo Sans Condensed" panose="02000000000000000000" pitchFamily="2" charset="0"/>
                        </a:rPr>
                        <a:t>CONTRALORÍA DISTRITAL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$ 9.132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567718"/>
                  </a:ext>
                </a:extLst>
              </a:tr>
              <a:tr h="200025">
                <a:tc>
                  <a:txBody>
                    <a:bodyPr/>
                    <a:lstStyle/>
                    <a:p>
                      <a:pPr algn="l" fontAlgn="ctr"/>
                      <a:r>
                        <a:rPr lang="es-CO" sz="1100" b="1" i="0" u="none" strike="noStrike">
                          <a:solidFill>
                            <a:srgbClr val="000000"/>
                          </a:solidFill>
                          <a:effectLst/>
                          <a:latin typeface="Museo Sans Condensed" panose="02000000000000000000" pitchFamily="2" charset="0"/>
                        </a:rPr>
                        <a:t> TOTAL ENTIDADES DISTRITALES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$ 15.103.532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7,10%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l" fontAlgn="b"/>
                      <a:endParaRPr lang="es-CO"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3967833"/>
                  </a:ext>
                </a:extLst>
              </a:tr>
              <a:tr h="190500">
                <a:tc gridSpan="5">
                  <a:txBody>
                    <a:bodyPr/>
                    <a:lstStyle/>
                    <a:p>
                      <a:pPr algn="l" fontAlgn="b"/>
                      <a:r>
                        <a:rPr lang="es-CO" sz="900" b="0" i="0" u="none" strike="noStrike">
                          <a:solidFill>
                            <a:srgbClr val="000000"/>
                          </a:solidFill>
                          <a:effectLst/>
                          <a:latin typeface="Museo Sans Condensed" panose="02000000000000000000" pitchFamily="2" charset="0"/>
                        </a:rPr>
                        <a:t>Fuente: SDH-DDP-SFD</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17832183"/>
                  </a:ext>
                </a:extLst>
              </a:tr>
              <a:tr h="190500">
                <a:tc gridSpan="5">
                  <a:txBody>
                    <a:bodyPr/>
                    <a:lstStyle/>
                    <a:p>
                      <a:pPr algn="l" fontAlgn="b"/>
                      <a:r>
                        <a:rPr lang="es-CO" sz="900" b="0" i="0" u="none" strike="noStrike" dirty="0">
                          <a:solidFill>
                            <a:srgbClr val="000000"/>
                          </a:solidFill>
                          <a:effectLst/>
                          <a:latin typeface="Museo Sans Condensed" panose="02000000000000000000" pitchFamily="2" charset="0"/>
                        </a:rPr>
                        <a:t>Diseño: SDCRD-DP</a:t>
                      </a:r>
                    </a:p>
                  </a:txBody>
                  <a:tcPr marL="0" marR="0" marT="0"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6317769"/>
                  </a:ext>
                </a:extLst>
              </a:tr>
            </a:tbl>
          </a:graphicData>
        </a:graphic>
      </p:graphicFrame>
      <p:cxnSp>
        <p:nvCxnSpPr>
          <p:cNvPr id="5" name="Conector recto de flecha 4">
            <a:extLst>
              <a:ext uri="{FF2B5EF4-FFF2-40B4-BE49-F238E27FC236}">
                <a16:creationId xmlns:a16="http://schemas.microsoft.com/office/drawing/2014/main" id="{04DFBF0B-D235-49AC-A858-626CB42A8A50}"/>
              </a:ext>
            </a:extLst>
          </p:cNvPr>
          <p:cNvCxnSpPr/>
          <p:nvPr/>
        </p:nvCxnSpPr>
        <p:spPr>
          <a:xfrm>
            <a:off x="1892300" y="3992505"/>
            <a:ext cx="8972550" cy="0"/>
          </a:xfrm>
          <a:prstGeom prst="straightConnector1">
            <a:avLst/>
          </a:prstGeom>
          <a:ln w="349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29A396F3-730C-4C4B-948D-5FA5D15A8C2E}"/>
              </a:ext>
            </a:extLst>
          </p:cNvPr>
          <p:cNvSpPr txBox="1"/>
          <p:nvPr/>
        </p:nvSpPr>
        <p:spPr>
          <a:xfrm>
            <a:off x="10877723" y="3838616"/>
            <a:ext cx="671119"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7,1%</a:t>
            </a:r>
          </a:p>
        </p:txBody>
      </p:sp>
    </p:spTree>
    <p:extLst>
      <p:ext uri="{BB962C8B-B14F-4D97-AF65-F5344CB8AC3E}">
        <p14:creationId xmlns:p14="http://schemas.microsoft.com/office/powerpoint/2010/main" val="4067971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total (funcionamiento + inversión) a 22/02/2021</a:t>
            </a:r>
          </a:p>
        </p:txBody>
      </p:sp>
      <p:graphicFrame>
        <p:nvGraphicFramePr>
          <p:cNvPr id="5" name="Tabla 4">
            <a:extLst>
              <a:ext uri="{FF2B5EF4-FFF2-40B4-BE49-F238E27FC236}">
                <a16:creationId xmlns:a16="http://schemas.microsoft.com/office/drawing/2014/main" id="{16C6C9C7-0D52-42C5-8965-1C1FA139E8DB}"/>
              </a:ext>
            </a:extLst>
          </p:cNvPr>
          <p:cNvGraphicFramePr>
            <a:graphicFrameLocks noGrp="1"/>
          </p:cNvGraphicFramePr>
          <p:nvPr/>
        </p:nvGraphicFramePr>
        <p:xfrm>
          <a:off x="838199" y="2343912"/>
          <a:ext cx="10515597" cy="2170176"/>
        </p:xfrm>
        <a:graphic>
          <a:graphicData uri="http://schemas.openxmlformats.org/drawingml/2006/table">
            <a:tbl>
              <a:tblPr/>
              <a:tblGrid>
                <a:gridCol w="445315">
                  <a:extLst>
                    <a:ext uri="{9D8B030D-6E8A-4147-A177-3AD203B41FA5}">
                      <a16:colId xmlns:a16="http://schemas.microsoft.com/office/drawing/2014/main" val="2476719243"/>
                    </a:ext>
                  </a:extLst>
                </a:gridCol>
                <a:gridCol w="2844047">
                  <a:extLst>
                    <a:ext uri="{9D8B030D-6E8A-4147-A177-3AD203B41FA5}">
                      <a16:colId xmlns:a16="http://schemas.microsoft.com/office/drawing/2014/main" val="1954184970"/>
                    </a:ext>
                  </a:extLst>
                </a:gridCol>
                <a:gridCol w="802915">
                  <a:extLst>
                    <a:ext uri="{9D8B030D-6E8A-4147-A177-3AD203B41FA5}">
                      <a16:colId xmlns:a16="http://schemas.microsoft.com/office/drawing/2014/main" val="595998918"/>
                    </a:ext>
                  </a:extLst>
                </a:gridCol>
                <a:gridCol w="802915">
                  <a:extLst>
                    <a:ext uri="{9D8B030D-6E8A-4147-A177-3AD203B41FA5}">
                      <a16:colId xmlns:a16="http://schemas.microsoft.com/office/drawing/2014/main" val="3008438178"/>
                    </a:ext>
                  </a:extLst>
                </a:gridCol>
                <a:gridCol w="802915">
                  <a:extLst>
                    <a:ext uri="{9D8B030D-6E8A-4147-A177-3AD203B41FA5}">
                      <a16:colId xmlns:a16="http://schemas.microsoft.com/office/drawing/2014/main" val="1572026614"/>
                    </a:ext>
                  </a:extLst>
                </a:gridCol>
                <a:gridCol w="802915">
                  <a:extLst>
                    <a:ext uri="{9D8B030D-6E8A-4147-A177-3AD203B41FA5}">
                      <a16:colId xmlns:a16="http://schemas.microsoft.com/office/drawing/2014/main" val="1342427825"/>
                    </a:ext>
                  </a:extLst>
                </a:gridCol>
                <a:gridCol w="802915">
                  <a:extLst>
                    <a:ext uri="{9D8B030D-6E8A-4147-A177-3AD203B41FA5}">
                      <a16:colId xmlns:a16="http://schemas.microsoft.com/office/drawing/2014/main" val="2964950367"/>
                    </a:ext>
                  </a:extLst>
                </a:gridCol>
                <a:gridCol w="802915">
                  <a:extLst>
                    <a:ext uri="{9D8B030D-6E8A-4147-A177-3AD203B41FA5}">
                      <a16:colId xmlns:a16="http://schemas.microsoft.com/office/drawing/2014/main" val="4030701809"/>
                    </a:ext>
                  </a:extLst>
                </a:gridCol>
                <a:gridCol w="802915">
                  <a:extLst>
                    <a:ext uri="{9D8B030D-6E8A-4147-A177-3AD203B41FA5}">
                      <a16:colId xmlns:a16="http://schemas.microsoft.com/office/drawing/2014/main" val="1584323349"/>
                    </a:ext>
                  </a:extLst>
                </a:gridCol>
                <a:gridCol w="802915">
                  <a:extLst>
                    <a:ext uri="{9D8B030D-6E8A-4147-A177-3AD203B41FA5}">
                      <a16:colId xmlns:a16="http://schemas.microsoft.com/office/drawing/2014/main" val="3093278050"/>
                    </a:ext>
                  </a:extLst>
                </a:gridCol>
                <a:gridCol w="802915">
                  <a:extLst>
                    <a:ext uri="{9D8B030D-6E8A-4147-A177-3AD203B41FA5}">
                      <a16:colId xmlns:a16="http://schemas.microsoft.com/office/drawing/2014/main" val="3160117291"/>
                    </a:ext>
                  </a:extLst>
                </a:gridCol>
              </a:tblGrid>
              <a:tr h="144018">
                <a:tc gridSpan="11">
                  <a:txBody>
                    <a:bodyPr/>
                    <a:lstStyle/>
                    <a:p>
                      <a:pPr algn="r" fontAlgn="ctr"/>
                      <a:r>
                        <a:rPr lang="es-CO" sz="800" b="0" i="0" u="none" strike="noStrike">
                          <a:solidFill>
                            <a:srgbClr val="000000"/>
                          </a:solidFill>
                          <a:effectLst/>
                          <a:latin typeface="Museo Sans Condensed" panose="02000000000000000000" pitchFamily="2" charset="0"/>
                        </a:rPr>
                        <a:t> Millones de Pesos</a:t>
                      </a:r>
                    </a:p>
                  </a:txBody>
                  <a:tcPr marL="6858" marR="6858" marT="685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08856077"/>
                  </a:ext>
                </a:extLst>
              </a:tr>
              <a:tr h="144018">
                <a:tc rowSpan="2">
                  <a:txBody>
                    <a:bodyPr/>
                    <a:lstStyle/>
                    <a:p>
                      <a:pPr algn="ctr" fontAlgn="ctr"/>
                      <a:r>
                        <a:rPr lang="es-CO" sz="1000" b="1" i="0" u="none" strike="noStrike" dirty="0">
                          <a:solidFill>
                            <a:srgbClr val="FFFFFF"/>
                          </a:solidFill>
                          <a:effectLst/>
                          <a:latin typeface="Museo Sans Condensed" panose="02000000000000000000" pitchFamily="2" charset="0"/>
                        </a:rPr>
                        <a:t>No.</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dirty="0">
                          <a:solidFill>
                            <a:srgbClr val="FFFFFF"/>
                          </a:solidFill>
                          <a:effectLst/>
                          <a:latin typeface="Museo Sans Condensed" panose="02000000000000000000" pitchFamily="2" charset="0"/>
                        </a:rPr>
                        <a:t>ENTIDAD</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gridSpan="3">
                  <a:txBody>
                    <a:bodyPr/>
                    <a:lstStyle/>
                    <a:p>
                      <a:pPr algn="ctr" fontAlgn="ctr"/>
                      <a:r>
                        <a:rPr lang="es-CO" sz="1000" b="1" i="0" u="none" strike="noStrike" dirty="0">
                          <a:solidFill>
                            <a:srgbClr val="FFFFFF"/>
                          </a:solidFill>
                          <a:effectLst/>
                          <a:latin typeface="Museo Sans Condensed" panose="02000000000000000000" pitchFamily="2" charset="0"/>
                        </a:rPr>
                        <a:t>FUNCIONAMIENTO</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1" i="0" u="none" strike="noStrike">
                          <a:solidFill>
                            <a:srgbClr val="FFFFFF"/>
                          </a:solidFill>
                          <a:effectLst/>
                          <a:latin typeface="Museo Sans Condensed" panose="02000000000000000000" pitchFamily="2" charset="0"/>
                        </a:rPr>
                        <a:t>INVERSIÓN</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1" i="0" u="none" strike="noStrike">
                          <a:solidFill>
                            <a:srgbClr val="FFFFFF"/>
                          </a:solidFill>
                          <a:effectLst/>
                          <a:latin typeface="Museo Sans Condensed" panose="02000000000000000000" pitchFamily="2" charset="0"/>
                        </a:rPr>
                        <a:t>TOTAL</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40514104"/>
                  </a:ext>
                </a:extLst>
              </a:tr>
              <a:tr h="137160">
                <a:tc vMerge="1">
                  <a:txBody>
                    <a:bodyPr/>
                    <a:lstStyle/>
                    <a:p>
                      <a:endParaRPr lang="es-CO"/>
                    </a:p>
                  </a:txBody>
                  <a:tcPr/>
                </a:tc>
                <a:tc vMerge="1">
                  <a:txBody>
                    <a:bodyPr/>
                    <a:lstStyle/>
                    <a:p>
                      <a:endParaRPr lang="es-CO"/>
                    </a:p>
                  </a:txBody>
                  <a:tcPr/>
                </a:tc>
                <a:tc>
                  <a:txBody>
                    <a:bodyPr/>
                    <a:lstStyle/>
                    <a:p>
                      <a:pPr algn="ctr" fontAlgn="ctr"/>
                      <a:r>
                        <a:rPr lang="es-CO" sz="1000" b="1" i="0" u="none" strike="noStrike">
                          <a:solidFill>
                            <a:srgbClr val="FFFFFF"/>
                          </a:solidFill>
                          <a:effectLst/>
                          <a:latin typeface="Museo Sans Condensed" panose="02000000000000000000" pitchFamily="2" charset="0"/>
                        </a:rPr>
                        <a:t>DISPONIBLE</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gridSpan="2">
                  <a:txBody>
                    <a:bodyPr/>
                    <a:lstStyle/>
                    <a:p>
                      <a:pPr algn="ctr" fontAlgn="ctr"/>
                      <a:r>
                        <a:rPr lang="es-CO" sz="1000" b="1" i="0" u="none" strike="noStrike">
                          <a:solidFill>
                            <a:srgbClr val="FFFFFF"/>
                          </a:solidFill>
                          <a:effectLst/>
                          <a:latin typeface="Museo Sans Condensed" panose="02000000000000000000" pitchFamily="2" charset="0"/>
                        </a:rPr>
                        <a:t>COMPROMISOS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000" b="1" i="0" u="none" strike="noStrike">
                          <a:solidFill>
                            <a:srgbClr val="FFFFFF"/>
                          </a:solidFill>
                          <a:effectLst/>
                          <a:latin typeface="Museo Sans Condensed" panose="02000000000000000000" pitchFamily="2" charset="0"/>
                        </a:rPr>
                        <a:t>DISPONIBLE</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gridSpan="2">
                  <a:txBody>
                    <a:bodyPr/>
                    <a:lstStyle/>
                    <a:p>
                      <a:pPr algn="ctr" fontAlgn="ctr"/>
                      <a:r>
                        <a:rPr lang="es-CO" sz="1000" b="1" i="0" u="none" strike="noStrike">
                          <a:solidFill>
                            <a:srgbClr val="FFFFFF"/>
                          </a:solidFill>
                          <a:effectLst/>
                          <a:latin typeface="Museo Sans Condensed" panose="02000000000000000000" pitchFamily="2" charset="0"/>
                        </a:rPr>
                        <a:t>COMPROMISOS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000" b="1" i="0" u="none" strike="noStrike">
                          <a:solidFill>
                            <a:srgbClr val="FFFFFF"/>
                          </a:solidFill>
                          <a:effectLst/>
                          <a:latin typeface="Museo Sans Condensed" panose="02000000000000000000" pitchFamily="2" charset="0"/>
                        </a:rPr>
                        <a:t>DISPONIBLE</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gridSpan="2">
                  <a:txBody>
                    <a:bodyPr/>
                    <a:lstStyle/>
                    <a:p>
                      <a:pPr algn="ctr" fontAlgn="ctr"/>
                      <a:r>
                        <a:rPr lang="es-CO" sz="1000" b="1" i="0" u="none" strike="noStrike">
                          <a:solidFill>
                            <a:srgbClr val="FFFFFF"/>
                          </a:solidFill>
                          <a:effectLst/>
                          <a:latin typeface="Museo Sans Condensed" panose="02000000000000000000" pitchFamily="2" charset="0"/>
                        </a:rPr>
                        <a:t>COMPROMISOS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hMerge="1">
                  <a:txBody>
                    <a:bodyPr/>
                    <a:lstStyle/>
                    <a:p>
                      <a:endParaRPr lang="es-CO"/>
                    </a:p>
                  </a:txBody>
                  <a:tcPr/>
                </a:tc>
                <a:extLst>
                  <a:ext uri="{0D108BD9-81ED-4DB2-BD59-A6C34878D82A}">
                    <a16:rowId xmlns:a16="http://schemas.microsoft.com/office/drawing/2014/main" val="529499400"/>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1</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ES" sz="1000" b="0" i="0" u="none" strike="noStrike" dirty="0">
                          <a:solidFill>
                            <a:srgbClr val="000000"/>
                          </a:solidFill>
                          <a:effectLst/>
                          <a:latin typeface="Museo Sans Condensed" panose="02000000000000000000" pitchFamily="2" charset="0"/>
                        </a:rPr>
                        <a:t>SECRETARIA DE CULTURA, RECREACIÓN Y DEPORTE (SCRD)</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$ 24.141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$ 2.599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10,77%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$ 123.852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$ 22.466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18,14%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$ 147.993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$ 25.065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16,94%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183513"/>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2</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ES" sz="1000" b="0" i="0" u="none" strike="noStrike" dirty="0">
                          <a:solidFill>
                            <a:srgbClr val="000000"/>
                          </a:solidFill>
                          <a:effectLst/>
                          <a:latin typeface="Museo Sans Condensed" panose="02000000000000000000" pitchFamily="2" charset="0"/>
                        </a:rPr>
                        <a:t>INSTITUTO DISTRITAL DE RECREACIÓN Y DEPORTE (</a:t>
                      </a:r>
                      <a:r>
                        <a:rPr lang="es-ES" sz="1000" b="0" i="0" u="none" strike="noStrike" dirty="0" err="1">
                          <a:solidFill>
                            <a:srgbClr val="000000"/>
                          </a:solidFill>
                          <a:effectLst/>
                          <a:latin typeface="Museo Sans Condensed" panose="02000000000000000000" pitchFamily="2" charset="0"/>
                        </a:rPr>
                        <a:t>lDRD</a:t>
                      </a:r>
                      <a:r>
                        <a:rPr lang="es-ES" sz="1000" b="0" i="0" u="none" strike="noStrike" dirty="0">
                          <a:solidFill>
                            <a:srgbClr val="000000"/>
                          </a:solidFill>
                          <a:effectLst/>
                          <a:latin typeface="Museo Sans Condensed" panose="02000000000000000000" pitchFamily="2" charset="0"/>
                        </a:rPr>
                        <a:t>)</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$ 36.583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$ 3.766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10,30%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$ 339.746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$ 6.584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1,94%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$ 376.329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$ 10.350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2,75%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516531"/>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3</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Museo Sans Condensed" panose="02000000000000000000" pitchFamily="2" charset="0"/>
                        </a:rPr>
                        <a:t>INSTITUTO DISTRITAL DE LAS ARTES (IDARTES)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$ 13.005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$ 3.660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28,14%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$ 136.602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$ 31.285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22,90%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$ 149.607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$ 34.945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23,36%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235881"/>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4</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pt-BR" sz="1000" b="0" i="0" u="none" strike="noStrike" dirty="0">
                          <a:solidFill>
                            <a:srgbClr val="000000"/>
                          </a:solidFill>
                          <a:effectLst/>
                          <a:latin typeface="Museo Sans Condensed" panose="02000000000000000000" pitchFamily="2" charset="0"/>
                        </a:rPr>
                        <a:t>ORQUESTA FILARMÓNICA DE BOGOTÁ (OFB)</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$ 28.322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$ 2.526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8,92%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$ 31.446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$ 3.255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10,35%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$ 59.768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$ 5.780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9,67%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356846"/>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5</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Museo Sans Condensed" panose="02000000000000000000" pitchFamily="2" charset="0"/>
                        </a:rPr>
                        <a:t>INSTITUTO DISTRITAL DEL PATRIMONIO CULTURAL (IDPC)</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$ 6.721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$ 807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12,00%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$ 24.304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$ 9.054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37,25%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$ 31.025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$ 9.860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31,78%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6198021"/>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6</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Museo Sans Condensed" panose="02000000000000000000" pitchFamily="2" charset="0"/>
                        </a:rPr>
                        <a:t>FUNDACIÓN GILBERTO ALZATE AVENDAÑO (FUGA)</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$ 5.181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$ 544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10,50%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$ 9.640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$ 3.158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32,76%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$ 14.821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$ 3.702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24,98%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116944"/>
                  </a:ext>
                </a:extLst>
              </a:tr>
              <a:tr h="137160">
                <a:tc gridSpan="2">
                  <a:txBody>
                    <a:bodyPr/>
                    <a:lstStyle/>
                    <a:p>
                      <a:pPr algn="just" fontAlgn="ctr"/>
                      <a:r>
                        <a:rPr lang="es-CO" sz="1000" b="1" i="0" u="none" strike="noStrike">
                          <a:solidFill>
                            <a:srgbClr val="000000"/>
                          </a:solidFill>
                          <a:effectLst/>
                          <a:latin typeface="Museo Sans Condensed" panose="02000000000000000000" pitchFamily="2" charset="0"/>
                        </a:rPr>
                        <a:t> TOTAL SECTOR </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000" b="1" i="0" u="none" strike="noStrike" dirty="0">
                          <a:solidFill>
                            <a:srgbClr val="000000"/>
                          </a:solidFill>
                          <a:effectLst/>
                          <a:latin typeface="Museo Sans Condensed" panose="02000000000000000000" pitchFamily="2" charset="0"/>
                        </a:rPr>
                        <a:t>$ 113.953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$ 13.902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12,20%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$ 665.590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$ 75.800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11,39%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$ 779.543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$ 89.702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11,51%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2055574297"/>
                  </a:ext>
                </a:extLst>
              </a:tr>
              <a:tr h="137160">
                <a:tc>
                  <a:txBody>
                    <a:bodyPr/>
                    <a:lstStyle/>
                    <a:p>
                      <a:pPr algn="ctr" fontAlgn="b"/>
                      <a:r>
                        <a:rPr lang="es-CO" sz="1000" b="0" i="0" u="none" strike="noStrike">
                          <a:solidFill>
                            <a:srgbClr val="000000"/>
                          </a:solidFill>
                          <a:effectLst/>
                          <a:latin typeface="Museo Sans Condensed" panose="02000000000000000000" pitchFamily="2" charset="0"/>
                        </a:rPr>
                        <a:t>7</a:t>
                      </a:r>
                    </a:p>
                  </a:txBody>
                  <a:tcPr marL="6858" marR="6858" marT="68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b"/>
                      <a:r>
                        <a:rPr lang="es-CO" sz="1000" b="0" i="0" u="none" strike="noStrike" dirty="0">
                          <a:solidFill>
                            <a:srgbClr val="000000"/>
                          </a:solidFill>
                          <a:effectLst/>
                          <a:latin typeface="Museo Sans Condensed" panose="02000000000000000000" pitchFamily="2" charset="0"/>
                        </a:rPr>
                        <a:t>CANAL CAPITAL</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$ 29.200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$ 14.531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49,76%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$ 9.808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$ 2.181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22,23%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$ 39.008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$ 16.711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42,84%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357214"/>
                  </a:ext>
                </a:extLst>
              </a:tr>
              <a:tr h="137160">
                <a:tc gridSpan="2">
                  <a:txBody>
                    <a:bodyPr/>
                    <a:lstStyle/>
                    <a:p>
                      <a:pPr algn="just" fontAlgn="ctr"/>
                      <a:r>
                        <a:rPr lang="es-CO" sz="1000" b="1" i="0" u="none" strike="noStrike">
                          <a:solidFill>
                            <a:srgbClr val="000000"/>
                          </a:solidFill>
                          <a:effectLst/>
                          <a:latin typeface="Museo Sans Condensed" panose="02000000000000000000" pitchFamily="2" charset="0"/>
                        </a:rPr>
                        <a:t>TOTAL SECTOR</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000" b="1" i="0" u="none" strike="noStrike">
                          <a:solidFill>
                            <a:srgbClr val="000000"/>
                          </a:solidFill>
                          <a:effectLst/>
                          <a:latin typeface="Museo Sans Condensed" panose="02000000000000000000" pitchFamily="2" charset="0"/>
                        </a:rPr>
                        <a:t>$ 143.153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$ 28.433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19,86%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$ 675.398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$ 77.981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11,55%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$ 818.551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$ 106.414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13,00%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extLst>
                  <a:ext uri="{0D108BD9-81ED-4DB2-BD59-A6C34878D82A}">
                    <a16:rowId xmlns:a16="http://schemas.microsoft.com/office/drawing/2014/main" val="179780133"/>
                  </a:ext>
                </a:extLst>
              </a:tr>
              <a:tr h="137160">
                <a:tc gridSpan="11">
                  <a:txBody>
                    <a:bodyPr/>
                    <a:lstStyle/>
                    <a:p>
                      <a:pPr algn="l" fontAlgn="ctr"/>
                      <a:r>
                        <a:rPr lang="es-CO" sz="800" b="0" i="0" u="none" strike="noStrike">
                          <a:solidFill>
                            <a:srgbClr val="000000"/>
                          </a:solidFill>
                          <a:effectLst/>
                          <a:latin typeface="Museo Sans Condensed" panose="02000000000000000000" pitchFamily="2" charset="0"/>
                        </a:rPr>
                        <a:t>Fuente: Entidades</a:t>
                      </a:r>
                    </a:p>
                  </a:txBody>
                  <a:tcPr marL="6858" marR="6858" marT="685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52085851"/>
                  </a:ext>
                </a:extLst>
              </a:tr>
              <a:tr h="137160">
                <a:tc gridSpan="11">
                  <a:txBody>
                    <a:bodyPr/>
                    <a:lstStyle/>
                    <a:p>
                      <a:pPr algn="l" fontAlgn="ctr"/>
                      <a:r>
                        <a:rPr lang="es-CO" sz="800" b="0" i="0" u="none" strike="noStrike" dirty="0">
                          <a:solidFill>
                            <a:srgbClr val="000000"/>
                          </a:solidFill>
                          <a:effectLst/>
                          <a:latin typeface="Museo Sans Condensed" panose="02000000000000000000" pitchFamily="2" charset="0"/>
                        </a:rPr>
                        <a:t>Cálculos y diseño: SDCRD-DP</a:t>
                      </a:r>
                    </a:p>
                  </a:txBody>
                  <a:tcPr marL="6858" marR="6858" marT="6858" marB="0" anchor="ctr">
                    <a:lnL>
                      <a:noFill/>
                    </a:lnL>
                    <a:lnR>
                      <a:noFill/>
                    </a:lnR>
                    <a:lnT>
                      <a:noFill/>
                    </a:lnT>
                    <a:lnB>
                      <a:noFill/>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72720619"/>
                  </a:ext>
                </a:extLst>
              </a:tr>
            </a:tbl>
          </a:graphicData>
        </a:graphic>
      </p:graphicFrame>
    </p:spTree>
    <p:extLst>
      <p:ext uri="{BB962C8B-B14F-4D97-AF65-F5344CB8AC3E}">
        <p14:creationId xmlns:p14="http://schemas.microsoft.com/office/powerpoint/2010/main" val="3902142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de inversión directa a 22/02/2021</a:t>
            </a:r>
          </a:p>
        </p:txBody>
      </p:sp>
      <p:graphicFrame>
        <p:nvGraphicFramePr>
          <p:cNvPr id="2" name="Tabla 1">
            <a:extLst>
              <a:ext uri="{FF2B5EF4-FFF2-40B4-BE49-F238E27FC236}">
                <a16:creationId xmlns:a16="http://schemas.microsoft.com/office/drawing/2014/main" id="{7F2770E0-6027-41DA-B29B-C52D4B3F639C}"/>
              </a:ext>
            </a:extLst>
          </p:cNvPr>
          <p:cNvGraphicFramePr>
            <a:graphicFrameLocks noGrp="1"/>
          </p:cNvGraphicFramePr>
          <p:nvPr/>
        </p:nvGraphicFramePr>
        <p:xfrm>
          <a:off x="838199" y="2233041"/>
          <a:ext cx="10515597" cy="2156460"/>
        </p:xfrm>
        <a:graphic>
          <a:graphicData uri="http://schemas.openxmlformats.org/drawingml/2006/table">
            <a:tbl>
              <a:tblPr/>
              <a:tblGrid>
                <a:gridCol w="302702">
                  <a:extLst>
                    <a:ext uri="{9D8B030D-6E8A-4147-A177-3AD203B41FA5}">
                      <a16:colId xmlns:a16="http://schemas.microsoft.com/office/drawing/2014/main" val="1721638853"/>
                    </a:ext>
                  </a:extLst>
                </a:gridCol>
                <a:gridCol w="2986660">
                  <a:extLst>
                    <a:ext uri="{9D8B030D-6E8A-4147-A177-3AD203B41FA5}">
                      <a16:colId xmlns:a16="http://schemas.microsoft.com/office/drawing/2014/main" val="1843765762"/>
                    </a:ext>
                  </a:extLst>
                </a:gridCol>
                <a:gridCol w="802915">
                  <a:extLst>
                    <a:ext uri="{9D8B030D-6E8A-4147-A177-3AD203B41FA5}">
                      <a16:colId xmlns:a16="http://schemas.microsoft.com/office/drawing/2014/main" val="1704386433"/>
                    </a:ext>
                  </a:extLst>
                </a:gridCol>
                <a:gridCol w="802915">
                  <a:extLst>
                    <a:ext uri="{9D8B030D-6E8A-4147-A177-3AD203B41FA5}">
                      <a16:colId xmlns:a16="http://schemas.microsoft.com/office/drawing/2014/main" val="236025526"/>
                    </a:ext>
                  </a:extLst>
                </a:gridCol>
                <a:gridCol w="802915">
                  <a:extLst>
                    <a:ext uri="{9D8B030D-6E8A-4147-A177-3AD203B41FA5}">
                      <a16:colId xmlns:a16="http://schemas.microsoft.com/office/drawing/2014/main" val="2421908468"/>
                    </a:ext>
                  </a:extLst>
                </a:gridCol>
                <a:gridCol w="802915">
                  <a:extLst>
                    <a:ext uri="{9D8B030D-6E8A-4147-A177-3AD203B41FA5}">
                      <a16:colId xmlns:a16="http://schemas.microsoft.com/office/drawing/2014/main" val="3260811285"/>
                    </a:ext>
                  </a:extLst>
                </a:gridCol>
                <a:gridCol w="802915">
                  <a:extLst>
                    <a:ext uri="{9D8B030D-6E8A-4147-A177-3AD203B41FA5}">
                      <a16:colId xmlns:a16="http://schemas.microsoft.com/office/drawing/2014/main" val="630967220"/>
                    </a:ext>
                  </a:extLst>
                </a:gridCol>
                <a:gridCol w="802915">
                  <a:extLst>
                    <a:ext uri="{9D8B030D-6E8A-4147-A177-3AD203B41FA5}">
                      <a16:colId xmlns:a16="http://schemas.microsoft.com/office/drawing/2014/main" val="451640511"/>
                    </a:ext>
                  </a:extLst>
                </a:gridCol>
                <a:gridCol w="802915">
                  <a:extLst>
                    <a:ext uri="{9D8B030D-6E8A-4147-A177-3AD203B41FA5}">
                      <a16:colId xmlns:a16="http://schemas.microsoft.com/office/drawing/2014/main" val="1028375243"/>
                    </a:ext>
                  </a:extLst>
                </a:gridCol>
                <a:gridCol w="802915">
                  <a:extLst>
                    <a:ext uri="{9D8B030D-6E8A-4147-A177-3AD203B41FA5}">
                      <a16:colId xmlns:a16="http://schemas.microsoft.com/office/drawing/2014/main" val="197024693"/>
                    </a:ext>
                  </a:extLst>
                </a:gridCol>
                <a:gridCol w="802915">
                  <a:extLst>
                    <a:ext uri="{9D8B030D-6E8A-4147-A177-3AD203B41FA5}">
                      <a16:colId xmlns:a16="http://schemas.microsoft.com/office/drawing/2014/main" val="225291722"/>
                    </a:ext>
                  </a:extLst>
                </a:gridCol>
              </a:tblGrid>
              <a:tr h="137160">
                <a:tc gridSpan="11">
                  <a:txBody>
                    <a:bodyPr/>
                    <a:lstStyle/>
                    <a:p>
                      <a:pPr algn="r" fontAlgn="ctr"/>
                      <a:r>
                        <a:rPr lang="es-CO" sz="800" b="0" i="0" u="none" strike="noStrike">
                          <a:solidFill>
                            <a:srgbClr val="000000"/>
                          </a:solidFill>
                          <a:effectLst/>
                          <a:latin typeface="Museo Sans Condensed" panose="02000000000000000000" pitchFamily="2" charset="0"/>
                        </a:rPr>
                        <a:t>Millones de Pesos</a:t>
                      </a:r>
                    </a:p>
                  </a:txBody>
                  <a:tcPr marL="6858" marR="6858" marT="685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7399708"/>
                  </a:ext>
                </a:extLst>
              </a:tr>
              <a:tr h="144018">
                <a:tc rowSpan="2">
                  <a:txBody>
                    <a:bodyPr/>
                    <a:lstStyle/>
                    <a:p>
                      <a:pPr algn="ctr" fontAlgn="ctr"/>
                      <a:r>
                        <a:rPr lang="es-CO" sz="1000" b="1" i="0" u="none" strike="noStrike" dirty="0">
                          <a:solidFill>
                            <a:srgbClr val="FFFFFF"/>
                          </a:solidFill>
                          <a:effectLst/>
                          <a:latin typeface="Museo Sans Condensed" panose="02000000000000000000" pitchFamily="2" charset="0"/>
                        </a:rPr>
                        <a:t>No.</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dirty="0">
                          <a:solidFill>
                            <a:srgbClr val="FFFFFF"/>
                          </a:solidFill>
                          <a:effectLst/>
                          <a:latin typeface="Museo Sans Condensed" panose="02000000000000000000" pitchFamily="2" charset="0"/>
                        </a:rPr>
                        <a:t>ENTIDAD</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a:solidFill>
                            <a:srgbClr val="FFFFFF"/>
                          </a:solidFill>
                          <a:effectLst/>
                          <a:latin typeface="Museo Sans Condensed" panose="02000000000000000000" pitchFamily="2" charset="0"/>
                        </a:rPr>
                        <a:t>DISPONIBLE</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5D4294"/>
                    </a:solidFill>
                  </a:tcPr>
                </a:tc>
                <a:tc rowSpan="2" gridSpan="2">
                  <a:txBody>
                    <a:bodyPr/>
                    <a:lstStyle/>
                    <a:p>
                      <a:pPr algn="ctr" fontAlgn="ctr"/>
                      <a:r>
                        <a:rPr lang="es-CO" sz="1000" b="1" i="0" u="none" strike="noStrike">
                          <a:solidFill>
                            <a:srgbClr val="FFFFFF"/>
                          </a:solidFill>
                          <a:effectLst/>
                          <a:latin typeface="Museo Sans Condensed" panose="02000000000000000000" pitchFamily="2" charset="0"/>
                        </a:rPr>
                        <a:t>COMPROMISOS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hMerge="1">
                  <a:txBody>
                    <a:bodyPr/>
                    <a:lstStyle/>
                    <a:p>
                      <a:endParaRPr lang="es-CO"/>
                    </a:p>
                  </a:txBody>
                  <a:tcPr/>
                </a:tc>
                <a:tc>
                  <a:txBody>
                    <a:bodyPr/>
                    <a:lstStyle/>
                    <a:p>
                      <a:pPr algn="ctr" fontAlgn="ctr"/>
                      <a:r>
                        <a:rPr lang="es-CO" sz="900" b="1" i="0" u="none" strike="noStrike">
                          <a:solidFill>
                            <a:srgbClr val="000000"/>
                          </a:solidFill>
                          <a:effectLst/>
                          <a:latin typeface="Museo Sans Condensed" panose="02000000000000000000" pitchFamily="2" charset="0"/>
                        </a:rPr>
                        <a:t>PROGRAMACIÓN</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rowSpan="2">
                  <a:txBody>
                    <a:bodyPr/>
                    <a:lstStyle/>
                    <a:p>
                      <a:pPr algn="ctr" fontAlgn="ctr"/>
                      <a:r>
                        <a:rPr lang="es-CO" sz="1000" b="1" i="0" u="none" strike="noStrike">
                          <a:solidFill>
                            <a:srgbClr val="000000"/>
                          </a:solidFill>
                          <a:effectLst/>
                          <a:latin typeface="Museo Sans Condensed" panose="02000000000000000000" pitchFamily="2" charset="0"/>
                        </a:rPr>
                        <a:t>REZAGO COMPROMISOS</a:t>
                      </a:r>
                    </a:p>
                  </a:txBody>
                  <a:tcPr marL="6858" marR="6858" marT="685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rowSpan="2" gridSpan="2">
                  <a:txBody>
                    <a:bodyPr/>
                    <a:lstStyle/>
                    <a:p>
                      <a:pPr algn="ctr" fontAlgn="ctr"/>
                      <a:r>
                        <a:rPr lang="es-CO" sz="1000" b="1" i="0" u="none" strike="noStrike">
                          <a:solidFill>
                            <a:srgbClr val="FFFFFF"/>
                          </a:solidFill>
                          <a:effectLst/>
                          <a:latin typeface="Museo Sans Condensed" panose="02000000000000000000" pitchFamily="2" charset="0"/>
                        </a:rPr>
                        <a:t>GIROS</a:t>
                      </a:r>
                    </a:p>
                  </a:txBody>
                  <a:tcPr marL="6858" marR="6858" marT="685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hMerge="1">
                  <a:txBody>
                    <a:bodyPr/>
                    <a:lstStyle/>
                    <a:p>
                      <a:endParaRPr lang="es-CO"/>
                    </a:p>
                  </a:txBody>
                  <a:tcPr/>
                </a:tc>
                <a:tc>
                  <a:txBody>
                    <a:bodyPr/>
                    <a:lstStyle/>
                    <a:p>
                      <a:pPr algn="ctr" fontAlgn="ctr"/>
                      <a:r>
                        <a:rPr lang="es-CO" sz="900" b="1" i="0" u="none" strike="noStrike">
                          <a:solidFill>
                            <a:srgbClr val="000000"/>
                          </a:solidFill>
                          <a:effectLst/>
                          <a:latin typeface="Museo Sans Condensed" panose="02000000000000000000" pitchFamily="2" charset="0"/>
                        </a:rPr>
                        <a:t>PROGRAMACIÓN</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rowSpan="2">
                  <a:txBody>
                    <a:bodyPr/>
                    <a:lstStyle/>
                    <a:p>
                      <a:pPr algn="ctr" fontAlgn="ctr"/>
                      <a:r>
                        <a:rPr lang="es-CO" sz="1000" b="1" i="0" u="none" strike="noStrike">
                          <a:solidFill>
                            <a:srgbClr val="000000"/>
                          </a:solidFill>
                          <a:effectLst/>
                          <a:latin typeface="Museo Sans Condensed" panose="02000000000000000000" pitchFamily="2" charset="0"/>
                        </a:rPr>
                        <a:t>REZAGO GIROS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197416647"/>
                  </a:ext>
                </a:extLst>
              </a:tr>
              <a:tr h="137160">
                <a:tc vMerge="1">
                  <a:txBody>
                    <a:bodyPr/>
                    <a:lstStyle/>
                    <a:p>
                      <a:endParaRPr lang="es-CO"/>
                    </a:p>
                  </a:txBody>
                  <a:tcPr/>
                </a:tc>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000000"/>
                          </a:solidFill>
                          <a:effectLst/>
                          <a:latin typeface="Museo Sans Condensed" panose="02000000000000000000" pitchFamily="2" charset="0"/>
                        </a:rPr>
                        <a:t>FEBRERO</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4C6E7"/>
                    </a:solidFill>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000000"/>
                          </a:solidFill>
                          <a:effectLst/>
                          <a:latin typeface="Museo Sans Condensed" panose="02000000000000000000" pitchFamily="2" charset="0"/>
                        </a:rPr>
                        <a:t>FEBRERO</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4C6E7"/>
                    </a:solidFill>
                  </a:tcPr>
                </a:tc>
                <a:tc vMerge="1">
                  <a:txBody>
                    <a:bodyPr/>
                    <a:lstStyle/>
                    <a:p>
                      <a:endParaRPr lang="es-CO"/>
                    </a:p>
                  </a:txBody>
                  <a:tcPr/>
                </a:tc>
                <a:extLst>
                  <a:ext uri="{0D108BD9-81ED-4DB2-BD59-A6C34878D82A}">
                    <a16:rowId xmlns:a16="http://schemas.microsoft.com/office/drawing/2014/main" val="3674024718"/>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Museo Sans Condensed" panose="02000000000000000000" pitchFamily="2" charset="0"/>
                        </a:rPr>
                        <a:t>SECRETARIA DE CULTURA, RECREACIÓN Y DEPORTE (SCRD)</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$ 123.852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$ 22.466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18,14%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$ 28.131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$ 5.665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$ 7.250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5,85%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$ 9.946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$ 2.696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007080"/>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Museo Sans Condensed" panose="02000000000000000000" pitchFamily="2" charset="0"/>
                        </a:rPr>
                        <a:t>INSTITUTO DISTRITAL DE RECREACIÓN Y DEPORTE (</a:t>
                      </a:r>
                      <a:r>
                        <a:rPr lang="es-ES" sz="1000" b="0" i="0" u="none" strike="noStrike" dirty="0" err="1">
                          <a:solidFill>
                            <a:srgbClr val="000000"/>
                          </a:solidFill>
                          <a:effectLst/>
                          <a:latin typeface="Museo Sans Condensed" panose="02000000000000000000" pitchFamily="2" charset="0"/>
                        </a:rPr>
                        <a:t>lDRD</a:t>
                      </a:r>
                      <a:r>
                        <a:rPr lang="es-ES" sz="1000" b="0" i="0" u="none" strike="noStrike" dirty="0">
                          <a:solidFill>
                            <a:srgbClr val="000000"/>
                          </a:solidFill>
                          <a:effectLst/>
                          <a:latin typeface="Museo Sans Condensed" panose="02000000000000000000" pitchFamily="2" charset="0"/>
                        </a:rPr>
                        <a:t>)</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$ 339.746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$ 6.584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1,94%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$ 78.537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$ 71.953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$ 2.499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0,74%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$ 3.956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$ 1.457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04987"/>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INSTITUTO DISTRITAL DE LAS ARTES (IDARTES)</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$ 136.602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$ 31.285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22,90%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$ 42.586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$ 11.301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$ 505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0,37%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$ 9.534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$ 9.029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982693"/>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pt-BR" sz="1000" b="0" i="0" u="none" strike="noStrike" dirty="0">
                          <a:solidFill>
                            <a:srgbClr val="000000"/>
                          </a:solidFill>
                          <a:effectLst/>
                          <a:latin typeface="Museo Sans Condensed" panose="02000000000000000000" pitchFamily="2" charset="0"/>
                        </a:rPr>
                        <a:t>ORQUESTA FILARMÓNICA DE BOGOTÁ (OFB)</a:t>
                      </a:r>
                      <a:endParaRPr lang="es-CO" sz="1000" b="0" i="0" u="none" strike="noStrike" dirty="0">
                        <a:solidFill>
                          <a:srgbClr val="000000"/>
                        </a:solidFill>
                        <a:effectLst/>
                        <a:latin typeface="Museo Sans Condensed" panose="02000000000000000000" pitchFamily="2" charset="0"/>
                      </a:endParaRP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$ 31.446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$ 3.255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10,35%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$ 5.595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$ 2.340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$ 56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0,18%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$ 142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$ 86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08987"/>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INSTITUTO DISTRITAL DEL PATRIMONIO CULTURAL (IDPC)</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$ 24.304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$ 9.054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37,25%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$ 12.466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$ 3.412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$ 89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0,37%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$ 1.100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$ 1.011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046515"/>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FUNDACIÓN GILBERTO ALZATE AVENDAÑO (FUGA)</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$ 9.640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$ 3.158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32,76%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$ 3.350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$ 192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$ 72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0,75%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$ 420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$ 348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119418"/>
                  </a:ext>
                </a:extLst>
              </a:tr>
              <a:tr h="137160">
                <a:tc gridSpan="2">
                  <a:txBody>
                    <a:bodyPr/>
                    <a:lstStyle/>
                    <a:p>
                      <a:pPr algn="just" fontAlgn="ctr"/>
                      <a:r>
                        <a:rPr lang="es-CO" sz="1000" b="1" i="0" u="none" strike="noStrike">
                          <a:solidFill>
                            <a:srgbClr val="000000"/>
                          </a:solidFill>
                          <a:effectLst/>
                          <a:latin typeface="Museo Sans Condensed" panose="02000000000000000000" pitchFamily="2" charset="0"/>
                        </a:rPr>
                        <a:t> TOTAL SECTOR </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000" b="1" i="0" u="none" strike="noStrike" dirty="0">
                          <a:solidFill>
                            <a:srgbClr val="000000"/>
                          </a:solidFill>
                          <a:effectLst/>
                          <a:latin typeface="Museo Sans Condensed" panose="02000000000000000000" pitchFamily="2" charset="0"/>
                        </a:rPr>
                        <a:t>$ 665.590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$ 75.800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11,39%</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$ 170.665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FF0000"/>
                          </a:solidFill>
                          <a:effectLst/>
                          <a:latin typeface="Museo Sans Condensed" panose="02000000000000000000" pitchFamily="2" charset="0"/>
                        </a:rPr>
                        <a:t>$ 94.864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$ 10.471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11,04%</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$ 25.098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FF0000"/>
                          </a:solidFill>
                          <a:effectLst/>
                          <a:latin typeface="Museo Sans Condensed" panose="02000000000000000000" pitchFamily="2" charset="0"/>
                        </a:rPr>
                        <a:t>$ 14.627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2027351638"/>
                  </a:ext>
                </a:extLst>
              </a:tr>
              <a:tr h="137160">
                <a:tc>
                  <a:txBody>
                    <a:bodyPr/>
                    <a:lstStyle/>
                    <a:p>
                      <a:pPr algn="ctr" fontAlgn="ctr"/>
                      <a:r>
                        <a:rPr lang="es-CO" sz="1000" b="0" i="0" u="none" strike="noStrike">
                          <a:solidFill>
                            <a:srgbClr val="000000"/>
                          </a:solidFill>
                          <a:effectLst/>
                          <a:latin typeface="Museo Sans Condensed" panose="02000000000000000000" pitchFamily="2" charset="0"/>
                        </a:rPr>
                        <a:t>7</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CANAL CAPITAL</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$ 9.808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$ 2.181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22,23%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$ 676</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-$ 1.505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0,00%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698629"/>
                  </a:ext>
                </a:extLst>
              </a:tr>
              <a:tr h="137160">
                <a:tc gridSpan="2">
                  <a:txBody>
                    <a:bodyPr/>
                    <a:lstStyle/>
                    <a:p>
                      <a:pPr algn="just" fontAlgn="ctr"/>
                      <a:r>
                        <a:rPr lang="es-CO" sz="1000" b="1" i="0" u="none" strike="noStrike">
                          <a:solidFill>
                            <a:srgbClr val="000000"/>
                          </a:solidFill>
                          <a:effectLst/>
                          <a:latin typeface="Museo Sans Condensed" panose="02000000000000000000" pitchFamily="2" charset="0"/>
                        </a:rPr>
                        <a:t>TOTAL SECTOR</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000" b="1" i="0" u="none" strike="noStrike">
                          <a:solidFill>
                            <a:srgbClr val="000000"/>
                          </a:solidFill>
                          <a:effectLst/>
                          <a:latin typeface="Museo Sans Condensed" panose="02000000000000000000" pitchFamily="2" charset="0"/>
                        </a:rPr>
                        <a:t>$ 675.398</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$ 77.981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11,55%</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$ 171.341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FF0000"/>
                          </a:solidFill>
                          <a:effectLst/>
                          <a:latin typeface="Museo Sans Condensed" panose="02000000000000000000" pitchFamily="2" charset="0"/>
                        </a:rPr>
                        <a:t>$ 93.360</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$ 10.471</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11,22%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dirty="0">
                          <a:solidFill>
                            <a:srgbClr val="000000"/>
                          </a:solidFill>
                          <a:effectLst/>
                          <a:latin typeface="Museo Sans Condensed" panose="02000000000000000000" pitchFamily="2" charset="0"/>
                        </a:rPr>
                        <a:t>$ 25.153</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dirty="0">
                          <a:solidFill>
                            <a:srgbClr val="FF0000"/>
                          </a:solidFill>
                          <a:effectLst/>
                          <a:latin typeface="Museo Sans Condensed" panose="02000000000000000000" pitchFamily="2" charset="0"/>
                        </a:rPr>
                        <a:t>$ 14.682</a:t>
                      </a:r>
                    </a:p>
                  </a:txBody>
                  <a:tcPr marL="6858" marR="6858" marT="68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extLst>
                  <a:ext uri="{0D108BD9-81ED-4DB2-BD59-A6C34878D82A}">
                    <a16:rowId xmlns:a16="http://schemas.microsoft.com/office/drawing/2014/main" val="1615491133"/>
                  </a:ext>
                </a:extLst>
              </a:tr>
              <a:tr h="137160">
                <a:tc gridSpan="11">
                  <a:txBody>
                    <a:bodyPr/>
                    <a:lstStyle/>
                    <a:p>
                      <a:pPr algn="l" fontAlgn="ctr"/>
                      <a:r>
                        <a:rPr lang="es-CO" sz="800" b="0" i="0" u="none" strike="noStrike">
                          <a:solidFill>
                            <a:srgbClr val="000000"/>
                          </a:solidFill>
                          <a:effectLst/>
                          <a:latin typeface="Museo Sans Condensed" panose="02000000000000000000" pitchFamily="2" charset="0"/>
                        </a:rPr>
                        <a:t>Fuente: Entidades</a:t>
                      </a:r>
                    </a:p>
                  </a:txBody>
                  <a:tcPr marL="6858" marR="6858" marT="685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45848758"/>
                  </a:ext>
                </a:extLst>
              </a:tr>
              <a:tr h="137160">
                <a:tc gridSpan="11">
                  <a:txBody>
                    <a:bodyPr/>
                    <a:lstStyle/>
                    <a:p>
                      <a:pPr algn="l" fontAlgn="ctr"/>
                      <a:r>
                        <a:rPr lang="es-CO" sz="800" b="0" i="0" u="none" strike="noStrike" dirty="0">
                          <a:solidFill>
                            <a:srgbClr val="000000"/>
                          </a:solidFill>
                          <a:effectLst/>
                          <a:latin typeface="Museo Sans Condensed" panose="02000000000000000000" pitchFamily="2" charset="0"/>
                        </a:rPr>
                        <a:t>Cálculos y diseño: SDCRD-DP</a:t>
                      </a:r>
                    </a:p>
                  </a:txBody>
                  <a:tcPr marL="6858" marR="6858" marT="6858" marB="0" anchor="ctr">
                    <a:lnL>
                      <a:noFill/>
                    </a:lnL>
                    <a:lnR>
                      <a:noFill/>
                    </a:lnR>
                    <a:lnT>
                      <a:noFill/>
                    </a:lnT>
                    <a:lnB>
                      <a:noFill/>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98680008"/>
                  </a:ext>
                </a:extLst>
              </a:tr>
            </a:tbl>
          </a:graphicData>
        </a:graphic>
      </p:graphicFrame>
    </p:spTree>
    <p:extLst>
      <p:ext uri="{BB962C8B-B14F-4D97-AF65-F5344CB8AC3E}">
        <p14:creationId xmlns:p14="http://schemas.microsoft.com/office/powerpoint/2010/main" val="3383400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de inversión directa a 22/02/2021</a:t>
            </a:r>
          </a:p>
        </p:txBody>
      </p:sp>
      <p:graphicFrame>
        <p:nvGraphicFramePr>
          <p:cNvPr id="5" name="9 Gráfico">
            <a:extLst>
              <a:ext uri="{FF2B5EF4-FFF2-40B4-BE49-F238E27FC236}">
                <a16:creationId xmlns:a16="http://schemas.microsoft.com/office/drawing/2014/main" id="{B5044F05-26BC-446D-A13A-4FAF842B1F84}"/>
              </a:ext>
            </a:extLst>
          </p:cNvPr>
          <p:cNvGraphicFramePr>
            <a:graphicFrameLocks/>
          </p:cNvGraphicFramePr>
          <p:nvPr/>
        </p:nvGraphicFramePr>
        <p:xfrm>
          <a:off x="590548" y="1080549"/>
          <a:ext cx="11010900" cy="38195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9C6CB8C4-929F-4F77-A1BF-4B2B7A8785DB}"/>
              </a:ext>
            </a:extLst>
          </p:cNvPr>
          <p:cNvGraphicFramePr>
            <a:graphicFrameLocks noGrp="1"/>
          </p:cNvGraphicFramePr>
          <p:nvPr/>
        </p:nvGraphicFramePr>
        <p:xfrm>
          <a:off x="2584448" y="4900074"/>
          <a:ext cx="7023100" cy="1333500"/>
        </p:xfrm>
        <a:graphic>
          <a:graphicData uri="http://schemas.openxmlformats.org/drawingml/2006/table">
            <a:tbl>
              <a:tblPr/>
              <a:tblGrid>
                <a:gridCol w="1004208">
                  <a:extLst>
                    <a:ext uri="{9D8B030D-6E8A-4147-A177-3AD203B41FA5}">
                      <a16:colId xmlns:a16="http://schemas.microsoft.com/office/drawing/2014/main" val="3071026623"/>
                    </a:ext>
                  </a:extLst>
                </a:gridCol>
                <a:gridCol w="1004208">
                  <a:extLst>
                    <a:ext uri="{9D8B030D-6E8A-4147-A177-3AD203B41FA5}">
                      <a16:colId xmlns:a16="http://schemas.microsoft.com/office/drawing/2014/main" val="1093783825"/>
                    </a:ext>
                  </a:extLst>
                </a:gridCol>
                <a:gridCol w="1001030">
                  <a:extLst>
                    <a:ext uri="{9D8B030D-6E8A-4147-A177-3AD203B41FA5}">
                      <a16:colId xmlns:a16="http://schemas.microsoft.com/office/drawing/2014/main" val="3988397466"/>
                    </a:ext>
                  </a:extLst>
                </a:gridCol>
                <a:gridCol w="1004208">
                  <a:extLst>
                    <a:ext uri="{9D8B030D-6E8A-4147-A177-3AD203B41FA5}">
                      <a16:colId xmlns:a16="http://schemas.microsoft.com/office/drawing/2014/main" val="172938328"/>
                    </a:ext>
                  </a:extLst>
                </a:gridCol>
                <a:gridCol w="1004208">
                  <a:extLst>
                    <a:ext uri="{9D8B030D-6E8A-4147-A177-3AD203B41FA5}">
                      <a16:colId xmlns:a16="http://schemas.microsoft.com/office/drawing/2014/main" val="3911621529"/>
                    </a:ext>
                  </a:extLst>
                </a:gridCol>
                <a:gridCol w="1001030">
                  <a:extLst>
                    <a:ext uri="{9D8B030D-6E8A-4147-A177-3AD203B41FA5}">
                      <a16:colId xmlns:a16="http://schemas.microsoft.com/office/drawing/2014/main" val="2698511790"/>
                    </a:ext>
                  </a:extLst>
                </a:gridCol>
                <a:gridCol w="1004208">
                  <a:extLst>
                    <a:ext uri="{9D8B030D-6E8A-4147-A177-3AD203B41FA5}">
                      <a16:colId xmlns:a16="http://schemas.microsoft.com/office/drawing/2014/main" val="1488383854"/>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71793762"/>
                  </a:ext>
                </a:extLst>
              </a:tr>
              <a:tr h="762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941914214"/>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$675.398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$171.341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$77.981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$93.360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$25.153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$10.471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$14.682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959878"/>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25,41%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11,55%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3,73%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121157190"/>
                  </a:ext>
                </a:extLst>
              </a:tr>
            </a:tbl>
          </a:graphicData>
        </a:graphic>
      </p:graphicFrame>
    </p:spTree>
    <p:extLst>
      <p:ext uri="{BB962C8B-B14F-4D97-AF65-F5344CB8AC3E}">
        <p14:creationId xmlns:p14="http://schemas.microsoft.com/office/powerpoint/2010/main" val="387485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2. Aprobación del Acta Anterior - Comité Virtual Asincrónico del 29 de enero de 2020</a:t>
            </a:r>
          </a:p>
        </p:txBody>
      </p:sp>
    </p:spTree>
    <p:extLst>
      <p:ext uri="{BB962C8B-B14F-4D97-AF65-F5344CB8AC3E}">
        <p14:creationId xmlns:p14="http://schemas.microsoft.com/office/powerpoint/2010/main" val="418224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Inversión directa por entidades</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Con corte al 22/02/2021</a:t>
            </a:r>
          </a:p>
        </p:txBody>
      </p:sp>
    </p:spTree>
    <p:extLst>
      <p:ext uri="{BB962C8B-B14F-4D97-AF65-F5344CB8AC3E}">
        <p14:creationId xmlns:p14="http://schemas.microsoft.com/office/powerpoint/2010/main" val="1772129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Secretaría de Cultura, Recreación y Deporte (SCRD)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t>
            </a:r>
            <a:r>
              <a:rPr kumimoji="0" lang="es-ES" sz="2400" b="1" i="0" u="sng"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incluye pasivos exigibles por $41.562 millones</a:t>
            </a: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 a 22/02/2021</a:t>
            </a:r>
          </a:p>
        </p:txBody>
      </p:sp>
      <p:graphicFrame>
        <p:nvGraphicFramePr>
          <p:cNvPr id="6" name="9 Gráfico">
            <a:extLst>
              <a:ext uri="{FF2B5EF4-FFF2-40B4-BE49-F238E27FC236}">
                <a16:creationId xmlns:a16="http://schemas.microsoft.com/office/drawing/2014/main" id="{13E78234-1A34-4229-93FF-40A7EE2E956E}"/>
              </a:ext>
            </a:extLst>
          </p:cNvPr>
          <p:cNvGraphicFramePr>
            <a:graphicFrameLocks/>
          </p:cNvGraphicFramePr>
          <p:nvPr/>
        </p:nvGraphicFramePr>
        <p:xfrm>
          <a:off x="1862135" y="1080549"/>
          <a:ext cx="8467725" cy="38100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5F722A5F-E3B8-4725-ABE4-952C1B2A9CEB}"/>
              </a:ext>
            </a:extLst>
          </p:cNvPr>
          <p:cNvGraphicFramePr>
            <a:graphicFrameLocks noGrp="1"/>
          </p:cNvGraphicFramePr>
          <p:nvPr/>
        </p:nvGraphicFramePr>
        <p:xfrm>
          <a:off x="1962147" y="4890550"/>
          <a:ext cx="8267700" cy="952500"/>
        </p:xfrm>
        <a:graphic>
          <a:graphicData uri="http://schemas.openxmlformats.org/drawingml/2006/table">
            <a:tbl>
              <a:tblPr/>
              <a:tblGrid>
                <a:gridCol w="1181100">
                  <a:extLst>
                    <a:ext uri="{9D8B030D-6E8A-4147-A177-3AD203B41FA5}">
                      <a16:colId xmlns:a16="http://schemas.microsoft.com/office/drawing/2014/main" val="3854481850"/>
                    </a:ext>
                  </a:extLst>
                </a:gridCol>
                <a:gridCol w="1181100">
                  <a:extLst>
                    <a:ext uri="{9D8B030D-6E8A-4147-A177-3AD203B41FA5}">
                      <a16:colId xmlns:a16="http://schemas.microsoft.com/office/drawing/2014/main" val="494634864"/>
                    </a:ext>
                  </a:extLst>
                </a:gridCol>
                <a:gridCol w="1181100">
                  <a:extLst>
                    <a:ext uri="{9D8B030D-6E8A-4147-A177-3AD203B41FA5}">
                      <a16:colId xmlns:a16="http://schemas.microsoft.com/office/drawing/2014/main" val="3233772026"/>
                    </a:ext>
                  </a:extLst>
                </a:gridCol>
                <a:gridCol w="1181100">
                  <a:extLst>
                    <a:ext uri="{9D8B030D-6E8A-4147-A177-3AD203B41FA5}">
                      <a16:colId xmlns:a16="http://schemas.microsoft.com/office/drawing/2014/main" val="61510590"/>
                    </a:ext>
                  </a:extLst>
                </a:gridCol>
                <a:gridCol w="1181100">
                  <a:extLst>
                    <a:ext uri="{9D8B030D-6E8A-4147-A177-3AD203B41FA5}">
                      <a16:colId xmlns:a16="http://schemas.microsoft.com/office/drawing/2014/main" val="3450528781"/>
                    </a:ext>
                  </a:extLst>
                </a:gridCol>
                <a:gridCol w="1181100">
                  <a:extLst>
                    <a:ext uri="{9D8B030D-6E8A-4147-A177-3AD203B41FA5}">
                      <a16:colId xmlns:a16="http://schemas.microsoft.com/office/drawing/2014/main" val="1635191814"/>
                    </a:ext>
                  </a:extLst>
                </a:gridCol>
                <a:gridCol w="1181100">
                  <a:extLst>
                    <a:ext uri="{9D8B030D-6E8A-4147-A177-3AD203B41FA5}">
                      <a16:colId xmlns:a16="http://schemas.microsoft.com/office/drawing/2014/main" val="3732031965"/>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07869084"/>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52610130"/>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$123.852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$28.131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$22.466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$5.665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$9.946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$7.250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$2.696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063097"/>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22,71%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18,14%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8,03%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43624582"/>
                  </a:ext>
                </a:extLst>
              </a:tr>
            </a:tbl>
          </a:graphicData>
        </a:graphic>
      </p:graphicFrame>
    </p:spTree>
    <p:extLst>
      <p:ext uri="{BB962C8B-B14F-4D97-AF65-F5344CB8AC3E}">
        <p14:creationId xmlns:p14="http://schemas.microsoft.com/office/powerpoint/2010/main" val="2876800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Secretaría de Cultura, Recreación y Deporte (SCRD)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t>
            </a:r>
            <a:r>
              <a:rPr kumimoji="0" lang="es-ES" sz="2400" b="1" i="0" u="sng"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sin incluir pasivos exigibles por $41.562 millones</a:t>
            </a: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 a 22/02/2021</a:t>
            </a:r>
          </a:p>
        </p:txBody>
      </p:sp>
      <p:graphicFrame>
        <p:nvGraphicFramePr>
          <p:cNvPr id="8" name="9 Gráfico">
            <a:extLst>
              <a:ext uri="{FF2B5EF4-FFF2-40B4-BE49-F238E27FC236}">
                <a16:creationId xmlns:a16="http://schemas.microsoft.com/office/drawing/2014/main" id="{39AC2B3B-DE90-4751-9D6B-9B5F52B30EC8}"/>
              </a:ext>
            </a:extLst>
          </p:cNvPr>
          <p:cNvGraphicFramePr>
            <a:graphicFrameLocks/>
          </p:cNvGraphicFramePr>
          <p:nvPr/>
        </p:nvGraphicFramePr>
        <p:xfrm>
          <a:off x="1900235" y="1080549"/>
          <a:ext cx="8391525" cy="3829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a 8">
            <a:extLst>
              <a:ext uri="{FF2B5EF4-FFF2-40B4-BE49-F238E27FC236}">
                <a16:creationId xmlns:a16="http://schemas.microsoft.com/office/drawing/2014/main" id="{1761C890-F219-4DEC-9E51-258DB770A3E7}"/>
              </a:ext>
            </a:extLst>
          </p:cNvPr>
          <p:cNvGraphicFramePr>
            <a:graphicFrameLocks noGrp="1"/>
          </p:cNvGraphicFramePr>
          <p:nvPr/>
        </p:nvGraphicFramePr>
        <p:xfrm>
          <a:off x="1962147" y="4909599"/>
          <a:ext cx="8267700" cy="952500"/>
        </p:xfrm>
        <a:graphic>
          <a:graphicData uri="http://schemas.openxmlformats.org/drawingml/2006/table">
            <a:tbl>
              <a:tblPr/>
              <a:tblGrid>
                <a:gridCol w="1181100">
                  <a:extLst>
                    <a:ext uri="{9D8B030D-6E8A-4147-A177-3AD203B41FA5}">
                      <a16:colId xmlns:a16="http://schemas.microsoft.com/office/drawing/2014/main" val="3854481850"/>
                    </a:ext>
                  </a:extLst>
                </a:gridCol>
                <a:gridCol w="1181100">
                  <a:extLst>
                    <a:ext uri="{9D8B030D-6E8A-4147-A177-3AD203B41FA5}">
                      <a16:colId xmlns:a16="http://schemas.microsoft.com/office/drawing/2014/main" val="494634864"/>
                    </a:ext>
                  </a:extLst>
                </a:gridCol>
                <a:gridCol w="1181100">
                  <a:extLst>
                    <a:ext uri="{9D8B030D-6E8A-4147-A177-3AD203B41FA5}">
                      <a16:colId xmlns:a16="http://schemas.microsoft.com/office/drawing/2014/main" val="3233772026"/>
                    </a:ext>
                  </a:extLst>
                </a:gridCol>
                <a:gridCol w="1181100">
                  <a:extLst>
                    <a:ext uri="{9D8B030D-6E8A-4147-A177-3AD203B41FA5}">
                      <a16:colId xmlns:a16="http://schemas.microsoft.com/office/drawing/2014/main" val="61510590"/>
                    </a:ext>
                  </a:extLst>
                </a:gridCol>
                <a:gridCol w="1181100">
                  <a:extLst>
                    <a:ext uri="{9D8B030D-6E8A-4147-A177-3AD203B41FA5}">
                      <a16:colId xmlns:a16="http://schemas.microsoft.com/office/drawing/2014/main" val="3450528781"/>
                    </a:ext>
                  </a:extLst>
                </a:gridCol>
                <a:gridCol w="1181100">
                  <a:extLst>
                    <a:ext uri="{9D8B030D-6E8A-4147-A177-3AD203B41FA5}">
                      <a16:colId xmlns:a16="http://schemas.microsoft.com/office/drawing/2014/main" val="1635191814"/>
                    </a:ext>
                  </a:extLst>
                </a:gridCol>
                <a:gridCol w="1181100">
                  <a:extLst>
                    <a:ext uri="{9D8B030D-6E8A-4147-A177-3AD203B41FA5}">
                      <a16:colId xmlns:a16="http://schemas.microsoft.com/office/drawing/2014/main" val="3732031965"/>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07869084"/>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52610130"/>
                  </a:ext>
                </a:extLst>
              </a:tr>
              <a:tr h="190500">
                <a:tc rowSpan="2">
                  <a:txBody>
                    <a:bodyPr/>
                    <a:lstStyle/>
                    <a:p>
                      <a:pPr algn="ctr" fontAlgn="ctr"/>
                      <a:r>
                        <a:rPr lang="es-CO" sz="1100" b="0" i="0" u="none" strike="noStrike" dirty="0">
                          <a:solidFill>
                            <a:srgbClr val="000000"/>
                          </a:solidFill>
                          <a:effectLst/>
                          <a:latin typeface="Museo Sans Condensed" panose="02000000000000000000" pitchFamily="2" charset="0"/>
                        </a:rPr>
                        <a:t>$82.290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$28.131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$22.466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$5.665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$5.773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$7.250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$2.696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063097"/>
                  </a:ext>
                </a:extLst>
              </a:tr>
              <a:tr h="190500">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34,19%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27,30%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7,02%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8,81%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43624582"/>
                  </a:ext>
                </a:extLst>
              </a:tr>
            </a:tbl>
          </a:graphicData>
        </a:graphic>
      </p:graphicFrame>
    </p:spTree>
    <p:extLst>
      <p:ext uri="{BB962C8B-B14F-4D97-AF65-F5344CB8AC3E}">
        <p14:creationId xmlns:p14="http://schemas.microsoft.com/office/powerpoint/2010/main" val="2633323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 Recreación y Deporte (</a:t>
            </a:r>
            <a:r>
              <a:rPr kumimoji="0" lang="es-ES" sz="3200" b="1" i="0" u="none" strike="noStrike" kern="1200" cap="none" spc="0" normalizeH="0" baseline="0" noProof="0" dirty="0" err="1">
                <a:ln>
                  <a:noFill/>
                </a:ln>
                <a:solidFill>
                  <a:srgbClr val="5D4294"/>
                </a:solidFill>
                <a:effectLst/>
                <a:uLnTx/>
                <a:uFillTx/>
                <a:latin typeface="Museo Sans Condensed" panose="02000000000000000000" pitchFamily="2" charset="0"/>
                <a:ea typeface="+mn-ea"/>
                <a:cs typeface="Arial" panose="020B0604020202020204" pitchFamily="34" charset="0"/>
              </a:rPr>
              <a:t>lDRD</a:t>
            </a: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0303AB11-6CE9-4544-A869-E66589C6093C}"/>
              </a:ext>
            </a:extLst>
          </p:cNvPr>
          <p:cNvGraphicFramePr>
            <a:graphicFrameLocks/>
          </p:cNvGraphicFramePr>
          <p:nvPr/>
        </p:nvGraphicFramePr>
        <p:xfrm>
          <a:off x="1909761" y="1080549"/>
          <a:ext cx="8372474" cy="38290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B0521D98-7973-4D08-B919-168F8DB20761}"/>
              </a:ext>
            </a:extLst>
          </p:cNvPr>
          <p:cNvGraphicFramePr>
            <a:graphicFrameLocks noGrp="1"/>
          </p:cNvGraphicFramePr>
          <p:nvPr/>
        </p:nvGraphicFramePr>
        <p:xfrm>
          <a:off x="1962148" y="4912249"/>
          <a:ext cx="8267700" cy="971550"/>
        </p:xfrm>
        <a:graphic>
          <a:graphicData uri="http://schemas.openxmlformats.org/drawingml/2006/table">
            <a:tbl>
              <a:tblPr/>
              <a:tblGrid>
                <a:gridCol w="1181100">
                  <a:extLst>
                    <a:ext uri="{9D8B030D-6E8A-4147-A177-3AD203B41FA5}">
                      <a16:colId xmlns:a16="http://schemas.microsoft.com/office/drawing/2014/main" val="3828075659"/>
                    </a:ext>
                  </a:extLst>
                </a:gridCol>
                <a:gridCol w="1181100">
                  <a:extLst>
                    <a:ext uri="{9D8B030D-6E8A-4147-A177-3AD203B41FA5}">
                      <a16:colId xmlns:a16="http://schemas.microsoft.com/office/drawing/2014/main" val="2065669085"/>
                    </a:ext>
                  </a:extLst>
                </a:gridCol>
                <a:gridCol w="1181100">
                  <a:extLst>
                    <a:ext uri="{9D8B030D-6E8A-4147-A177-3AD203B41FA5}">
                      <a16:colId xmlns:a16="http://schemas.microsoft.com/office/drawing/2014/main" val="3849324232"/>
                    </a:ext>
                  </a:extLst>
                </a:gridCol>
                <a:gridCol w="1181100">
                  <a:extLst>
                    <a:ext uri="{9D8B030D-6E8A-4147-A177-3AD203B41FA5}">
                      <a16:colId xmlns:a16="http://schemas.microsoft.com/office/drawing/2014/main" val="2761641624"/>
                    </a:ext>
                  </a:extLst>
                </a:gridCol>
                <a:gridCol w="1181100">
                  <a:extLst>
                    <a:ext uri="{9D8B030D-6E8A-4147-A177-3AD203B41FA5}">
                      <a16:colId xmlns:a16="http://schemas.microsoft.com/office/drawing/2014/main" val="2914834219"/>
                    </a:ext>
                  </a:extLst>
                </a:gridCol>
                <a:gridCol w="1181100">
                  <a:extLst>
                    <a:ext uri="{9D8B030D-6E8A-4147-A177-3AD203B41FA5}">
                      <a16:colId xmlns:a16="http://schemas.microsoft.com/office/drawing/2014/main" val="1110664771"/>
                    </a:ext>
                  </a:extLst>
                </a:gridCol>
                <a:gridCol w="1181100">
                  <a:extLst>
                    <a:ext uri="{9D8B030D-6E8A-4147-A177-3AD203B41FA5}">
                      <a16:colId xmlns:a16="http://schemas.microsoft.com/office/drawing/2014/main" val="1360342802"/>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74663366"/>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318205760"/>
                  </a:ext>
                </a:extLst>
              </a:tr>
              <a:tr h="200025">
                <a:tc rowSpan="2">
                  <a:txBody>
                    <a:bodyPr/>
                    <a:lstStyle/>
                    <a:p>
                      <a:pPr algn="ctr" fontAlgn="ctr"/>
                      <a:r>
                        <a:rPr lang="es-CO" sz="1100" b="0" i="0" u="none" strike="noStrike">
                          <a:solidFill>
                            <a:srgbClr val="000000"/>
                          </a:solidFill>
                          <a:effectLst/>
                          <a:latin typeface="Museo Sans Condensed" panose="02000000000000000000" pitchFamily="2" charset="0"/>
                        </a:rPr>
                        <a:t>$339.746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$78.537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$6.584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$71.953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$2.499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$1.457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849436"/>
                  </a:ext>
                </a:extLst>
              </a:tr>
              <a:tr h="200025">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23,27%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67019724"/>
                  </a:ext>
                </a:extLst>
              </a:tr>
            </a:tbl>
          </a:graphicData>
        </a:graphic>
      </p:graphicFrame>
    </p:spTree>
    <p:extLst>
      <p:ext uri="{BB962C8B-B14F-4D97-AF65-F5344CB8AC3E}">
        <p14:creationId xmlns:p14="http://schemas.microsoft.com/office/powerpoint/2010/main" val="1737682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 las Artes (IDARTES)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B5AF6C55-E589-45CC-9EA9-EE592A4423CD}"/>
              </a:ext>
            </a:extLst>
          </p:cNvPr>
          <p:cNvGraphicFramePr>
            <a:graphicFrameLocks/>
          </p:cNvGraphicFramePr>
          <p:nvPr/>
        </p:nvGraphicFramePr>
        <p:xfrm>
          <a:off x="1900235" y="1080549"/>
          <a:ext cx="8391525" cy="38385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0C37AA40-2DF6-4AE5-832C-99BC33D88E5F}"/>
              </a:ext>
            </a:extLst>
          </p:cNvPr>
          <p:cNvGraphicFramePr>
            <a:graphicFrameLocks noGrp="1"/>
          </p:cNvGraphicFramePr>
          <p:nvPr/>
        </p:nvGraphicFramePr>
        <p:xfrm>
          <a:off x="1962147" y="4919125"/>
          <a:ext cx="8267700" cy="952500"/>
        </p:xfrm>
        <a:graphic>
          <a:graphicData uri="http://schemas.openxmlformats.org/drawingml/2006/table">
            <a:tbl>
              <a:tblPr/>
              <a:tblGrid>
                <a:gridCol w="1181100">
                  <a:extLst>
                    <a:ext uri="{9D8B030D-6E8A-4147-A177-3AD203B41FA5}">
                      <a16:colId xmlns:a16="http://schemas.microsoft.com/office/drawing/2014/main" val="1070338306"/>
                    </a:ext>
                  </a:extLst>
                </a:gridCol>
                <a:gridCol w="1181100">
                  <a:extLst>
                    <a:ext uri="{9D8B030D-6E8A-4147-A177-3AD203B41FA5}">
                      <a16:colId xmlns:a16="http://schemas.microsoft.com/office/drawing/2014/main" val="844547531"/>
                    </a:ext>
                  </a:extLst>
                </a:gridCol>
                <a:gridCol w="1181100">
                  <a:extLst>
                    <a:ext uri="{9D8B030D-6E8A-4147-A177-3AD203B41FA5}">
                      <a16:colId xmlns:a16="http://schemas.microsoft.com/office/drawing/2014/main" val="1500120432"/>
                    </a:ext>
                  </a:extLst>
                </a:gridCol>
                <a:gridCol w="1181100">
                  <a:extLst>
                    <a:ext uri="{9D8B030D-6E8A-4147-A177-3AD203B41FA5}">
                      <a16:colId xmlns:a16="http://schemas.microsoft.com/office/drawing/2014/main" val="3861134736"/>
                    </a:ext>
                  </a:extLst>
                </a:gridCol>
                <a:gridCol w="1181100">
                  <a:extLst>
                    <a:ext uri="{9D8B030D-6E8A-4147-A177-3AD203B41FA5}">
                      <a16:colId xmlns:a16="http://schemas.microsoft.com/office/drawing/2014/main" val="2685174851"/>
                    </a:ext>
                  </a:extLst>
                </a:gridCol>
                <a:gridCol w="1181100">
                  <a:extLst>
                    <a:ext uri="{9D8B030D-6E8A-4147-A177-3AD203B41FA5}">
                      <a16:colId xmlns:a16="http://schemas.microsoft.com/office/drawing/2014/main" val="4090903477"/>
                    </a:ext>
                  </a:extLst>
                </a:gridCol>
                <a:gridCol w="1181100">
                  <a:extLst>
                    <a:ext uri="{9D8B030D-6E8A-4147-A177-3AD203B41FA5}">
                      <a16:colId xmlns:a16="http://schemas.microsoft.com/office/drawing/2014/main" val="1446245480"/>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62494385"/>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234786406"/>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$136.602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$42.586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$31.285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$11.301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$9.534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$9.029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520081"/>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31,18%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10165152"/>
                  </a:ext>
                </a:extLst>
              </a:tr>
            </a:tbl>
          </a:graphicData>
        </a:graphic>
      </p:graphicFrame>
    </p:spTree>
    <p:extLst>
      <p:ext uri="{BB962C8B-B14F-4D97-AF65-F5344CB8AC3E}">
        <p14:creationId xmlns:p14="http://schemas.microsoft.com/office/powerpoint/2010/main" val="3078092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del Patrimonio Cultural (IDPC)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F31646B3-F7DE-4372-B445-F27945D406E5}"/>
              </a:ext>
            </a:extLst>
          </p:cNvPr>
          <p:cNvGraphicFramePr>
            <a:graphicFrameLocks/>
          </p:cNvGraphicFramePr>
          <p:nvPr/>
        </p:nvGraphicFramePr>
        <p:xfrm>
          <a:off x="1895473" y="1080549"/>
          <a:ext cx="8401050" cy="3829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C2DCCE22-892F-4C11-B453-592225512416}"/>
              </a:ext>
            </a:extLst>
          </p:cNvPr>
          <p:cNvGraphicFramePr>
            <a:graphicFrameLocks noGrp="1"/>
          </p:cNvGraphicFramePr>
          <p:nvPr/>
        </p:nvGraphicFramePr>
        <p:xfrm>
          <a:off x="1962148" y="4912249"/>
          <a:ext cx="8267700" cy="971550"/>
        </p:xfrm>
        <a:graphic>
          <a:graphicData uri="http://schemas.openxmlformats.org/drawingml/2006/table">
            <a:tbl>
              <a:tblPr/>
              <a:tblGrid>
                <a:gridCol w="1181100">
                  <a:extLst>
                    <a:ext uri="{9D8B030D-6E8A-4147-A177-3AD203B41FA5}">
                      <a16:colId xmlns:a16="http://schemas.microsoft.com/office/drawing/2014/main" val="610753228"/>
                    </a:ext>
                  </a:extLst>
                </a:gridCol>
                <a:gridCol w="1181100">
                  <a:extLst>
                    <a:ext uri="{9D8B030D-6E8A-4147-A177-3AD203B41FA5}">
                      <a16:colId xmlns:a16="http://schemas.microsoft.com/office/drawing/2014/main" val="2435249191"/>
                    </a:ext>
                  </a:extLst>
                </a:gridCol>
                <a:gridCol w="1181100">
                  <a:extLst>
                    <a:ext uri="{9D8B030D-6E8A-4147-A177-3AD203B41FA5}">
                      <a16:colId xmlns:a16="http://schemas.microsoft.com/office/drawing/2014/main" val="2452685760"/>
                    </a:ext>
                  </a:extLst>
                </a:gridCol>
                <a:gridCol w="1181100">
                  <a:extLst>
                    <a:ext uri="{9D8B030D-6E8A-4147-A177-3AD203B41FA5}">
                      <a16:colId xmlns:a16="http://schemas.microsoft.com/office/drawing/2014/main" val="168623764"/>
                    </a:ext>
                  </a:extLst>
                </a:gridCol>
                <a:gridCol w="1181100">
                  <a:extLst>
                    <a:ext uri="{9D8B030D-6E8A-4147-A177-3AD203B41FA5}">
                      <a16:colId xmlns:a16="http://schemas.microsoft.com/office/drawing/2014/main" val="3641752537"/>
                    </a:ext>
                  </a:extLst>
                </a:gridCol>
                <a:gridCol w="1181100">
                  <a:extLst>
                    <a:ext uri="{9D8B030D-6E8A-4147-A177-3AD203B41FA5}">
                      <a16:colId xmlns:a16="http://schemas.microsoft.com/office/drawing/2014/main" val="2577239551"/>
                    </a:ext>
                  </a:extLst>
                </a:gridCol>
                <a:gridCol w="1181100">
                  <a:extLst>
                    <a:ext uri="{9D8B030D-6E8A-4147-A177-3AD203B41FA5}">
                      <a16:colId xmlns:a16="http://schemas.microsoft.com/office/drawing/2014/main" val="4104195051"/>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55346860"/>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10585687"/>
                  </a:ext>
                </a:extLst>
              </a:tr>
              <a:tr h="200025">
                <a:tc rowSpan="2">
                  <a:txBody>
                    <a:bodyPr/>
                    <a:lstStyle/>
                    <a:p>
                      <a:pPr algn="ctr" fontAlgn="ctr"/>
                      <a:r>
                        <a:rPr lang="es-CO" sz="1100" b="0" i="0" u="none" strike="noStrike">
                          <a:solidFill>
                            <a:srgbClr val="000000"/>
                          </a:solidFill>
                          <a:effectLst/>
                          <a:latin typeface="Museo Sans Condensed" panose="02000000000000000000" pitchFamily="2" charset="0"/>
                        </a:rPr>
                        <a:t>$31.025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$12.466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$9.054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$3.412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$1.011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712410"/>
                  </a:ext>
                </a:extLst>
              </a:tr>
              <a:tr h="200025">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51,29%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37,25%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15225295"/>
                  </a:ext>
                </a:extLst>
              </a:tr>
            </a:tbl>
          </a:graphicData>
        </a:graphic>
      </p:graphicFrame>
    </p:spTree>
    <p:extLst>
      <p:ext uri="{BB962C8B-B14F-4D97-AF65-F5344CB8AC3E}">
        <p14:creationId xmlns:p14="http://schemas.microsoft.com/office/powerpoint/2010/main" val="2318370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Orquesta Filarmónica de Bogotá (OFB)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EA2F76DB-CB65-48D0-BB85-0A57069BC6A8}"/>
              </a:ext>
            </a:extLst>
          </p:cNvPr>
          <p:cNvGraphicFramePr>
            <a:graphicFrameLocks/>
          </p:cNvGraphicFramePr>
          <p:nvPr/>
        </p:nvGraphicFramePr>
        <p:xfrm>
          <a:off x="1909760" y="1080549"/>
          <a:ext cx="8372475" cy="38195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0BA12F79-5884-45A6-A86D-665B5D3C5312}"/>
              </a:ext>
            </a:extLst>
          </p:cNvPr>
          <p:cNvGraphicFramePr>
            <a:graphicFrameLocks noGrp="1"/>
          </p:cNvGraphicFramePr>
          <p:nvPr/>
        </p:nvGraphicFramePr>
        <p:xfrm>
          <a:off x="1962147" y="4900074"/>
          <a:ext cx="8267700" cy="952500"/>
        </p:xfrm>
        <a:graphic>
          <a:graphicData uri="http://schemas.openxmlformats.org/drawingml/2006/table">
            <a:tbl>
              <a:tblPr/>
              <a:tblGrid>
                <a:gridCol w="1181100">
                  <a:extLst>
                    <a:ext uri="{9D8B030D-6E8A-4147-A177-3AD203B41FA5}">
                      <a16:colId xmlns:a16="http://schemas.microsoft.com/office/drawing/2014/main" val="3646917218"/>
                    </a:ext>
                  </a:extLst>
                </a:gridCol>
                <a:gridCol w="1181100">
                  <a:extLst>
                    <a:ext uri="{9D8B030D-6E8A-4147-A177-3AD203B41FA5}">
                      <a16:colId xmlns:a16="http://schemas.microsoft.com/office/drawing/2014/main" val="434752563"/>
                    </a:ext>
                  </a:extLst>
                </a:gridCol>
                <a:gridCol w="1181100">
                  <a:extLst>
                    <a:ext uri="{9D8B030D-6E8A-4147-A177-3AD203B41FA5}">
                      <a16:colId xmlns:a16="http://schemas.microsoft.com/office/drawing/2014/main" val="2533289316"/>
                    </a:ext>
                  </a:extLst>
                </a:gridCol>
                <a:gridCol w="1181100">
                  <a:extLst>
                    <a:ext uri="{9D8B030D-6E8A-4147-A177-3AD203B41FA5}">
                      <a16:colId xmlns:a16="http://schemas.microsoft.com/office/drawing/2014/main" val="1564005179"/>
                    </a:ext>
                  </a:extLst>
                </a:gridCol>
                <a:gridCol w="1181100">
                  <a:extLst>
                    <a:ext uri="{9D8B030D-6E8A-4147-A177-3AD203B41FA5}">
                      <a16:colId xmlns:a16="http://schemas.microsoft.com/office/drawing/2014/main" val="163808820"/>
                    </a:ext>
                  </a:extLst>
                </a:gridCol>
                <a:gridCol w="1181100">
                  <a:extLst>
                    <a:ext uri="{9D8B030D-6E8A-4147-A177-3AD203B41FA5}">
                      <a16:colId xmlns:a16="http://schemas.microsoft.com/office/drawing/2014/main" val="38936630"/>
                    </a:ext>
                  </a:extLst>
                </a:gridCol>
                <a:gridCol w="1181100">
                  <a:extLst>
                    <a:ext uri="{9D8B030D-6E8A-4147-A177-3AD203B41FA5}">
                      <a16:colId xmlns:a16="http://schemas.microsoft.com/office/drawing/2014/main" val="1545710463"/>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20077674"/>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960277807"/>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$59.768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$5.595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$3.255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$2.340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401390"/>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17,79%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10,35%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149838942"/>
                  </a:ext>
                </a:extLst>
              </a:tr>
            </a:tbl>
          </a:graphicData>
        </a:graphic>
      </p:graphicFrame>
    </p:spTree>
    <p:extLst>
      <p:ext uri="{BB962C8B-B14F-4D97-AF65-F5344CB8AC3E}">
        <p14:creationId xmlns:p14="http://schemas.microsoft.com/office/powerpoint/2010/main" val="4098265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5" y="15160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Fundación Gilberto </a:t>
            </a:r>
            <a:r>
              <a:rPr kumimoji="0" lang="es-ES" sz="3200" b="1" i="0" u="none" strike="noStrike" kern="1200" cap="none" spc="0" normalizeH="0" baseline="0" noProof="0" dirty="0" err="1">
                <a:ln>
                  <a:noFill/>
                </a:ln>
                <a:solidFill>
                  <a:srgbClr val="5D4294"/>
                </a:solidFill>
                <a:effectLst/>
                <a:uLnTx/>
                <a:uFillTx/>
                <a:latin typeface="Museo Sans Condensed" panose="02000000000000000000" pitchFamily="2" charset="0"/>
                <a:ea typeface="+mn-ea"/>
                <a:cs typeface="Arial" panose="020B0604020202020204" pitchFamily="34" charset="0"/>
              </a:rPr>
              <a:t>Alzate</a:t>
            </a: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 Avendaño (FUGA)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65870000-64A3-48E7-952E-8ABF518C7924}"/>
              </a:ext>
            </a:extLst>
          </p:cNvPr>
          <p:cNvGraphicFramePr>
            <a:graphicFrameLocks/>
          </p:cNvGraphicFramePr>
          <p:nvPr/>
        </p:nvGraphicFramePr>
        <p:xfrm>
          <a:off x="1904999" y="1105716"/>
          <a:ext cx="8382000" cy="38195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D4953663-3C96-45CF-BAA5-B0FBDE1A008F}"/>
              </a:ext>
            </a:extLst>
          </p:cNvPr>
          <p:cNvGraphicFramePr>
            <a:graphicFrameLocks noGrp="1"/>
          </p:cNvGraphicFramePr>
          <p:nvPr/>
        </p:nvGraphicFramePr>
        <p:xfrm>
          <a:off x="1962149" y="4925241"/>
          <a:ext cx="8267700" cy="952500"/>
        </p:xfrm>
        <a:graphic>
          <a:graphicData uri="http://schemas.openxmlformats.org/drawingml/2006/table">
            <a:tbl>
              <a:tblPr/>
              <a:tblGrid>
                <a:gridCol w="1181100">
                  <a:extLst>
                    <a:ext uri="{9D8B030D-6E8A-4147-A177-3AD203B41FA5}">
                      <a16:colId xmlns:a16="http://schemas.microsoft.com/office/drawing/2014/main" val="1269481621"/>
                    </a:ext>
                  </a:extLst>
                </a:gridCol>
                <a:gridCol w="1181100">
                  <a:extLst>
                    <a:ext uri="{9D8B030D-6E8A-4147-A177-3AD203B41FA5}">
                      <a16:colId xmlns:a16="http://schemas.microsoft.com/office/drawing/2014/main" val="3135146565"/>
                    </a:ext>
                  </a:extLst>
                </a:gridCol>
                <a:gridCol w="1181100">
                  <a:extLst>
                    <a:ext uri="{9D8B030D-6E8A-4147-A177-3AD203B41FA5}">
                      <a16:colId xmlns:a16="http://schemas.microsoft.com/office/drawing/2014/main" val="2135956195"/>
                    </a:ext>
                  </a:extLst>
                </a:gridCol>
                <a:gridCol w="1181100">
                  <a:extLst>
                    <a:ext uri="{9D8B030D-6E8A-4147-A177-3AD203B41FA5}">
                      <a16:colId xmlns:a16="http://schemas.microsoft.com/office/drawing/2014/main" val="1949148869"/>
                    </a:ext>
                  </a:extLst>
                </a:gridCol>
                <a:gridCol w="1181100">
                  <a:extLst>
                    <a:ext uri="{9D8B030D-6E8A-4147-A177-3AD203B41FA5}">
                      <a16:colId xmlns:a16="http://schemas.microsoft.com/office/drawing/2014/main" val="734037933"/>
                    </a:ext>
                  </a:extLst>
                </a:gridCol>
                <a:gridCol w="1181100">
                  <a:extLst>
                    <a:ext uri="{9D8B030D-6E8A-4147-A177-3AD203B41FA5}">
                      <a16:colId xmlns:a16="http://schemas.microsoft.com/office/drawing/2014/main" val="1480338389"/>
                    </a:ext>
                  </a:extLst>
                </a:gridCol>
                <a:gridCol w="1181100">
                  <a:extLst>
                    <a:ext uri="{9D8B030D-6E8A-4147-A177-3AD203B41FA5}">
                      <a16:colId xmlns:a16="http://schemas.microsoft.com/office/drawing/2014/main" val="133104858"/>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01953834"/>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37781100"/>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$14.821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$3.158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215748"/>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34,75%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32,76%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708711871"/>
                  </a:ext>
                </a:extLst>
              </a:tr>
            </a:tbl>
          </a:graphicData>
        </a:graphic>
      </p:graphicFrame>
    </p:spTree>
    <p:extLst>
      <p:ext uri="{BB962C8B-B14F-4D97-AF65-F5344CB8AC3E}">
        <p14:creationId xmlns:p14="http://schemas.microsoft.com/office/powerpoint/2010/main" val="1196069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5" y="15160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Canal Capital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22/02/2021</a:t>
            </a:r>
          </a:p>
        </p:txBody>
      </p:sp>
      <p:graphicFrame>
        <p:nvGraphicFramePr>
          <p:cNvPr id="5" name="9 Gráfico">
            <a:extLst>
              <a:ext uri="{FF2B5EF4-FFF2-40B4-BE49-F238E27FC236}">
                <a16:creationId xmlns:a16="http://schemas.microsoft.com/office/drawing/2014/main" id="{9A49DFFA-85D8-42E8-B6AF-FAB8F11AE081}"/>
              </a:ext>
            </a:extLst>
          </p:cNvPr>
          <p:cNvGraphicFramePr>
            <a:graphicFrameLocks/>
          </p:cNvGraphicFramePr>
          <p:nvPr/>
        </p:nvGraphicFramePr>
        <p:xfrm>
          <a:off x="1900236" y="1105716"/>
          <a:ext cx="8391525" cy="381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4293739D-200E-49CC-BCAB-BC758C1355A6}"/>
              </a:ext>
            </a:extLst>
          </p:cNvPr>
          <p:cNvGraphicFramePr>
            <a:graphicFrameLocks noGrp="1"/>
          </p:cNvGraphicFramePr>
          <p:nvPr/>
        </p:nvGraphicFramePr>
        <p:xfrm>
          <a:off x="1962148" y="4915716"/>
          <a:ext cx="8267700" cy="952500"/>
        </p:xfrm>
        <a:graphic>
          <a:graphicData uri="http://schemas.openxmlformats.org/drawingml/2006/table">
            <a:tbl>
              <a:tblPr/>
              <a:tblGrid>
                <a:gridCol w="1181100">
                  <a:extLst>
                    <a:ext uri="{9D8B030D-6E8A-4147-A177-3AD203B41FA5}">
                      <a16:colId xmlns:a16="http://schemas.microsoft.com/office/drawing/2014/main" val="260512890"/>
                    </a:ext>
                  </a:extLst>
                </a:gridCol>
                <a:gridCol w="1181100">
                  <a:extLst>
                    <a:ext uri="{9D8B030D-6E8A-4147-A177-3AD203B41FA5}">
                      <a16:colId xmlns:a16="http://schemas.microsoft.com/office/drawing/2014/main" val="4034441784"/>
                    </a:ext>
                  </a:extLst>
                </a:gridCol>
                <a:gridCol w="1181100">
                  <a:extLst>
                    <a:ext uri="{9D8B030D-6E8A-4147-A177-3AD203B41FA5}">
                      <a16:colId xmlns:a16="http://schemas.microsoft.com/office/drawing/2014/main" val="2214686594"/>
                    </a:ext>
                  </a:extLst>
                </a:gridCol>
                <a:gridCol w="1181100">
                  <a:extLst>
                    <a:ext uri="{9D8B030D-6E8A-4147-A177-3AD203B41FA5}">
                      <a16:colId xmlns:a16="http://schemas.microsoft.com/office/drawing/2014/main" val="1402820501"/>
                    </a:ext>
                  </a:extLst>
                </a:gridCol>
                <a:gridCol w="1181100">
                  <a:extLst>
                    <a:ext uri="{9D8B030D-6E8A-4147-A177-3AD203B41FA5}">
                      <a16:colId xmlns:a16="http://schemas.microsoft.com/office/drawing/2014/main" val="4109181194"/>
                    </a:ext>
                  </a:extLst>
                </a:gridCol>
                <a:gridCol w="1181100">
                  <a:extLst>
                    <a:ext uri="{9D8B030D-6E8A-4147-A177-3AD203B41FA5}">
                      <a16:colId xmlns:a16="http://schemas.microsoft.com/office/drawing/2014/main" val="4127390639"/>
                    </a:ext>
                  </a:extLst>
                </a:gridCol>
                <a:gridCol w="1181100">
                  <a:extLst>
                    <a:ext uri="{9D8B030D-6E8A-4147-A177-3AD203B41FA5}">
                      <a16:colId xmlns:a16="http://schemas.microsoft.com/office/drawing/2014/main" val="915934456"/>
                    </a:ext>
                  </a:extLst>
                </a:gridCol>
              </a:tblGrid>
              <a:tr h="190500">
                <a:tc gridSpan="7">
                  <a:txBody>
                    <a:bodyPr/>
                    <a:lstStyle/>
                    <a:p>
                      <a:pPr algn="r" fontAlgn="ctr"/>
                      <a:r>
                        <a:rPr lang="es-CO" sz="1100" b="0" i="0" u="none" strike="noStrike">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80557046"/>
                  </a:ext>
                </a:extLst>
              </a:tr>
              <a:tr h="381000">
                <a:tc>
                  <a:txBody>
                    <a:bodyPr/>
                    <a:lstStyle/>
                    <a:p>
                      <a:pPr algn="ctr" fontAlgn="ctr"/>
                      <a:r>
                        <a:rPr lang="es-CO" sz="1100" b="1" i="0" u="none" strike="noStrike">
                          <a:solidFill>
                            <a:srgbClr val="000000"/>
                          </a:solidFill>
                          <a:effectLst/>
                          <a:latin typeface="Museo Sans Condensed" panose="02000000000000000000" pitchFamily="2" charset="0"/>
                        </a:rPr>
                        <a:t>PRESUPUESTO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A2CE"/>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COMPROMISOS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05398718"/>
                  </a:ext>
                </a:extLst>
              </a:tr>
              <a:tr h="190500">
                <a:tc rowSpan="2">
                  <a:txBody>
                    <a:bodyPr/>
                    <a:lstStyle/>
                    <a:p>
                      <a:pPr algn="ctr" fontAlgn="ctr"/>
                      <a:r>
                        <a:rPr lang="es-CO" sz="1100" b="0" i="0" u="none" strike="noStrike">
                          <a:solidFill>
                            <a:srgbClr val="000000"/>
                          </a:solidFill>
                          <a:effectLst/>
                          <a:latin typeface="Museo Sans Condensed" panose="02000000000000000000" pitchFamily="2" charset="0"/>
                        </a:rPr>
                        <a:t>$9.808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$676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100" b="0" i="0" u="none" strike="noStrike">
                          <a:solidFill>
                            <a:srgbClr val="FF0000"/>
                          </a:solidFill>
                          <a:effectLst/>
                          <a:latin typeface="Museo Sans Condensed" panose="02000000000000000000" pitchFamily="2"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774471"/>
                  </a:ext>
                </a:extLst>
              </a:tr>
              <a:tr h="190500">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6,07%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a:solidFill>
                            <a:srgbClr val="000000"/>
                          </a:solidFill>
                          <a:effectLst/>
                          <a:latin typeface="Museo Sans Condensed" panose="02000000000000000000" pitchFamily="2" charset="0"/>
                        </a:rPr>
                        <a:t>22,23%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0,49%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1100" b="0" i="0" u="none" strike="noStrike" dirty="0">
                          <a:solidFill>
                            <a:srgbClr val="000000"/>
                          </a:solidFill>
                          <a:effectLst/>
                          <a:latin typeface="Museo Sans Condensed" panose="02000000000000000000" pitchFamily="2"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275511425"/>
                  </a:ext>
                </a:extLst>
              </a:tr>
            </a:tbl>
          </a:graphicData>
        </a:graphic>
      </p:graphicFrame>
    </p:spTree>
    <p:extLst>
      <p:ext uri="{BB962C8B-B14F-4D97-AF65-F5344CB8AC3E}">
        <p14:creationId xmlns:p14="http://schemas.microsoft.com/office/powerpoint/2010/main" val="1678536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219176" y="2333747"/>
            <a:ext cx="9753648"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Ejecución de reservas</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Con corte al 22/02/2021</a:t>
            </a:r>
          </a:p>
        </p:txBody>
      </p:sp>
    </p:spTree>
    <p:extLst>
      <p:ext uri="{BB962C8B-B14F-4D97-AF65-F5344CB8AC3E}">
        <p14:creationId xmlns:p14="http://schemas.microsoft.com/office/powerpoint/2010/main" val="117177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036427"/>
            <a:ext cx="9278320" cy="2785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3. Aprobación Plataforma Estratégica Sectorial - PES 2020-2024</a:t>
            </a:r>
          </a:p>
        </p:txBody>
      </p:sp>
    </p:spTree>
    <p:extLst>
      <p:ext uri="{BB962C8B-B14F-4D97-AF65-F5344CB8AC3E}">
        <p14:creationId xmlns:p14="http://schemas.microsoft.com/office/powerpoint/2010/main" val="3445252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Giro de reservas por entidad a 22/02/2021</a:t>
            </a:r>
          </a:p>
        </p:txBody>
      </p:sp>
      <p:graphicFrame>
        <p:nvGraphicFramePr>
          <p:cNvPr id="2" name="Tabla 1">
            <a:extLst>
              <a:ext uri="{FF2B5EF4-FFF2-40B4-BE49-F238E27FC236}">
                <a16:creationId xmlns:a16="http://schemas.microsoft.com/office/drawing/2014/main" id="{51E7487B-2A1F-4004-8876-ECA3D5486D7D}"/>
              </a:ext>
            </a:extLst>
          </p:cNvPr>
          <p:cNvGraphicFramePr>
            <a:graphicFrameLocks noGrp="1"/>
          </p:cNvGraphicFramePr>
          <p:nvPr/>
        </p:nvGraphicFramePr>
        <p:xfrm>
          <a:off x="838196" y="2325922"/>
          <a:ext cx="10515603" cy="2206155"/>
        </p:xfrm>
        <a:graphic>
          <a:graphicData uri="http://schemas.openxmlformats.org/drawingml/2006/table">
            <a:tbl>
              <a:tblPr/>
              <a:tblGrid>
                <a:gridCol w="336260">
                  <a:extLst>
                    <a:ext uri="{9D8B030D-6E8A-4147-A177-3AD203B41FA5}">
                      <a16:colId xmlns:a16="http://schemas.microsoft.com/office/drawing/2014/main" val="2347298300"/>
                    </a:ext>
                  </a:extLst>
                </a:gridCol>
                <a:gridCol w="3225023">
                  <a:extLst>
                    <a:ext uri="{9D8B030D-6E8A-4147-A177-3AD203B41FA5}">
                      <a16:colId xmlns:a16="http://schemas.microsoft.com/office/drawing/2014/main" val="1954032212"/>
                    </a:ext>
                  </a:extLst>
                </a:gridCol>
                <a:gridCol w="869290">
                  <a:extLst>
                    <a:ext uri="{9D8B030D-6E8A-4147-A177-3AD203B41FA5}">
                      <a16:colId xmlns:a16="http://schemas.microsoft.com/office/drawing/2014/main" val="4160349884"/>
                    </a:ext>
                  </a:extLst>
                </a:gridCol>
                <a:gridCol w="869290">
                  <a:extLst>
                    <a:ext uri="{9D8B030D-6E8A-4147-A177-3AD203B41FA5}">
                      <a16:colId xmlns:a16="http://schemas.microsoft.com/office/drawing/2014/main" val="3558597247"/>
                    </a:ext>
                  </a:extLst>
                </a:gridCol>
                <a:gridCol w="869290">
                  <a:extLst>
                    <a:ext uri="{9D8B030D-6E8A-4147-A177-3AD203B41FA5}">
                      <a16:colId xmlns:a16="http://schemas.microsoft.com/office/drawing/2014/main" val="2249253443"/>
                    </a:ext>
                  </a:extLst>
                </a:gridCol>
                <a:gridCol w="869290">
                  <a:extLst>
                    <a:ext uri="{9D8B030D-6E8A-4147-A177-3AD203B41FA5}">
                      <a16:colId xmlns:a16="http://schemas.microsoft.com/office/drawing/2014/main" val="3258192806"/>
                    </a:ext>
                  </a:extLst>
                </a:gridCol>
                <a:gridCol w="869290">
                  <a:extLst>
                    <a:ext uri="{9D8B030D-6E8A-4147-A177-3AD203B41FA5}">
                      <a16:colId xmlns:a16="http://schemas.microsoft.com/office/drawing/2014/main" val="1862781331"/>
                    </a:ext>
                  </a:extLst>
                </a:gridCol>
                <a:gridCol w="869290">
                  <a:extLst>
                    <a:ext uri="{9D8B030D-6E8A-4147-A177-3AD203B41FA5}">
                      <a16:colId xmlns:a16="http://schemas.microsoft.com/office/drawing/2014/main" val="1387462490"/>
                    </a:ext>
                  </a:extLst>
                </a:gridCol>
                <a:gridCol w="869290">
                  <a:extLst>
                    <a:ext uri="{9D8B030D-6E8A-4147-A177-3AD203B41FA5}">
                      <a16:colId xmlns:a16="http://schemas.microsoft.com/office/drawing/2014/main" val="3416746383"/>
                    </a:ext>
                  </a:extLst>
                </a:gridCol>
                <a:gridCol w="869290">
                  <a:extLst>
                    <a:ext uri="{9D8B030D-6E8A-4147-A177-3AD203B41FA5}">
                      <a16:colId xmlns:a16="http://schemas.microsoft.com/office/drawing/2014/main" val="3883941945"/>
                    </a:ext>
                  </a:extLst>
                </a:gridCol>
              </a:tblGrid>
              <a:tr h="149228">
                <a:tc gridSpan="10">
                  <a:txBody>
                    <a:bodyPr/>
                    <a:lstStyle/>
                    <a:p>
                      <a:pPr algn="r" fontAlgn="b"/>
                      <a:r>
                        <a:rPr lang="es-CO" sz="900" b="0" i="0" u="none" strike="noStrike">
                          <a:solidFill>
                            <a:srgbClr val="000000"/>
                          </a:solidFill>
                          <a:effectLst/>
                          <a:latin typeface="Museo Sans Condensed" panose="02000000000000000000" pitchFamily="2" charset="0"/>
                        </a:rPr>
                        <a:t>Millones de Pesos</a:t>
                      </a:r>
                    </a:p>
                  </a:txBody>
                  <a:tcPr marL="7461" marR="7461" marT="746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20842228"/>
                  </a:ext>
                </a:extLst>
              </a:tr>
              <a:tr h="149228">
                <a:tc rowSpan="2">
                  <a:txBody>
                    <a:bodyPr/>
                    <a:lstStyle/>
                    <a:p>
                      <a:pPr algn="ctr" fontAlgn="ctr"/>
                      <a:r>
                        <a:rPr lang="es-CO" sz="1000" b="1" i="0" u="none" strike="noStrike" dirty="0">
                          <a:solidFill>
                            <a:srgbClr val="FFFFFF"/>
                          </a:solidFill>
                          <a:effectLst/>
                          <a:latin typeface="Museo Sans Condensed" panose="02000000000000000000" pitchFamily="2" charset="0"/>
                        </a:rPr>
                        <a:t>No.</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dirty="0">
                          <a:solidFill>
                            <a:srgbClr val="FFFFFF"/>
                          </a:solidFill>
                          <a:effectLst/>
                          <a:latin typeface="Museo Sans Condensed" panose="02000000000000000000" pitchFamily="2" charset="0"/>
                        </a:rPr>
                        <a:t>ENTIDAD</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a:solidFill>
                            <a:srgbClr val="FFFFFF"/>
                          </a:solidFill>
                          <a:effectLst/>
                          <a:latin typeface="Museo Sans Condensed" panose="02000000000000000000" pitchFamily="2" charset="0"/>
                        </a:rPr>
                        <a:t>CONSTITUIDA</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5D4294"/>
                    </a:solidFill>
                  </a:tcPr>
                </a:tc>
                <a:tc rowSpan="2">
                  <a:txBody>
                    <a:bodyPr/>
                    <a:lstStyle/>
                    <a:p>
                      <a:pPr algn="ctr" fontAlgn="ctr"/>
                      <a:r>
                        <a:rPr lang="es-CO" sz="1000" b="1" i="0" u="none" strike="noStrike">
                          <a:solidFill>
                            <a:srgbClr val="FFFFFF"/>
                          </a:solidFill>
                          <a:effectLst/>
                          <a:latin typeface="Museo Sans Condensed" panose="02000000000000000000" pitchFamily="2" charset="0"/>
                        </a:rPr>
                        <a:t>DEFINITIVA</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gridSpan="2">
                  <a:txBody>
                    <a:bodyPr/>
                    <a:lstStyle/>
                    <a:p>
                      <a:pPr algn="ctr" fontAlgn="ctr"/>
                      <a:r>
                        <a:rPr lang="es-CO" sz="1000" b="1" i="0" u="none" strike="noStrike">
                          <a:solidFill>
                            <a:srgbClr val="FFFFFF"/>
                          </a:solidFill>
                          <a:effectLst/>
                          <a:latin typeface="Museo Sans Condensed" panose="02000000000000000000" pitchFamily="2" charset="0"/>
                        </a:rPr>
                        <a:t>GIROS</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hMerge="1">
                  <a:txBody>
                    <a:bodyPr/>
                    <a:lstStyle/>
                    <a:p>
                      <a:endParaRPr lang="es-CO"/>
                    </a:p>
                  </a:txBody>
                  <a:tcPr/>
                </a:tc>
                <a:tc rowSpan="2" gridSpan="2">
                  <a:txBody>
                    <a:bodyPr/>
                    <a:lstStyle/>
                    <a:p>
                      <a:pPr algn="ctr" fontAlgn="ctr"/>
                      <a:r>
                        <a:rPr lang="es-CO" sz="1000" b="1" i="0" u="none" strike="noStrike">
                          <a:solidFill>
                            <a:srgbClr val="FFFFFF"/>
                          </a:solidFill>
                          <a:effectLst/>
                          <a:latin typeface="Museo Sans Condensed" panose="02000000000000000000" pitchFamily="2" charset="0"/>
                        </a:rPr>
                        <a:t>RESERVA POR GIRAR</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rowSpan="2" hMerge="1">
                  <a:txBody>
                    <a:bodyPr/>
                    <a:lstStyle/>
                    <a:p>
                      <a:endParaRPr lang="es-CO"/>
                    </a:p>
                  </a:txBody>
                  <a:tcPr/>
                </a:tc>
                <a:tc>
                  <a:txBody>
                    <a:bodyPr/>
                    <a:lstStyle/>
                    <a:p>
                      <a:pPr algn="ctr" fontAlgn="ctr"/>
                      <a:r>
                        <a:rPr lang="es-CO" sz="1000" b="1" i="0" u="none" strike="noStrike">
                          <a:solidFill>
                            <a:srgbClr val="000000"/>
                          </a:solidFill>
                          <a:effectLst/>
                          <a:latin typeface="Museo Sans Condensed" panose="02000000000000000000" pitchFamily="2" charset="0"/>
                        </a:rPr>
                        <a:t>PROGRAMACIÓN</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rowSpan="2">
                  <a:txBody>
                    <a:bodyPr/>
                    <a:lstStyle/>
                    <a:p>
                      <a:pPr algn="ctr" fontAlgn="ctr"/>
                      <a:r>
                        <a:rPr lang="es-CO" sz="1000" b="1" i="0" u="none" strike="noStrike">
                          <a:solidFill>
                            <a:srgbClr val="000000"/>
                          </a:solidFill>
                          <a:effectLst/>
                          <a:latin typeface="Museo Sans Condensed" panose="02000000000000000000" pitchFamily="2" charset="0"/>
                        </a:rPr>
                        <a:t>REZAGO GIROS</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669564386"/>
                  </a:ext>
                </a:extLst>
              </a:tr>
              <a:tr h="14922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000000"/>
                          </a:solidFill>
                          <a:effectLst/>
                          <a:latin typeface="Museo Sans Condensed" panose="02000000000000000000" pitchFamily="2" charset="0"/>
                        </a:rPr>
                        <a:t>FEBRERO</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4C6E7"/>
                    </a:solidFill>
                  </a:tcPr>
                </a:tc>
                <a:tc vMerge="1">
                  <a:txBody>
                    <a:bodyPr/>
                    <a:lstStyle/>
                    <a:p>
                      <a:endParaRPr lang="es-CO"/>
                    </a:p>
                  </a:txBody>
                  <a:tcPr/>
                </a:tc>
                <a:extLst>
                  <a:ext uri="{0D108BD9-81ED-4DB2-BD59-A6C34878D82A}">
                    <a16:rowId xmlns:a16="http://schemas.microsoft.com/office/drawing/2014/main" val="3788256879"/>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Museo Sans Condensed" panose="02000000000000000000" pitchFamily="2" charset="0"/>
                        </a:rPr>
                        <a:t>SECRETARIA DE CULTURA, RECREACIÓN Y DEPORTE (SCRD)</a:t>
                      </a:r>
                      <a:endParaRPr lang="es-CO" sz="1000" b="0" i="0" u="none" strike="noStrike" dirty="0">
                        <a:solidFill>
                          <a:srgbClr val="000000"/>
                        </a:solidFill>
                        <a:effectLst/>
                        <a:latin typeface="Museo Sans Condensed" panose="02000000000000000000" pitchFamily="2" charset="0"/>
                      </a:endParaRP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$ 8.037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$ 8.036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$ 4.013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49,94%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$ 4.023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50,06%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$ 4.171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$ 158</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435498"/>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2</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Museo Sans Condensed" panose="02000000000000000000" pitchFamily="2" charset="0"/>
                        </a:rPr>
                        <a:t>INSTITUTO DISTRITAL DE RECREACIÓN Y DEPORTE (</a:t>
                      </a:r>
                      <a:r>
                        <a:rPr lang="es-ES" sz="1000" b="0" i="0" u="none" strike="noStrike" dirty="0" err="1">
                          <a:solidFill>
                            <a:srgbClr val="000000"/>
                          </a:solidFill>
                          <a:effectLst/>
                          <a:latin typeface="Museo Sans Condensed" panose="02000000000000000000" pitchFamily="2" charset="0"/>
                        </a:rPr>
                        <a:t>lDRD</a:t>
                      </a:r>
                      <a:r>
                        <a:rPr lang="es-ES" sz="1000" b="0" i="0" u="none" strike="noStrike" dirty="0">
                          <a:solidFill>
                            <a:srgbClr val="000000"/>
                          </a:solidFill>
                          <a:effectLst/>
                          <a:latin typeface="Museo Sans Condensed" panose="02000000000000000000" pitchFamily="2" charset="0"/>
                        </a:rPr>
                        <a:t>)</a:t>
                      </a:r>
                      <a:endParaRPr lang="es-CO" sz="1000" b="0" i="0" u="none" strike="noStrike" dirty="0">
                        <a:solidFill>
                          <a:srgbClr val="000000"/>
                        </a:solidFill>
                        <a:effectLst/>
                        <a:latin typeface="Museo Sans Condensed" panose="02000000000000000000" pitchFamily="2" charset="0"/>
                      </a:endParaRP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$ 61.740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$ 61.740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$ 13.786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22,33%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$ 47.954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77,67%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$ 11.868</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522704"/>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INSTITUTO DISTRITAL DE LAS ARTES (IDARTES)</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$ 35.064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$ 35.064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$ 11.444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32,64%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$ 23.620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67,36%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$ 19.160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$ 7.716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729066"/>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pt-BR" sz="1000" b="0" i="0" u="none" strike="noStrike">
                          <a:solidFill>
                            <a:srgbClr val="000000"/>
                          </a:solidFill>
                          <a:effectLst/>
                          <a:latin typeface="Museo Sans Condensed" panose="02000000000000000000" pitchFamily="2" charset="0"/>
                        </a:rPr>
                        <a:t>ORQUESTA FILARMÓNICA DE BOGOTÁ (OFB)</a:t>
                      </a:r>
                      <a:endParaRPr lang="es-CO" sz="1000" b="0" i="0" u="none" strike="noStrike">
                        <a:solidFill>
                          <a:srgbClr val="000000"/>
                        </a:solidFill>
                        <a:effectLst/>
                        <a:latin typeface="Museo Sans Condensed" panose="02000000000000000000" pitchFamily="2" charset="0"/>
                      </a:endParaRP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$ 6.579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$ 6.574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$ 1.857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28,24%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$ 4.718</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71,76%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$ 2.966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FF0000"/>
                          </a:solidFill>
                          <a:effectLst/>
                          <a:latin typeface="Museo Sans Condensed" panose="02000000000000000000" pitchFamily="2" charset="0"/>
                        </a:rPr>
                        <a:t>$ 1.109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6214722"/>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5</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a:solidFill>
                            <a:srgbClr val="000000"/>
                          </a:solidFill>
                          <a:effectLst/>
                          <a:latin typeface="Museo Sans Condensed" panose="02000000000000000000" pitchFamily="2" charset="0"/>
                        </a:rPr>
                        <a:t>INSTITUTO DISTRITAL DEL PATRIMONIO CULTURAL (IDPC)</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$ 4.829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$ 4.829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$ 2.105</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43,58%</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$ 2.724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56,42%</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$ 2.261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$ 157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503277"/>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FUNDACIÓN GILBERTO ALZATE AVENDAÑO (FUGA)</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$ 2.273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$ 2.273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$ 269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11,83%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$ 2.004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88,17%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$ 400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$ 131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940137"/>
                  </a:ext>
                </a:extLst>
              </a:tr>
              <a:tr h="149228">
                <a:tc gridSpan="2">
                  <a:txBody>
                    <a:bodyPr/>
                    <a:lstStyle/>
                    <a:p>
                      <a:pPr algn="just" fontAlgn="ctr"/>
                      <a:r>
                        <a:rPr lang="es-CO" sz="1000" b="1" i="0" u="none" strike="noStrike">
                          <a:solidFill>
                            <a:srgbClr val="000000"/>
                          </a:solidFill>
                          <a:effectLst/>
                          <a:latin typeface="Museo Sans Condensed" panose="02000000000000000000" pitchFamily="2" charset="0"/>
                        </a:rPr>
                        <a:t> TOTAL SECTOR </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000" b="1" i="0" u="none" strike="noStrike">
                          <a:solidFill>
                            <a:srgbClr val="000000"/>
                          </a:solidFill>
                          <a:effectLst/>
                          <a:latin typeface="Museo Sans Condensed" panose="02000000000000000000" pitchFamily="2" charset="0"/>
                        </a:rPr>
                        <a:t>$ 118.522</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$ 118.517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$ 33.473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28,24%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$ 85.044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71,76%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a:solidFill>
                            <a:srgbClr val="000000"/>
                          </a:solidFill>
                          <a:effectLst/>
                          <a:latin typeface="Museo Sans Condensed" panose="02000000000000000000" pitchFamily="2" charset="0"/>
                        </a:rPr>
                        <a:t>$ 40.827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000" b="1" i="0" u="none" strike="noStrike" dirty="0">
                          <a:solidFill>
                            <a:srgbClr val="FF0000"/>
                          </a:solidFill>
                          <a:effectLst/>
                          <a:latin typeface="Museo Sans Condensed" panose="02000000000000000000" pitchFamily="2" charset="0"/>
                        </a:rPr>
                        <a:t>$ 9.271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1702917196"/>
                  </a:ext>
                </a:extLst>
              </a:tr>
              <a:tr h="149228">
                <a:tc>
                  <a:txBody>
                    <a:bodyPr/>
                    <a:lstStyle/>
                    <a:p>
                      <a:pPr algn="ctr" fontAlgn="ctr"/>
                      <a:r>
                        <a:rPr lang="es-CO" sz="1000" b="0" i="0" u="none" strike="noStrike">
                          <a:solidFill>
                            <a:srgbClr val="000000"/>
                          </a:solidFill>
                          <a:effectLst/>
                          <a:latin typeface="Museo Sans Condensed" panose="02000000000000000000" pitchFamily="2" charset="0"/>
                        </a:rPr>
                        <a:t>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CO" sz="1000" b="0" i="0" u="none" strike="noStrike" dirty="0">
                          <a:solidFill>
                            <a:srgbClr val="000000"/>
                          </a:solidFill>
                          <a:effectLst/>
                          <a:latin typeface="Museo Sans Condensed" panose="02000000000000000000" pitchFamily="2" charset="0"/>
                        </a:rPr>
                        <a:t>CANAL CAPITAL</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000000"/>
                          </a:solidFill>
                          <a:effectLst/>
                          <a:latin typeface="Museo Sans Condensed" panose="02000000000000000000" pitchFamily="2" charset="0"/>
                        </a:rPr>
                        <a:t>$ 1.327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$ 1.327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$ 854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64,38%</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$ 473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35,62%</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a:solidFill>
                            <a:srgbClr val="000000"/>
                          </a:solidFill>
                          <a:effectLst/>
                          <a:latin typeface="Museo Sans Condensed" panose="02000000000000000000" pitchFamily="2" charset="0"/>
                        </a:rPr>
                        <a:t>$ 723</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000" b="0" i="0" u="none" strike="noStrike" dirty="0">
                          <a:solidFill>
                            <a:srgbClr val="FF0000"/>
                          </a:solidFill>
                          <a:effectLst/>
                          <a:latin typeface="Museo Sans Condensed" panose="02000000000000000000" pitchFamily="2" charset="0"/>
                        </a:rPr>
                        <a:t>$ 0</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239816"/>
                  </a:ext>
                </a:extLst>
              </a:tr>
              <a:tr h="149228">
                <a:tc gridSpan="2">
                  <a:txBody>
                    <a:bodyPr/>
                    <a:lstStyle/>
                    <a:p>
                      <a:pPr algn="just" fontAlgn="ctr"/>
                      <a:r>
                        <a:rPr lang="es-CO" sz="1000" b="1" i="0" u="none" strike="noStrike">
                          <a:solidFill>
                            <a:srgbClr val="000000"/>
                          </a:solidFill>
                          <a:effectLst/>
                          <a:latin typeface="Museo Sans Condensed" panose="02000000000000000000" pitchFamily="2" charset="0"/>
                        </a:rPr>
                        <a:t>TOTAL SECTOR</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000" b="1" i="0" u="none" strike="noStrike">
                          <a:solidFill>
                            <a:srgbClr val="000000"/>
                          </a:solidFill>
                          <a:effectLst/>
                          <a:latin typeface="Museo Sans Condensed" panose="02000000000000000000" pitchFamily="2" charset="0"/>
                        </a:rPr>
                        <a:t>$ 119.849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$ 119.844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$ 34.327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28,64%</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$ 85.517</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71,36%</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a:solidFill>
                            <a:srgbClr val="000000"/>
                          </a:solidFill>
                          <a:effectLst/>
                          <a:latin typeface="Museo Sans Condensed" panose="02000000000000000000" pitchFamily="2" charset="0"/>
                        </a:rPr>
                        <a:t>$ 41.549</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000" b="1" i="0" u="none" strike="noStrike" dirty="0">
                          <a:solidFill>
                            <a:srgbClr val="FF0000"/>
                          </a:solidFill>
                          <a:effectLst/>
                          <a:latin typeface="Museo Sans Condensed" panose="02000000000000000000" pitchFamily="2" charset="0"/>
                        </a:rPr>
                        <a:t>$ 9.271</a:t>
                      </a:r>
                    </a:p>
                  </a:txBody>
                  <a:tcPr marL="7461" marR="7461" marT="7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extLst>
                  <a:ext uri="{0D108BD9-81ED-4DB2-BD59-A6C34878D82A}">
                    <a16:rowId xmlns:a16="http://schemas.microsoft.com/office/drawing/2014/main" val="1999871706"/>
                  </a:ext>
                </a:extLst>
              </a:tr>
              <a:tr h="149228">
                <a:tc gridSpan="10">
                  <a:txBody>
                    <a:bodyPr/>
                    <a:lstStyle/>
                    <a:p>
                      <a:pPr algn="l" fontAlgn="ctr"/>
                      <a:r>
                        <a:rPr lang="es-CO" sz="900" b="0" i="0" u="none" strike="noStrike" dirty="0">
                          <a:solidFill>
                            <a:srgbClr val="000000"/>
                          </a:solidFill>
                          <a:effectLst/>
                          <a:latin typeface="Museo Sans Condensed" panose="02000000000000000000" pitchFamily="2" charset="0"/>
                        </a:rPr>
                        <a:t>Fuente: Entidades</a:t>
                      </a:r>
                    </a:p>
                  </a:txBody>
                  <a:tcPr marL="7461" marR="7461" marT="7461"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572852510"/>
                  </a:ext>
                </a:extLst>
              </a:tr>
              <a:tr h="149228">
                <a:tc gridSpan="10">
                  <a:txBody>
                    <a:bodyPr/>
                    <a:lstStyle/>
                    <a:p>
                      <a:pPr algn="l" fontAlgn="ctr"/>
                      <a:r>
                        <a:rPr lang="es-CO" sz="900" b="0" i="0" u="none" strike="noStrike" dirty="0">
                          <a:solidFill>
                            <a:srgbClr val="000000"/>
                          </a:solidFill>
                          <a:effectLst/>
                          <a:latin typeface="Museo Sans Condensed" panose="02000000000000000000" pitchFamily="2" charset="0"/>
                        </a:rPr>
                        <a:t>Cálculos y diseño: SDCRD-DP</a:t>
                      </a:r>
                    </a:p>
                  </a:txBody>
                  <a:tcPr marL="7461" marR="7461" marT="7461" marB="0" anchor="ctr">
                    <a:lnL>
                      <a:noFill/>
                    </a:lnL>
                    <a:lnR>
                      <a:noFill/>
                    </a:lnR>
                    <a:lnT>
                      <a:noFill/>
                    </a:lnT>
                    <a:lnB>
                      <a:noFill/>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46703285"/>
                  </a:ext>
                </a:extLst>
              </a:tr>
            </a:tbl>
          </a:graphicData>
        </a:graphic>
      </p:graphicFrame>
    </p:spTree>
    <p:extLst>
      <p:ext uri="{BB962C8B-B14F-4D97-AF65-F5344CB8AC3E}">
        <p14:creationId xmlns:p14="http://schemas.microsoft.com/office/powerpoint/2010/main" val="1928063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lang="es-CO" sz="4000" b="1" dirty="0">
                <a:solidFill>
                  <a:srgbClr val="5D4294"/>
                </a:solidFill>
                <a:latin typeface="Museo Sans Condensed" panose="02000000000000000000" pitchFamily="2" charset="0"/>
                <a:cs typeface="Arial" panose="020B0604020202020204" pitchFamily="34" charset="0"/>
              </a:rPr>
              <a:t>6. Proposiciones y varios</a:t>
            </a:r>
          </a:p>
        </p:txBody>
      </p:sp>
    </p:spTree>
    <p:extLst>
      <p:ext uri="{BB962C8B-B14F-4D97-AF65-F5344CB8AC3E}">
        <p14:creationId xmlns:p14="http://schemas.microsoft.com/office/powerpoint/2010/main" val="2235417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ACE3645-DEB9-4C75-A207-67BDE4DAEB4E}"/>
              </a:ext>
            </a:extLst>
          </p:cNvPr>
          <p:cNvSpPr/>
          <p:nvPr/>
        </p:nvSpPr>
        <p:spPr>
          <a:xfrm>
            <a:off x="2449032" y="3075057"/>
            <a:ext cx="7293935" cy="707886"/>
          </a:xfrm>
          <a:prstGeom prst="rect">
            <a:avLst/>
          </a:prstGeom>
        </p:spPr>
        <p:txBody>
          <a:bodyPr wrap="square">
            <a:spAutoFit/>
          </a:bodyPr>
          <a:lstStyle/>
          <a:p>
            <a:pPr algn="ctr"/>
            <a:r>
              <a:rPr lang="es-CO" sz="4000" b="1" dirty="0">
                <a:solidFill>
                  <a:srgbClr val="5D4294"/>
                </a:solidFill>
                <a:latin typeface="Museo Sans Condensed" panose="02000000000000000000" pitchFamily="2" charset="0"/>
                <a:cs typeface="Arial" panose="020B0604020202020204" pitchFamily="34" charset="0"/>
              </a:rPr>
              <a:t>GRACIAS</a:t>
            </a:r>
            <a:endParaRPr lang="es-CO" sz="4000" dirty="0">
              <a:solidFill>
                <a:srgbClr val="5D4294"/>
              </a:solidFill>
              <a:latin typeface="Museo Sans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1843658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49C29547-08C8-473D-8A73-31E3F9524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229216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D61EDBD-E389-428E-BCB3-07428DA4B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44293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B877CB-6EE2-4FE8-BAE5-C05CDE00E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47688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62995E-9A50-40B9-ACF1-53E9EE54A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48" y="1122"/>
            <a:ext cx="10103504" cy="6855757"/>
          </a:xfrm>
          <a:prstGeom prst="rect">
            <a:avLst/>
          </a:prstGeom>
        </p:spPr>
      </p:pic>
    </p:spTree>
    <p:extLst>
      <p:ext uri="{BB962C8B-B14F-4D97-AF65-F5344CB8AC3E}">
        <p14:creationId xmlns:p14="http://schemas.microsoft.com/office/powerpoint/2010/main" val="36168610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18037</TotalTime>
  <Words>2562</Words>
  <Application>Microsoft Office PowerPoint</Application>
  <PresentationFormat>Panorámica</PresentationFormat>
  <Paragraphs>831</Paragraphs>
  <Slides>52</Slides>
  <Notes>12</Notes>
  <HiddenSlides>0</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52</vt:i4>
      </vt:variant>
    </vt:vector>
  </HeadingPairs>
  <TitlesOfParts>
    <vt:vector size="59" baseType="lpstr">
      <vt:lpstr>Calibri</vt:lpstr>
      <vt:lpstr>Museo Sans Condensed</vt:lpstr>
      <vt:lpstr>Arial</vt:lpstr>
      <vt:lpstr>Calibri Light</vt:lpstr>
      <vt:lpstr>Tema de Office</vt:lpstr>
      <vt:lpstr>Simple Light</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Alvaro Castillo</dc:creator>
  <cp:lastModifiedBy>Jhon Edgar Vanegas Castellanos</cp:lastModifiedBy>
  <cp:revision>202</cp:revision>
  <dcterms:created xsi:type="dcterms:W3CDTF">2020-02-27T14:24:05Z</dcterms:created>
  <dcterms:modified xsi:type="dcterms:W3CDTF">2021-02-25T18:04:58Z</dcterms:modified>
</cp:coreProperties>
</file>