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38" r:id="rId2"/>
    <p:sldId id="437" r:id="rId3"/>
    <p:sldId id="440" r:id="rId4"/>
    <p:sldId id="441" r:id="rId5"/>
    <p:sldId id="442" r:id="rId6"/>
    <p:sldId id="439" r:id="rId7"/>
    <p:sldId id="444" r:id="rId8"/>
    <p:sldId id="436" r:id="rId9"/>
    <p:sldId id="414" r:id="rId10"/>
    <p:sldId id="412" r:id="rId11"/>
    <p:sldId id="415" r:id="rId12"/>
    <p:sldId id="425" r:id="rId13"/>
    <p:sldId id="432" r:id="rId14"/>
    <p:sldId id="426" r:id="rId15"/>
    <p:sldId id="427" r:id="rId16"/>
    <p:sldId id="428" r:id="rId17"/>
    <p:sldId id="429" r:id="rId18"/>
    <p:sldId id="430" r:id="rId19"/>
    <p:sldId id="431" r:id="rId20"/>
    <p:sldId id="423" r:id="rId21"/>
    <p:sldId id="424" r:id="rId22"/>
    <p:sldId id="433" r:id="rId23"/>
    <p:sldId id="434" r:id="rId24"/>
    <p:sldId id="443" r:id="rId25"/>
    <p:sldId id="29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useo Sans Condensed" panose="020B0604020202020204" charset="0"/>
      <p:regular r:id="rId3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8AA"/>
    <a:srgbClr val="D0CBE1"/>
    <a:srgbClr val="5D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8F330F-C9A5-4178-917F-DB46AF4E3E91}"/>
              </a:ext>
            </a:extLst>
          </p:cNvPr>
          <p:cNvSpPr txBox="1">
            <a:spLocks/>
          </p:cNvSpPr>
          <p:nvPr/>
        </p:nvSpPr>
        <p:spPr>
          <a:xfrm>
            <a:off x="1263941" y="1208015"/>
            <a:ext cx="9664117" cy="5167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</a:t>
            </a:r>
          </a:p>
          <a:p>
            <a:pPr fontAlgn="ctr">
              <a:lnSpc>
                <a:spcPct val="107000"/>
              </a:lnSpc>
              <a:defRPr/>
            </a:pPr>
            <a:endParaRPr lang="es-CO" sz="36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Sesión ordinaria</a:t>
            </a:r>
          </a:p>
          <a:p>
            <a:pPr fontAlgn="ctr">
              <a:lnSpc>
                <a:spcPct val="107000"/>
              </a:lnSpc>
              <a:defRPr/>
            </a:pPr>
            <a:endParaRPr lang="es-CO" sz="36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Comité Sectorial de Gestión y Desempeño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40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Bogotá D.C.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29 de enero de 2021</a:t>
            </a:r>
          </a:p>
        </p:txBody>
      </p:sp>
    </p:spTree>
    <p:extLst>
      <p:ext uri="{BB962C8B-B14F-4D97-AF65-F5344CB8AC3E}">
        <p14:creationId xmlns:p14="http://schemas.microsoft.com/office/powerpoint/2010/main" val="178801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17864" y="2333747"/>
            <a:ext cx="10156271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3.2.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Programación presupuestal de la vigencia 2021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 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F43331D-E153-414C-99B8-ABABE6A8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09" y="1080549"/>
            <a:ext cx="8567782" cy="32554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69A615-500F-4674-A2A3-D1C20B9D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82" y="4336026"/>
            <a:ext cx="10075031" cy="20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 (</a:t>
            </a:r>
            <a:r>
              <a:rPr lang="es-CO" sz="2400" b="1" u="sng" dirty="0">
                <a:solidFill>
                  <a:srgbClr val="5D4294"/>
                </a:solidFill>
                <a:latin typeface="Museo Sans Condensed" panose="02000000000000000000" pitchFamily="2" charset="0"/>
              </a:rPr>
              <a:t>incluye pasivos exigibles por $41.562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)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3B2EFE-173D-48EE-901E-E1780B6C8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58" y="1080549"/>
            <a:ext cx="8291279" cy="26885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01C8BA-B866-419A-999E-AD9CB8026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131" y="3769118"/>
            <a:ext cx="9333732" cy="17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 (</a:t>
            </a:r>
            <a:r>
              <a:rPr lang="es-CO" sz="2400" b="1" u="sng" dirty="0">
                <a:solidFill>
                  <a:srgbClr val="5D4294"/>
                </a:solidFill>
                <a:latin typeface="Museo Sans Condensed" panose="02000000000000000000" pitchFamily="2" charset="0"/>
              </a:rPr>
              <a:t>sin incluir pasivos exigibles por $41.562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)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7B9BB2-9402-4AD6-B68E-476B4A637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286" y="1137166"/>
            <a:ext cx="7675423" cy="30137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84C6EB-7678-4932-A7F6-9CAEA085E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582" y="4150898"/>
            <a:ext cx="9466830" cy="18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Recreación y Deporte (IDRD)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2F4A0E-73B9-43D6-AD96-F24B1C225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34" y="1080549"/>
            <a:ext cx="8382727" cy="28775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B6D005-ED11-446D-831A-A38F6E336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028" y="3958110"/>
            <a:ext cx="9117937" cy="18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las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Artes (IDARTES)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C99B01-A1F2-43E2-89CF-EE4E744A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1" y="1080549"/>
            <a:ext cx="8407113" cy="2682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450D8A-D867-480D-93DB-47B95BDC3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200" y="3763021"/>
            <a:ext cx="9323593" cy="17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3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del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Patrimonio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Cultural (IDPC)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8AAC1D-275D-4D3A-AA71-3C126DD7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006" y="1080549"/>
            <a:ext cx="8461981" cy="26702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93CA75-E76D-4547-A5C4-648D2FE3F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986" y="3750828"/>
            <a:ext cx="9348019" cy="17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Orquesta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Filarmónica de Bogotá (OFB)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86A53E-F9B8-4CCD-B52E-1A98C2738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04" y="1080549"/>
            <a:ext cx="8449788" cy="2682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4B2615-2B03-4AEC-97EA-EECCC44AB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103" y="3763021"/>
            <a:ext cx="9303789" cy="1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0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Fundación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Gilberto </a:t>
            </a:r>
            <a:r>
              <a:rPr lang="es-CO" sz="3200" b="1" dirty="0" err="1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Alzate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Avendaño</a:t>
            </a: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(FUGA)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C7A237-D148-4C4C-A319-D2837E7CF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911" y="1080549"/>
            <a:ext cx="8474174" cy="26885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DDC65F-5CCB-429B-9DAC-FEE09742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891" y="3769118"/>
            <a:ext cx="9276213" cy="17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Canal Capital (CANAL)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compromisos y giros de la vigencia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D04B1-ACDA-4402-90EC-DB834F20C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586" y="1080549"/>
            <a:ext cx="8388823" cy="26885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BDD390-229C-458C-9ABA-CC9EE5C2B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99" y="3769118"/>
            <a:ext cx="9311795" cy="1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160999"/>
            <a:ext cx="9278320" cy="57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ORDEN DEL DÍA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78ABA70-FD9B-4112-A0A2-A18CBC80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85427"/>
              </p:ext>
            </p:extLst>
          </p:nvPr>
        </p:nvGraphicFramePr>
        <p:xfrm>
          <a:off x="1497411" y="1055226"/>
          <a:ext cx="9197178" cy="324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8946">
                  <a:extLst>
                    <a:ext uri="{9D8B030D-6E8A-4147-A177-3AD203B41FA5}">
                      <a16:colId xmlns:a16="http://schemas.microsoft.com/office/drawing/2014/main" val="503330296"/>
                    </a:ext>
                  </a:extLst>
                </a:gridCol>
                <a:gridCol w="2908232">
                  <a:extLst>
                    <a:ext uri="{9D8B030D-6E8A-4147-A177-3AD203B41FA5}">
                      <a16:colId xmlns:a16="http://schemas.microsoft.com/office/drawing/2014/main" val="2751392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Museo Sans Condensed" panose="02000000000000000000" pitchFamily="2" charset="0"/>
                        </a:rPr>
                        <a:t>TEMA DEL COMITÉ</a:t>
                      </a:r>
                    </a:p>
                  </a:txBody>
                  <a:tcPr>
                    <a:solidFill>
                      <a:srgbClr val="756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Museo Sans Condensed" panose="02000000000000000000" pitchFamily="2" charset="0"/>
                        </a:rPr>
                        <a:t>RESPONSABLE</a:t>
                      </a:r>
                    </a:p>
                  </a:txBody>
                  <a:tcPr>
                    <a:solidFill>
                      <a:srgbClr val="756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9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1. Verificación del quorum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02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2. Aprobación del Acta Anterior - Comité Virtual Sincrónico de 28 de diciembre de 2020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Museo Sans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0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3. Presentación de temas presupuestales del Sector Cultura, Recreación y Deporte:</a:t>
                      </a:r>
                    </a:p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3.1.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Cierre presupuestal de la vigencia 2020 a 31/12/2020</a:t>
                      </a:r>
                    </a:p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3.2. Programación presupuestal de la vigencia 2021</a:t>
                      </a:r>
                    </a:p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3.3. Ejecución presupuestal de la vigencia 2021 a 27/01/2021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7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4. Proposiciones y varios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noProof="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Todo el Comité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42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Reservas constituidas y programación de giros de las reservas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A61006-687C-443E-A2ED-71C0BAD50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120" y="1080549"/>
            <a:ext cx="4813753" cy="18432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4BEB3D-06FA-4695-B434-82524595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943" y="2923790"/>
            <a:ext cx="8596105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Programación de giros de las reservas por entidad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CEE22-970B-44C7-BF51-718BB01C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0" y="1296859"/>
            <a:ext cx="11434916" cy="23134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F7C05A-F753-4C3B-90B0-217A6B2C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73" y="3826642"/>
            <a:ext cx="10981849" cy="21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3.3. Ejecución presupuestal de la vigencia 2021 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27 de enero de 2021</a:t>
            </a:r>
          </a:p>
        </p:txBody>
      </p:sp>
    </p:spTree>
    <p:extLst>
      <p:ext uri="{BB962C8B-B14F-4D97-AF65-F5344CB8AC3E}">
        <p14:creationId xmlns:p14="http://schemas.microsoft.com/office/powerpoint/2010/main" val="103694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presupuestal por entidad a 27 de enero de 2021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B62C9C7-BE5A-42A1-946A-F73B4AAA5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25113"/>
              </p:ext>
            </p:extLst>
          </p:nvPr>
        </p:nvGraphicFramePr>
        <p:xfrm>
          <a:off x="1269997" y="2000250"/>
          <a:ext cx="9652002" cy="2857500"/>
        </p:xfrm>
        <a:graphic>
          <a:graphicData uri="http://schemas.openxmlformats.org/drawingml/2006/table">
            <a:tbl>
              <a:tblPr/>
              <a:tblGrid>
                <a:gridCol w="3176048">
                  <a:extLst>
                    <a:ext uri="{9D8B030D-6E8A-4147-A177-3AD203B41FA5}">
                      <a16:colId xmlns:a16="http://schemas.microsoft.com/office/drawing/2014/main" val="3655691023"/>
                    </a:ext>
                  </a:extLst>
                </a:gridCol>
                <a:gridCol w="1297550">
                  <a:extLst>
                    <a:ext uri="{9D8B030D-6E8A-4147-A177-3AD203B41FA5}">
                      <a16:colId xmlns:a16="http://schemas.microsoft.com/office/drawing/2014/main" val="2884891757"/>
                    </a:ext>
                  </a:extLst>
                </a:gridCol>
                <a:gridCol w="1291652">
                  <a:extLst>
                    <a:ext uri="{9D8B030D-6E8A-4147-A177-3AD203B41FA5}">
                      <a16:colId xmlns:a16="http://schemas.microsoft.com/office/drawing/2014/main" val="2107987933"/>
                    </a:ext>
                  </a:extLst>
                </a:gridCol>
                <a:gridCol w="1297550">
                  <a:extLst>
                    <a:ext uri="{9D8B030D-6E8A-4147-A177-3AD203B41FA5}">
                      <a16:colId xmlns:a16="http://schemas.microsoft.com/office/drawing/2014/main" val="2199701433"/>
                    </a:ext>
                  </a:extLst>
                </a:gridCol>
                <a:gridCol w="1297550">
                  <a:extLst>
                    <a:ext uri="{9D8B030D-6E8A-4147-A177-3AD203B41FA5}">
                      <a16:colId xmlns:a16="http://schemas.microsoft.com/office/drawing/2014/main" val="3101383924"/>
                    </a:ext>
                  </a:extLst>
                </a:gridCol>
                <a:gridCol w="1291652">
                  <a:extLst>
                    <a:ext uri="{9D8B030D-6E8A-4147-A177-3AD203B41FA5}">
                      <a16:colId xmlns:a16="http://schemas.microsoft.com/office/drawing/2014/main" val="2739979882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5323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373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 27/01/2021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ENERO-2021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 27/01/2021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47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DE CULTURA, RECREACIÓN Y DEPORTE (SCRD)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$123.852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$19.816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78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(lDRD)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$337.447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49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ARTES (IDARTES)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$22.350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$18.179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97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14,27%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$6.640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398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083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561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$663.291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$20.109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$53.271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02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 (CANAL)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35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$ 674.426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$ 53.450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98316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62573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28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4. Proposiciones y varios</a:t>
            </a:r>
          </a:p>
        </p:txBody>
      </p:sp>
    </p:spTree>
    <p:extLst>
      <p:ext uri="{BB962C8B-B14F-4D97-AF65-F5344CB8AC3E}">
        <p14:creationId xmlns:p14="http://schemas.microsoft.com/office/powerpoint/2010/main" val="2235417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449032" y="3075057"/>
            <a:ext cx="7293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GRACIAS</a:t>
            </a:r>
            <a:endParaRPr lang="es-CO" sz="4000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1. Verificación del quorum</a:t>
            </a:r>
          </a:p>
        </p:txBody>
      </p:sp>
    </p:spTree>
    <p:extLst>
      <p:ext uri="{BB962C8B-B14F-4D97-AF65-F5344CB8AC3E}">
        <p14:creationId xmlns:p14="http://schemas.microsoft.com/office/powerpoint/2010/main" val="65817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2. Aprobación del Acta Anterior - Comité Virtual Sincrónico de 28 de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41822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3. Presentación de temas presupuestales del Sector 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344525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3.1.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 Cierre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 presupuestal de la vigencia 2020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31 de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280683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Ranking distrital de ejecución presupuestal a 31 de diciembre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1BCDC3-5463-4B12-94A0-CF1F8D920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2459"/>
              </p:ext>
            </p:extLst>
          </p:nvPr>
        </p:nvGraphicFramePr>
        <p:xfrm>
          <a:off x="1835147" y="1638300"/>
          <a:ext cx="8521702" cy="3581400"/>
        </p:xfrm>
        <a:graphic>
          <a:graphicData uri="http://schemas.openxmlformats.org/drawingml/2006/table">
            <a:tbl>
              <a:tblPr/>
              <a:tblGrid>
                <a:gridCol w="3799060">
                  <a:extLst>
                    <a:ext uri="{9D8B030D-6E8A-4147-A177-3AD203B41FA5}">
                      <a16:colId xmlns:a16="http://schemas.microsoft.com/office/drawing/2014/main" val="324696800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3256904352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567308560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3742842226"/>
                    </a:ext>
                  </a:extLst>
                </a:gridCol>
                <a:gridCol w="1256832">
                  <a:extLst>
                    <a:ext uri="{9D8B030D-6E8A-4147-A177-3AD203B41FA5}">
                      <a16:colId xmlns:a16="http://schemas.microsoft.com/office/drawing/2014/main" val="429349970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EJECUCIÓN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AUTORIZACIÓN DE GIRO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PUESTO EJECUCIÓN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26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LOTERÍA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01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CONTRALORÍA DISTRITAL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715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PLANEACIÓN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$ 41.478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045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11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50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PATRIMONIO CULTURAL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492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478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93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CULTURA,RECREACIÓN Y DEPORTE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9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RECREACIÓN Y DEPORTE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08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EMPRESA METRO DE BOGOTA S.A.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$ 697.504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310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DESARROLLO URBANO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$ 1.499.454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61,30%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785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ENTIDADES DISTRITALES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$ 17.648.655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811828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SDH-DDP-SFD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9623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Diseño: SDCRD-DP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6367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3BA3128-A732-4D2B-8581-3DACD17CE14D}"/>
              </a:ext>
            </a:extLst>
          </p:cNvPr>
          <p:cNvCxnSpPr/>
          <p:nvPr/>
        </p:nvCxnSpPr>
        <p:spPr>
          <a:xfrm>
            <a:off x="1835147" y="4236440"/>
            <a:ext cx="898665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6C6013A-1DA7-4158-9122-C4225955959D}"/>
              </a:ext>
            </a:extLst>
          </p:cNvPr>
          <p:cNvSpPr txBox="1"/>
          <p:nvPr/>
        </p:nvSpPr>
        <p:spPr>
          <a:xfrm>
            <a:off x="10778952" y="4097940"/>
            <a:ext cx="72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88,9%</a:t>
            </a:r>
          </a:p>
        </p:txBody>
      </p:sp>
    </p:spTree>
    <p:extLst>
      <p:ext uri="{BB962C8B-B14F-4D97-AF65-F5344CB8AC3E}">
        <p14:creationId xmlns:p14="http://schemas.microsoft.com/office/powerpoint/2010/main" val="205959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Ejecución presupuestal total por entidad a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28416C-102D-4289-B80F-47A6EC2EF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83443"/>
              </p:ext>
            </p:extLst>
          </p:nvPr>
        </p:nvGraphicFramePr>
        <p:xfrm>
          <a:off x="838197" y="2286000"/>
          <a:ext cx="10515602" cy="2286000"/>
        </p:xfrm>
        <a:graphic>
          <a:graphicData uri="http://schemas.openxmlformats.org/drawingml/2006/table">
            <a:tbl>
              <a:tblPr/>
              <a:tblGrid>
                <a:gridCol w="2806193">
                  <a:extLst>
                    <a:ext uri="{9D8B030D-6E8A-4147-A177-3AD203B41FA5}">
                      <a16:colId xmlns:a16="http://schemas.microsoft.com/office/drawing/2014/main" val="1800788184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1950898066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1557093273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2188816207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4060248162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40256316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455658828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237440886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1870252056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671436443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2475615694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2811664575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2105015298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1552897635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3596850517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2698481950"/>
                    </a:ext>
                  </a:extLst>
                </a:gridCol>
              </a:tblGrid>
              <a:tr h="152400">
                <a:tc gridSpan="16"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84616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6840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62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 RECREACIÓN Y DEPORTE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$ 20.973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$ 85.559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$ 77.522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$ 107.439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$ 98.496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3465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$ 30.025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84,48%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$ 89.899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$ 205.669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$ 184.447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$ 119.925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58,31%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38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$ 13.095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$ 11.618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$ 83.795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$ 142.806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$ 131.056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$ 95.413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393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 DE PATRIMONIO CULTURAL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756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$ 63.951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$ 52.577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6459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$ 13.643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254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$ 111.888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$ 104.292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$ 99.539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$ 470.051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$ 427.839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91,02%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$ 308.750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65,68%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$ 581.939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$ 532.131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$ 408.289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517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CAPITAL(*)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$ 35.946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$ 24.710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$ 42.597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295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$ 147.834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$ 136.575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$ 124.250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84,05%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$ 480.486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$ 438.153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$ 317.754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$ 628.320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$ 574.728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$ 442.003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70591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(*) Para el componente de funcionamiento, se agrupan los gastos de funcionamiento y operación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3376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9055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24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4458" y="168387"/>
            <a:ext cx="12123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 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Giro de reservas presupuestales de inversión por entidad a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3E9CDE-997E-4671-A030-9B45DE6C678C}"/>
              </a:ext>
            </a:extLst>
          </p:cNvPr>
          <p:cNvGraphicFramePr>
            <a:graphicFrameLocks noGrp="1"/>
          </p:cNvGraphicFramePr>
          <p:nvPr/>
        </p:nvGraphicFramePr>
        <p:xfrm>
          <a:off x="1377949" y="2095500"/>
          <a:ext cx="9436100" cy="2667000"/>
        </p:xfrm>
        <a:graphic>
          <a:graphicData uri="http://schemas.openxmlformats.org/drawingml/2006/table">
            <a:tbl>
              <a:tblPr/>
              <a:tblGrid>
                <a:gridCol w="3494499">
                  <a:extLst>
                    <a:ext uri="{9D8B030D-6E8A-4147-A177-3AD203B41FA5}">
                      <a16:colId xmlns:a16="http://schemas.microsoft.com/office/drawing/2014/main" val="1216571462"/>
                    </a:ext>
                  </a:extLst>
                </a:gridCol>
                <a:gridCol w="990267">
                  <a:extLst>
                    <a:ext uri="{9D8B030D-6E8A-4147-A177-3AD203B41FA5}">
                      <a16:colId xmlns:a16="http://schemas.microsoft.com/office/drawing/2014/main" val="1048402841"/>
                    </a:ext>
                  </a:extLst>
                </a:gridCol>
                <a:gridCol w="990267">
                  <a:extLst>
                    <a:ext uri="{9D8B030D-6E8A-4147-A177-3AD203B41FA5}">
                      <a16:colId xmlns:a16="http://schemas.microsoft.com/office/drawing/2014/main" val="3636708079"/>
                    </a:ext>
                  </a:extLst>
                </a:gridCol>
                <a:gridCol w="685569">
                  <a:extLst>
                    <a:ext uri="{9D8B030D-6E8A-4147-A177-3AD203B41FA5}">
                      <a16:colId xmlns:a16="http://schemas.microsoft.com/office/drawing/2014/main" val="2818997022"/>
                    </a:ext>
                  </a:extLst>
                </a:gridCol>
                <a:gridCol w="990267">
                  <a:extLst>
                    <a:ext uri="{9D8B030D-6E8A-4147-A177-3AD203B41FA5}">
                      <a16:colId xmlns:a16="http://schemas.microsoft.com/office/drawing/2014/main" val="1476717565"/>
                    </a:ext>
                  </a:extLst>
                </a:gridCol>
                <a:gridCol w="647482">
                  <a:extLst>
                    <a:ext uri="{9D8B030D-6E8A-4147-A177-3AD203B41FA5}">
                      <a16:colId xmlns:a16="http://schemas.microsoft.com/office/drawing/2014/main" val="1216994150"/>
                    </a:ext>
                  </a:extLst>
                </a:gridCol>
                <a:gridCol w="990267">
                  <a:extLst>
                    <a:ext uri="{9D8B030D-6E8A-4147-A177-3AD203B41FA5}">
                      <a16:colId xmlns:a16="http://schemas.microsoft.com/office/drawing/2014/main" val="244562635"/>
                    </a:ext>
                  </a:extLst>
                </a:gridCol>
                <a:gridCol w="647482">
                  <a:extLst>
                    <a:ext uri="{9D8B030D-6E8A-4147-A177-3AD203B41FA5}">
                      <a16:colId xmlns:a16="http://schemas.microsoft.com/office/drawing/2014/main" val="362445158"/>
                    </a:ext>
                  </a:extLst>
                </a:gridCol>
              </a:tblGrid>
              <a:tr h="190500">
                <a:tc gridSpan="8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2644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073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CONSTITUIDA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SIN GIRO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13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$ 96.283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$ 96.231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$ 67.402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5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$ 333.463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$ 331.854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73,07%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$ 199.441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24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21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 DE PATRIMONIO CULTURAL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39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88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548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$ 456.944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$ 453.804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$ 252.862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06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204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$ 457.207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$ 454.148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$ 253.170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$ 200.978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46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80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2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62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17986</TotalTime>
  <Words>1348</Words>
  <Application>Microsoft Office PowerPoint</Application>
  <PresentationFormat>Panorámica</PresentationFormat>
  <Paragraphs>446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Museo Sans Condensed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planeacion</cp:lastModifiedBy>
  <cp:revision>196</cp:revision>
  <dcterms:created xsi:type="dcterms:W3CDTF">2020-02-27T14:24:05Z</dcterms:created>
  <dcterms:modified xsi:type="dcterms:W3CDTF">2021-01-29T13:39:20Z</dcterms:modified>
</cp:coreProperties>
</file>