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700" r:id="rId3"/>
  </p:sldMasterIdLst>
  <p:sldIdLst>
    <p:sldId id="256" r:id="rId4"/>
    <p:sldId id="260" r:id="rId5"/>
    <p:sldId id="286" r:id="rId6"/>
    <p:sldId id="303" r:id="rId7"/>
    <p:sldId id="289" r:id="rId8"/>
    <p:sldId id="287" r:id="rId9"/>
    <p:sldId id="291" r:id="rId10"/>
    <p:sldId id="292" r:id="rId11"/>
    <p:sldId id="304" r:id="rId12"/>
    <p:sldId id="294" r:id="rId13"/>
    <p:sldId id="297" r:id="rId14"/>
    <p:sldId id="298" r:id="rId15"/>
    <p:sldId id="299" r:id="rId16"/>
    <p:sldId id="305" r:id="rId17"/>
    <p:sldId id="301" r:id="rId18"/>
    <p:sldId id="290" r:id="rId19"/>
    <p:sldId id="300" r:id="rId20"/>
    <p:sldId id="306" r:id="rId21"/>
    <p:sldId id="285" r:id="rId22"/>
  </p:sldIdLst>
  <p:sldSz cx="9144000" cy="6858000" type="screen4x3"/>
  <p:notesSz cx="7772400" cy="10058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12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520" cy="5304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520" cy="5304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8520" cy="5304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3880" y="368208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O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3880" y="1604520"/>
            <a:ext cx="4015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88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CO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CO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114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s-CO" sz="18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1800" b="0" strike="noStrike" spc="-1">
                <a:latin typeface="Arial"/>
              </a:rPr>
              <a:t>Segundo nivel del esquema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00" b="0" strike="noStrike" spc="-1">
                <a:latin typeface="Arial"/>
              </a:rPr>
              <a:t>Tercer nivel del esquema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1800" b="0" strike="noStrike" spc="-1">
                <a:latin typeface="Arial"/>
              </a:rPr>
              <a:t>Cuarto nivel del esquema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00" b="0" strike="noStrike" spc="-1">
                <a:latin typeface="Arial"/>
              </a:rPr>
              <a:t>Quinto nivel del esquema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00" b="0" strike="noStrike" spc="-1">
                <a:latin typeface="Arial"/>
              </a:rPr>
              <a:t>Sexto nivel del esquema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504000" y="486720"/>
            <a:ext cx="8062560" cy="1383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CO" sz="2800" b="1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COMITÉ JURÍDICO DE COORDINACIÓN SECTORIAL </a:t>
            </a:r>
          </a:p>
          <a:p>
            <a:pPr algn="ctr">
              <a:lnSpc>
                <a:spcPct val="100000"/>
              </a:lnSpc>
            </a:pPr>
            <a:r>
              <a:rPr lang="es-CO" sz="2800" b="1" spc="-1" dirty="0">
                <a:solidFill>
                  <a:srgbClr val="000000"/>
                </a:solidFill>
                <a:latin typeface="Arial Narrow"/>
                <a:ea typeface="DejaVu Sans"/>
              </a:rPr>
              <a:t>SECTOR CULTURA, RECREACIÓN Y DEPORTE</a:t>
            </a:r>
            <a:endParaRPr lang="es-CO" sz="2800" b="0" strike="noStrike" spc="-1" dirty="0">
              <a:latin typeface="Arial"/>
            </a:endParaRPr>
          </a:p>
        </p:txBody>
      </p:sp>
      <p:pic>
        <p:nvPicPr>
          <p:cNvPr id="191" name="Imagen 190"/>
          <p:cNvPicPr/>
          <p:nvPr/>
        </p:nvPicPr>
        <p:blipFill>
          <a:blip r:embed="rId2"/>
          <a:stretch/>
        </p:blipFill>
        <p:spPr>
          <a:xfrm>
            <a:off x="1465546" y="2066796"/>
            <a:ext cx="6093014" cy="3331764"/>
          </a:xfrm>
          <a:prstGeom prst="rect">
            <a:avLst/>
          </a:prstGeom>
          <a:ln>
            <a:noFill/>
          </a:ln>
        </p:spPr>
      </p:pic>
      <p:sp>
        <p:nvSpPr>
          <p:cNvPr id="192" name="CustomShape 2"/>
          <p:cNvSpPr/>
          <p:nvPr/>
        </p:nvSpPr>
        <p:spPr>
          <a:xfrm>
            <a:off x="1096560" y="5506560"/>
            <a:ext cx="6275160" cy="545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CO" sz="2800" b="0" strike="noStrike" spc="-1" dirty="0">
                <a:solidFill>
                  <a:srgbClr val="000000"/>
                </a:solidFill>
                <a:latin typeface="Arial Narrow"/>
                <a:ea typeface="DejaVu Sans"/>
              </a:rPr>
              <a:t>25/03/2021</a:t>
            </a:r>
            <a:endParaRPr lang="es-CO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50521" y="470161"/>
            <a:ext cx="8435199" cy="5617488"/>
          </a:xfrm>
        </p:spPr>
        <p:txBody>
          <a:bodyPr/>
          <a:lstStyle/>
          <a:p>
            <a:endParaRPr lang="es-ES" sz="2800" b="0" i="0" dirty="0">
              <a:solidFill>
                <a:srgbClr val="000000"/>
              </a:solidFill>
              <a:effectLst/>
              <a:latin typeface="Arial, serif"/>
            </a:endParaRPr>
          </a:p>
          <a:p>
            <a:pPr algn="just"/>
            <a:r>
              <a:rPr lang="es-ES" sz="3200" dirty="0">
                <a:solidFill>
                  <a:srgbClr val="000000"/>
                </a:solidFill>
                <a:latin typeface="Arial, serif"/>
              </a:rPr>
              <a:t>E</a:t>
            </a:r>
            <a:r>
              <a:rPr lang="es-ES" sz="3200" b="0" i="0" dirty="0">
                <a:solidFill>
                  <a:srgbClr val="000000"/>
                </a:solidFill>
                <a:effectLst/>
                <a:latin typeface="Arial, serif"/>
              </a:rPr>
              <a:t>n caso de no recibir el reintegro de los recursos en el plazo otorgado, la entidad otorgante del estímulo, a través del área de fomento, o de la dependencia que se establezca en el </a:t>
            </a:r>
            <a:r>
              <a:rPr lang="es-ES" sz="3200" b="1" i="1" dirty="0">
                <a:solidFill>
                  <a:srgbClr val="000000"/>
                </a:solidFill>
                <a:effectLst/>
                <a:latin typeface="Arial, serif"/>
              </a:rPr>
              <a:t>“procedimiento”</a:t>
            </a:r>
            <a:r>
              <a:rPr lang="es-ES" sz="3200" b="0" i="0" dirty="0">
                <a:solidFill>
                  <a:srgbClr val="000000"/>
                </a:solidFill>
                <a:effectLst/>
                <a:latin typeface="Arial, serif"/>
              </a:rPr>
              <a:t> </a:t>
            </a:r>
            <a:r>
              <a:rPr lang="es-ES" sz="3200" b="0" i="0" u="sng" dirty="0">
                <a:solidFill>
                  <a:srgbClr val="000000"/>
                </a:solidFill>
                <a:effectLst/>
                <a:latin typeface="Arial, serif"/>
              </a:rPr>
              <a:t>hará exigible la póliza de cumplimiento de disposiciones legales</a:t>
            </a:r>
            <a:r>
              <a:rPr lang="es-ES" sz="3200" b="0" i="0" dirty="0">
                <a:solidFill>
                  <a:srgbClr val="000000"/>
                </a:solidFill>
                <a:effectLst/>
                <a:latin typeface="Arial, serif"/>
              </a:rPr>
              <a:t>, </a:t>
            </a:r>
            <a:r>
              <a:rPr lang="es-ES" sz="3200" b="1" i="0" u="sng" dirty="0">
                <a:solidFill>
                  <a:srgbClr val="000000"/>
                </a:solidFill>
                <a:effectLst/>
                <a:latin typeface="Arial, serif"/>
              </a:rPr>
              <a:t>previo procedimiento administrativo.</a:t>
            </a:r>
            <a:endParaRPr lang="es-CO" sz="3200" b="1" u="sng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ES" sz="2800" dirty="0">
              <a:solidFill>
                <a:srgbClr val="000000"/>
              </a:solidFill>
              <a:latin typeface="Arial, serif"/>
            </a:endParaRPr>
          </a:p>
          <a:p>
            <a:endParaRPr lang="es-ES" sz="2800" b="0" i="0" dirty="0">
              <a:solidFill>
                <a:srgbClr val="000000"/>
              </a:solidFill>
              <a:effectLst/>
              <a:latin typeface="Arial, serif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4148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638279" y="2141950"/>
            <a:ext cx="8017207" cy="2893513"/>
          </a:xfrm>
        </p:spPr>
        <p:txBody>
          <a:bodyPr/>
          <a:lstStyle/>
          <a:p>
            <a:endParaRPr lang="es-ES" sz="2800" dirty="0">
              <a:solidFill>
                <a:srgbClr val="000000"/>
              </a:solidFill>
              <a:latin typeface="Arial, serif"/>
            </a:endParaRPr>
          </a:p>
          <a:p>
            <a:endParaRPr lang="es-ES" sz="2800" dirty="0">
              <a:solidFill>
                <a:srgbClr val="000000"/>
              </a:solidFill>
              <a:latin typeface="Arial, serif"/>
            </a:endParaRPr>
          </a:p>
          <a:p>
            <a:r>
              <a:rPr lang="es-ES" sz="2800" b="1" dirty="0">
                <a:solidFill>
                  <a:srgbClr val="000000"/>
                </a:solidFill>
                <a:latin typeface="Arial, serif"/>
              </a:rPr>
              <a:t>Se concluyó que:</a:t>
            </a:r>
          </a:p>
          <a:p>
            <a:endParaRPr lang="es-ES" sz="2800" b="0" i="0" dirty="0">
              <a:solidFill>
                <a:srgbClr val="000000"/>
              </a:solidFill>
              <a:effectLst/>
              <a:latin typeface="Arial, serif"/>
            </a:endParaRPr>
          </a:p>
          <a:p>
            <a:pPr algn="just" rtl="0">
              <a:lnSpc>
                <a:spcPct val="115000"/>
              </a:lnSpc>
              <a:buFont typeface="+mj-lt"/>
              <a:buAutoNum type="arabicPeriod"/>
            </a:pPr>
            <a:r>
              <a:rPr lang="es-ES" sz="2800" dirty="0">
                <a:solidFill>
                  <a:srgbClr val="000000"/>
                </a:solidFill>
                <a:effectLst/>
                <a:latin typeface="Arial, serif"/>
              </a:rPr>
              <a:t>Se trata de dos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 procedimientos administrativos:  declaratoria de incumplimiento diferente del procedimiento para el cobro (persuasivo – coactivo).</a:t>
            </a:r>
            <a:endParaRPr lang="es-CO" sz="2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>
              <a:lnSpc>
                <a:spcPct val="100000"/>
              </a:lnSpc>
              <a:buFont typeface="+mj-lt"/>
              <a:buAutoNum type="arabicPeriod"/>
            </a:pPr>
            <a:r>
              <a:rPr lang="es-ES" sz="2800" dirty="0">
                <a:solidFill>
                  <a:srgbClr val="000000"/>
                </a:solidFill>
                <a:latin typeface="Arial, serif"/>
              </a:rPr>
              <a:t> E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l área que adelanta el “</a:t>
            </a:r>
            <a:r>
              <a:rPr lang="es-ES" sz="2800" b="1" i="1" dirty="0">
                <a:solidFill>
                  <a:srgbClr val="000000"/>
                </a:solidFill>
                <a:effectLst/>
                <a:latin typeface="Arial, serif"/>
              </a:rPr>
              <a:t>procedimiento”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 en el marco del CPACA, deberá requerir mediante escrito dirigido al correo electrónico registrado en el formulario de participación.</a:t>
            </a:r>
            <a:endParaRPr lang="es-CO" sz="2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>
              <a:lnSpc>
                <a:spcPct val="100000"/>
              </a:lnSpc>
              <a:buFont typeface="+mj-lt"/>
              <a:buAutoNum type="arabicPeriod"/>
            </a:pP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Deberá citar a una audiencia presencial o virtual para que suministre en dicha diligencia las explicaciones pertinentes. </a:t>
            </a:r>
            <a:endParaRPr lang="es-CO" sz="2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ES" sz="2800" dirty="0">
              <a:solidFill>
                <a:srgbClr val="000000"/>
              </a:solidFill>
              <a:latin typeface="Arial, serif"/>
            </a:endParaRPr>
          </a:p>
          <a:p>
            <a:endParaRPr lang="es-ES" sz="2800" b="0" i="0" dirty="0">
              <a:solidFill>
                <a:srgbClr val="000000"/>
              </a:solidFill>
              <a:effectLst/>
              <a:latin typeface="Arial, serif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0646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25885" y="398160"/>
            <a:ext cx="7753611" cy="5401391"/>
          </a:xfrm>
        </p:spPr>
        <p:txBody>
          <a:bodyPr/>
          <a:lstStyle/>
          <a:p>
            <a:pPr algn="just"/>
            <a:endParaRPr lang="es-ES" sz="2800" dirty="0">
              <a:solidFill>
                <a:srgbClr val="000000"/>
              </a:solidFill>
              <a:latin typeface="Arial, serif"/>
            </a:endParaRPr>
          </a:p>
          <a:p>
            <a:pPr algn="just"/>
            <a:endParaRPr lang="es-ES" sz="2800" dirty="0">
              <a:solidFill>
                <a:srgbClr val="000000"/>
              </a:solidFill>
              <a:latin typeface="Arial, serif"/>
            </a:endParaRPr>
          </a:p>
          <a:p>
            <a:pPr algn="just"/>
            <a:endParaRPr lang="es-ES" sz="2800" dirty="0">
              <a:solidFill>
                <a:srgbClr val="000000"/>
              </a:solidFill>
              <a:latin typeface="Arial, serif"/>
            </a:endParaRPr>
          </a:p>
          <a:p>
            <a:pPr algn="just"/>
            <a:r>
              <a:rPr lang="es-ES" sz="2800" dirty="0">
                <a:solidFill>
                  <a:srgbClr val="000000"/>
                </a:solidFill>
                <a:latin typeface="Arial, serif"/>
              </a:rPr>
              <a:t>4. 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De forma simultánea se citará a la Aseguradora e informará sobre el posible incumplimiento de su afianzado. </a:t>
            </a:r>
          </a:p>
          <a:p>
            <a:pPr algn="just"/>
            <a:r>
              <a:rPr lang="es-CO" sz="2800" dirty="0">
                <a:solidFill>
                  <a:srgbClr val="000000"/>
                </a:solidFill>
                <a:latin typeface="Calibri" panose="020F0502020204030204" pitchFamily="34" charset="0"/>
              </a:rPr>
              <a:t>5. 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A la diligencia deberá presentarse únicamente la persona natural ganadora, el representante legal de la persona jurídica o el representante del grupo constituido, según corresponda al tipo de participante. </a:t>
            </a:r>
            <a:endParaRPr lang="es-CO" sz="2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/>
            <a:r>
              <a:rPr lang="es-ES" sz="2800" dirty="0">
                <a:solidFill>
                  <a:srgbClr val="000000"/>
                </a:solidFill>
                <a:latin typeface="Arial, serif"/>
              </a:rPr>
              <a:t>6. 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Por parte de la administración, deberá acompañar al ordenador del gasto, el respectivo supervisor y el abogado de la dependencia que otorga el estímulo.</a:t>
            </a:r>
            <a:endParaRPr lang="es-CO" sz="2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ES" sz="2800" dirty="0">
              <a:solidFill>
                <a:srgbClr val="000000"/>
              </a:solidFill>
              <a:latin typeface="Arial, serif"/>
            </a:endParaRPr>
          </a:p>
          <a:p>
            <a:endParaRPr lang="es-ES" sz="2800" b="0" i="0" dirty="0">
              <a:solidFill>
                <a:srgbClr val="000000"/>
              </a:solidFill>
              <a:effectLst/>
              <a:latin typeface="Arial, serif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677998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38411" y="2104373"/>
            <a:ext cx="8247308" cy="3983276"/>
          </a:xfrm>
        </p:spPr>
        <p:txBody>
          <a:bodyPr/>
          <a:lstStyle/>
          <a:p>
            <a:pPr algn="just" rtl="0">
              <a:lnSpc>
                <a:spcPct val="100000"/>
              </a:lnSpc>
            </a:pPr>
            <a:r>
              <a:rPr lang="es-ES" sz="3200" dirty="0">
                <a:solidFill>
                  <a:srgbClr val="000000"/>
                </a:solidFill>
                <a:latin typeface="Arial, serif"/>
              </a:rPr>
              <a:t>7.</a:t>
            </a:r>
            <a:r>
              <a:rPr lang="es-ES" sz="3200" b="0" i="0" dirty="0">
                <a:solidFill>
                  <a:srgbClr val="000000"/>
                </a:solidFill>
                <a:effectLst/>
                <a:latin typeface="Arial, serif"/>
              </a:rPr>
              <a:t> En caso de no cumplir con los compromisos acordados,</a:t>
            </a:r>
            <a:r>
              <a:rPr lang="es-ES" sz="3200" b="1" i="0" u="sng" dirty="0">
                <a:solidFill>
                  <a:srgbClr val="000000"/>
                </a:solidFill>
                <a:effectLst/>
                <a:latin typeface="Arial, serif"/>
              </a:rPr>
              <a:t> mediante acto administrativo</a:t>
            </a:r>
            <a:r>
              <a:rPr lang="es-ES" sz="3200" b="0" i="0" u="sng" dirty="0">
                <a:solidFill>
                  <a:srgbClr val="000000"/>
                </a:solidFill>
                <a:effectLst/>
                <a:latin typeface="Arial, serif"/>
              </a:rPr>
              <a:t>, </a:t>
            </a:r>
            <a:r>
              <a:rPr lang="es-ES" sz="3200" b="1" i="0" u="sng" dirty="0">
                <a:solidFill>
                  <a:srgbClr val="000000"/>
                </a:solidFill>
                <a:effectLst/>
                <a:latin typeface="Arial, serif"/>
              </a:rPr>
              <a:t>se procederá a retirar el estímulo, declarando su incumplimiento, el siniestro y solicitándole el reintegro</a:t>
            </a:r>
            <a:r>
              <a:rPr lang="es-ES" sz="3200" b="1" i="0" dirty="0">
                <a:solidFill>
                  <a:srgbClr val="000000"/>
                </a:solidFill>
                <a:effectLst/>
                <a:latin typeface="Arial, serif"/>
              </a:rPr>
              <a:t> </a:t>
            </a:r>
            <a:r>
              <a:rPr lang="es-ES" sz="3200" b="0" i="0" dirty="0">
                <a:solidFill>
                  <a:srgbClr val="000000"/>
                </a:solidFill>
                <a:effectLst/>
                <a:latin typeface="Arial, serif"/>
              </a:rPr>
              <a:t>de </a:t>
            </a:r>
            <a:r>
              <a:rPr lang="es-ES" sz="3200" b="0" i="0" dirty="0">
                <a:solidFill>
                  <a:srgbClr val="FF0000"/>
                </a:solidFill>
                <a:effectLst/>
                <a:latin typeface="Arial, serif"/>
              </a:rPr>
              <a:t>la totalidad o de parte de los recursos </a:t>
            </a:r>
            <a:r>
              <a:rPr lang="es-ES" sz="3200" b="0" i="0" dirty="0">
                <a:solidFill>
                  <a:srgbClr val="000000"/>
                </a:solidFill>
                <a:effectLst/>
                <a:latin typeface="Arial, serif"/>
              </a:rPr>
              <a:t>a la Tesorería Distrital o a sus respectivas tesorerías dentro de los treinta (30) días siguientes de la notificación de dicho acto, junto con la remisión de la copia de la consignación al PDE. </a:t>
            </a:r>
            <a:endParaRPr lang="es-CO" sz="3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/>
            <a:r>
              <a:rPr lang="es-ES" sz="2600" dirty="0">
                <a:solidFill>
                  <a:srgbClr val="000000"/>
                </a:solidFill>
                <a:latin typeface="Arial, serif"/>
              </a:rPr>
              <a:t> </a:t>
            </a:r>
            <a:endParaRPr lang="es-ES" sz="2800" dirty="0">
              <a:solidFill>
                <a:srgbClr val="000000"/>
              </a:solidFill>
              <a:latin typeface="Arial, serif"/>
            </a:endParaRPr>
          </a:p>
          <a:p>
            <a:endParaRPr lang="es-ES" sz="2800" b="0" i="0" dirty="0">
              <a:solidFill>
                <a:srgbClr val="000000"/>
              </a:solidFill>
              <a:effectLst/>
              <a:latin typeface="Arial, serif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12657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D4092E45-3971-4CBF-B130-FD270582734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38411" y="413359"/>
            <a:ext cx="8247669" cy="5168081"/>
          </a:xfrm>
        </p:spPr>
        <p:txBody>
          <a:bodyPr/>
          <a:lstStyle/>
          <a:p>
            <a:pPr marL="0" indent="0" algn="just">
              <a:buNone/>
            </a:pPr>
            <a:r>
              <a:rPr lang="es-ES" sz="3200" i="0" dirty="0">
                <a:solidFill>
                  <a:srgbClr val="000000"/>
                </a:solidFill>
                <a:effectLst/>
                <a:latin typeface="Arial, serif"/>
              </a:rPr>
              <a:t>8. Conceder y tramitar el recurso de reposición interpuesto contra acto administrativo que declara el incumplimiento.</a:t>
            </a:r>
          </a:p>
          <a:p>
            <a:pPr marL="0" indent="0" algn="just">
              <a:buNone/>
            </a:pPr>
            <a:endParaRPr lang="es-CO" sz="3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s-ES" sz="3200" dirty="0">
                <a:solidFill>
                  <a:srgbClr val="000000"/>
                </a:solidFill>
                <a:latin typeface="Arial, serif"/>
              </a:rPr>
              <a:t>9. S</a:t>
            </a:r>
            <a:r>
              <a:rPr lang="es-ES" sz="3200" b="0" i="0" dirty="0">
                <a:solidFill>
                  <a:srgbClr val="000000"/>
                </a:solidFill>
                <a:effectLst/>
                <a:latin typeface="Arial, serif"/>
              </a:rPr>
              <a:t>e adelantará el cobro persuasivo y coactivo dependiendo de la competencia funcional de cada entidad.</a:t>
            </a:r>
            <a:endParaRPr lang="es-CO" sz="3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21580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8DD699-FACF-42D8-85B3-71BC87082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Aspectos a tener en cuenta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63046" y="576198"/>
            <a:ext cx="8422673" cy="6726476"/>
          </a:xfrm>
        </p:spPr>
        <p:txBody>
          <a:bodyPr/>
          <a:lstStyle/>
          <a:p>
            <a:pPr algn="just" rtl="0">
              <a:lnSpc>
                <a:spcPct val="100000"/>
              </a:lnSpc>
            </a:pPr>
            <a:r>
              <a:rPr lang="es-ES" sz="2600" dirty="0">
                <a:solidFill>
                  <a:srgbClr val="000000"/>
                </a:solidFill>
                <a:latin typeface="Arial, serif"/>
              </a:rPr>
              <a:t>Se solicitó al Comité de Fomento establecer la forma de seguimiento de los recursos otorgados y la ejecución de los proyectos ganadores, como quiera que el </a:t>
            </a:r>
            <a:r>
              <a:rPr lang="es-ES" sz="2600" i="0" dirty="0">
                <a:solidFill>
                  <a:srgbClr val="000000"/>
                </a:solidFill>
                <a:effectLst/>
                <a:latin typeface="Arial, serif"/>
              </a:rPr>
              <a:t>acto administrativo, en el que se ordena retirar el estímulo, declarando su incumplimiento, el siniestro y solicitándole el reintegro dentro de un plazo, d</a:t>
            </a:r>
            <a:r>
              <a:rPr lang="es-ES" sz="2600" dirty="0">
                <a:solidFill>
                  <a:srgbClr val="000000"/>
                </a:solidFill>
                <a:latin typeface="Arial, serif"/>
              </a:rPr>
              <a:t>ebe estar soportado en una solicitud que permita establecer una obligación, clara, expresa y exigible, en ese sentido es necesario capacitar a los supervisores.</a:t>
            </a:r>
          </a:p>
          <a:p>
            <a:pPr algn="just"/>
            <a:endParaRPr lang="es-ES" sz="2600" dirty="0">
              <a:solidFill>
                <a:srgbClr val="000000"/>
              </a:solidFill>
              <a:latin typeface="Arial, serif"/>
            </a:endParaRPr>
          </a:p>
          <a:p>
            <a:pPr algn="just"/>
            <a:r>
              <a:rPr lang="es-ES" sz="2600" dirty="0">
                <a:solidFill>
                  <a:srgbClr val="000000"/>
                </a:solidFill>
                <a:latin typeface="Arial, serif"/>
              </a:rPr>
              <a:t>El contenido del Acto Administrativo, tendrá la revisión de legalidad de la Oficina o Dirección Jurídica de cada entidad.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35661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315233"/>
            <a:ext cx="8228520" cy="4772415"/>
          </a:xfrm>
        </p:spPr>
        <p:txBody>
          <a:bodyPr/>
          <a:lstStyle/>
          <a:p>
            <a:pPr algn="just"/>
            <a:r>
              <a:rPr lang="es-CO" sz="3200" dirty="0"/>
              <a:t>Se dio a conocer por parte del IDRD la Resolución que otorga la competencia funcional a la OAJ para adelantar el cobro persuasivo y coactivo, el procedimiento y el Manual que tienen adoptado para el efecto, así como el marco normativo aplicable a esta entidad.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60608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8DD699-FACF-42D8-85B3-71BC87082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Marco Normativo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614240"/>
            <a:ext cx="8228520" cy="4473408"/>
          </a:xfrm>
        </p:spPr>
        <p:txBody>
          <a:bodyPr/>
          <a:lstStyle/>
          <a:p>
            <a:pPr algn="just"/>
            <a:endParaRPr lang="es-CO" sz="3200" dirty="0"/>
          </a:p>
          <a:p>
            <a:pPr algn="just" rtl="0">
              <a:lnSpc>
                <a:spcPct val="100000"/>
              </a:lnSpc>
            </a:pPr>
            <a:endParaRPr lang="es-ES" sz="2000" i="0" dirty="0">
              <a:solidFill>
                <a:srgbClr val="000000"/>
              </a:solidFill>
              <a:effectLst/>
              <a:latin typeface="Arial, serif"/>
            </a:endParaRPr>
          </a:p>
          <a:p>
            <a:pPr algn="just" rtl="0">
              <a:lnSpc>
                <a:spcPct val="100000"/>
              </a:lnSpc>
            </a:pPr>
            <a:r>
              <a:rPr lang="es-ES" sz="2000" i="0" dirty="0">
                <a:solidFill>
                  <a:srgbClr val="000000"/>
                </a:solidFill>
                <a:effectLst/>
                <a:latin typeface="Arial, serif"/>
              </a:rPr>
              <a:t>Constitución Política</a:t>
            </a:r>
            <a:endParaRPr lang="es-ES" sz="2000" dirty="0">
              <a:solidFill>
                <a:srgbClr val="000000"/>
              </a:solidFill>
              <a:effectLst/>
            </a:endParaRPr>
          </a:p>
          <a:p>
            <a:pPr algn="just">
              <a:lnSpc>
                <a:spcPct val="100000"/>
              </a:lnSpc>
            </a:pPr>
            <a:r>
              <a:rPr lang="es-ES" sz="2000" i="0" dirty="0">
                <a:solidFill>
                  <a:srgbClr val="000000"/>
                </a:solidFill>
                <a:effectLst/>
                <a:latin typeface="Arial, serif"/>
              </a:rPr>
              <a:t>Ley 1066 de 2006 Por la cual se dictan normas para la normalización de la cartera pública y se dictan otras disposiciones.</a:t>
            </a:r>
            <a:r>
              <a:rPr lang="es-ES" sz="2000" dirty="0">
                <a:solidFill>
                  <a:srgbClr val="000000"/>
                </a:solidFill>
                <a:effectLst/>
                <a:latin typeface="Arial, serif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es-ES" sz="2000" dirty="0">
                <a:solidFill>
                  <a:srgbClr val="000000"/>
                </a:solidFill>
                <a:latin typeface="Arial, serif"/>
              </a:rPr>
              <a:t>Decreto Nacional 4473 de 2006 por el cual se reglamenta la Ley 1066 de 2006 </a:t>
            </a:r>
            <a:endParaRPr lang="es-ES" sz="2000" dirty="0">
              <a:solidFill>
                <a:srgbClr val="000000"/>
              </a:solidFill>
            </a:endParaRPr>
          </a:p>
          <a:p>
            <a:pPr algn="just" rtl="0">
              <a:lnSpc>
                <a:spcPct val="100000"/>
              </a:lnSpc>
            </a:pPr>
            <a:r>
              <a:rPr lang="es-ES" sz="2000" i="0" dirty="0">
                <a:solidFill>
                  <a:srgbClr val="000000"/>
                </a:solidFill>
                <a:effectLst/>
                <a:latin typeface="Arial, serif"/>
              </a:rPr>
              <a:t>Estatuto Tributario Nacional</a:t>
            </a:r>
            <a:endParaRPr lang="es-ES" sz="2000" dirty="0">
              <a:solidFill>
                <a:srgbClr val="000000"/>
              </a:solidFill>
              <a:effectLst/>
            </a:endParaRPr>
          </a:p>
          <a:p>
            <a:pPr algn="just" rtl="0">
              <a:lnSpc>
                <a:spcPct val="100000"/>
              </a:lnSpc>
            </a:pPr>
            <a:r>
              <a:rPr lang="es-ES" sz="2000" i="0" dirty="0">
                <a:solidFill>
                  <a:srgbClr val="000000"/>
                </a:solidFill>
                <a:effectLst/>
                <a:latin typeface="Arial, serif"/>
              </a:rPr>
              <a:t>CPACA, artículo 98</a:t>
            </a:r>
            <a:endParaRPr lang="es-ES" sz="2000" dirty="0">
              <a:solidFill>
                <a:srgbClr val="000000"/>
              </a:solidFill>
              <a:effectLst/>
            </a:endParaRPr>
          </a:p>
          <a:p>
            <a:pPr algn="just" rtl="0">
              <a:lnSpc>
                <a:spcPct val="100000"/>
              </a:lnSpc>
            </a:pPr>
            <a:r>
              <a:rPr lang="es-ES" sz="2000" i="0" dirty="0">
                <a:solidFill>
                  <a:srgbClr val="000000"/>
                </a:solidFill>
                <a:effectLst/>
                <a:latin typeface="Arial, serif"/>
              </a:rPr>
              <a:t>Código General del Proceso Ley 1564 de 2012.</a:t>
            </a:r>
            <a:endParaRPr lang="es-ES" sz="2000" dirty="0">
              <a:solidFill>
                <a:srgbClr val="000000"/>
              </a:solidFill>
              <a:effectLst/>
            </a:endParaRPr>
          </a:p>
          <a:p>
            <a:pPr algn="just" rtl="0">
              <a:lnSpc>
                <a:spcPct val="100000"/>
              </a:lnSpc>
            </a:pPr>
            <a:r>
              <a:rPr lang="es-ES" sz="2000" i="0" dirty="0">
                <a:solidFill>
                  <a:srgbClr val="000000"/>
                </a:solidFill>
                <a:effectLst/>
                <a:latin typeface="Arial, serif"/>
              </a:rPr>
              <a:t>Código Civil.</a:t>
            </a:r>
            <a:endParaRPr lang="es-ES" sz="2000" dirty="0">
              <a:solidFill>
                <a:srgbClr val="000000"/>
              </a:solidFill>
              <a:effectLst/>
            </a:endParaRPr>
          </a:p>
          <a:p>
            <a:pPr algn="just" rtl="0">
              <a:lnSpc>
                <a:spcPct val="100000"/>
              </a:lnSpc>
            </a:pPr>
            <a:r>
              <a:rPr lang="es-ES" sz="2000" i="0" dirty="0">
                <a:solidFill>
                  <a:srgbClr val="000000"/>
                </a:solidFill>
                <a:effectLst/>
                <a:latin typeface="Arial, serif"/>
              </a:rPr>
              <a:t>Ley 489 de 1998</a:t>
            </a:r>
          </a:p>
          <a:p>
            <a:pPr algn="just" rtl="0">
              <a:lnSpc>
                <a:spcPct val="100000"/>
              </a:lnSpc>
            </a:pPr>
            <a:r>
              <a:rPr lang="es-ES" sz="2000" i="0" dirty="0">
                <a:solidFill>
                  <a:srgbClr val="000000"/>
                </a:solidFill>
                <a:effectLst/>
                <a:latin typeface="Arial, serif"/>
              </a:rPr>
              <a:t>Estatuto Orgánico de Bogotá, </a:t>
            </a:r>
            <a:r>
              <a:rPr lang="es-ES" sz="2000" dirty="0">
                <a:solidFill>
                  <a:srgbClr val="000000"/>
                </a:solidFill>
                <a:effectLst/>
                <a:latin typeface="Arial, serif"/>
              </a:rPr>
              <a:t>artículo 169 </a:t>
            </a:r>
            <a:endParaRPr lang="es-ES" sz="2000" dirty="0">
              <a:solidFill>
                <a:srgbClr val="000000"/>
              </a:solidFill>
              <a:effectLst/>
            </a:endParaRPr>
          </a:p>
          <a:p>
            <a:pPr algn="just" rtl="0">
              <a:lnSpc>
                <a:spcPct val="100000"/>
              </a:lnSpc>
            </a:pPr>
            <a:endParaRPr lang="es-ES" sz="2000" i="0" dirty="0">
              <a:solidFill>
                <a:srgbClr val="000000"/>
              </a:solidFill>
              <a:effectLst/>
              <a:latin typeface="Arial, serif"/>
            </a:endParaRPr>
          </a:p>
          <a:p>
            <a:pPr algn="just" rtl="0">
              <a:lnSpc>
                <a:spcPct val="100000"/>
              </a:lnSpc>
            </a:pPr>
            <a:r>
              <a:rPr lang="es-ES" sz="2000" i="0" dirty="0">
                <a:solidFill>
                  <a:srgbClr val="000000"/>
                </a:solidFill>
                <a:effectLst/>
                <a:latin typeface="Arial, serif"/>
              </a:rPr>
              <a:t>Decreto Distrital 397 de 2011 “Por el cual se establece el Reglamento Interno de Recaudo de Cartera en el Distrito Capital y se dictan otras disposiciones” para el caso específico del IDRD.</a:t>
            </a:r>
            <a:endParaRPr lang="es-ES" sz="2000" dirty="0">
              <a:solidFill>
                <a:srgbClr val="000000"/>
              </a:solidFill>
              <a:effectLst/>
            </a:endParaRPr>
          </a:p>
          <a:p>
            <a:pPr algn="just" rtl="0">
              <a:lnSpc>
                <a:spcPct val="100000"/>
              </a:lnSpc>
            </a:pPr>
            <a:br>
              <a:rPr lang="es-ES" sz="1200" dirty="0">
                <a:solidFill>
                  <a:srgbClr val="000000"/>
                </a:solidFill>
                <a:effectLst/>
              </a:rPr>
            </a:br>
            <a:endParaRPr lang="es-ES" sz="1200" dirty="0">
              <a:solidFill>
                <a:srgbClr val="000000"/>
              </a:solidFill>
              <a:effectLst/>
            </a:endParaRPr>
          </a:p>
          <a:p>
            <a:pPr algn="just"/>
            <a:endParaRPr lang="es-CO" sz="32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8701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D2A9D3E-8A41-425F-B9C7-FCED3FFA1336}"/>
              </a:ext>
            </a:extLst>
          </p:cNvPr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sz="4400" dirty="0"/>
              <a:t>ABC COBRO </a:t>
            </a:r>
          </a:p>
          <a:p>
            <a:pPr marL="0" indent="0" algn="ctr">
              <a:buNone/>
            </a:pPr>
            <a:r>
              <a:rPr lang="es-CO" sz="4400" dirty="0"/>
              <a:t>SECRETARÍA DISTRITAL DE HACIENDA</a:t>
            </a:r>
          </a:p>
        </p:txBody>
      </p:sp>
    </p:spTree>
    <p:extLst>
      <p:ext uri="{BB962C8B-B14F-4D97-AF65-F5344CB8AC3E}">
        <p14:creationId xmlns:p14="http://schemas.microsoft.com/office/powerpoint/2010/main" val="4022106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CustomShape 1"/>
          <p:cNvSpPr/>
          <p:nvPr/>
        </p:nvSpPr>
        <p:spPr>
          <a:xfrm>
            <a:off x="457200" y="1604520"/>
            <a:ext cx="8228520" cy="397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CO" sz="8000" b="0" i="1" strike="noStrike" spc="-1">
                <a:solidFill>
                  <a:srgbClr val="000000"/>
                </a:solidFill>
                <a:latin typeface="Arial"/>
                <a:ea typeface="DejaVu Sans"/>
              </a:rPr>
              <a:t>GRACIAS</a:t>
            </a:r>
            <a:endParaRPr lang="es-CO" sz="8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8DD699-FACF-42D8-85B3-71BC87082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26925"/>
            <a:ext cx="8228520" cy="1340285"/>
          </a:xfrm>
        </p:spPr>
        <p:txBody>
          <a:bodyPr/>
          <a:lstStyle/>
          <a:p>
            <a:pPr algn="ctr"/>
            <a:r>
              <a:rPr lang="es-CO" dirty="0"/>
              <a:t>MESAS DE TRABAJO SECTORIAL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2154476"/>
            <a:ext cx="8228880" cy="3426963"/>
          </a:xfrm>
        </p:spPr>
        <p:txBody>
          <a:bodyPr/>
          <a:lstStyle/>
          <a:p>
            <a:r>
              <a:rPr lang="es-CO" sz="4000" dirty="0"/>
              <a:t>4 de febrero de 2021 </a:t>
            </a:r>
          </a:p>
          <a:p>
            <a:r>
              <a:rPr lang="es-CO" sz="4000" dirty="0"/>
              <a:t>11 de febrero de 2021</a:t>
            </a:r>
          </a:p>
          <a:p>
            <a:r>
              <a:rPr lang="es-CO" sz="4000" dirty="0"/>
              <a:t>16 de febrero de 2021</a:t>
            </a:r>
          </a:p>
          <a:p>
            <a:r>
              <a:rPr lang="es-CO" sz="4000" dirty="0"/>
              <a:t>23 de febrero de 2021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8DD699-FACF-42D8-85B3-71BC87082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Mesas de 4 y 11 de febrero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315233"/>
            <a:ext cx="8228520" cy="4772415"/>
          </a:xfrm>
        </p:spPr>
        <p:txBody>
          <a:bodyPr/>
          <a:lstStyle/>
          <a:p>
            <a:endParaRPr lang="es-CO" dirty="0"/>
          </a:p>
          <a:p>
            <a:pPr algn="just"/>
            <a:r>
              <a:rPr lang="es-CO" sz="3600" dirty="0"/>
              <a:t>Como resultado de las 2 primeras mesas de trabajo, en la que participaron los jefes o directores jurídicos, se revisaron dos propuestas de procedimiento para la declaratoria de incumplimiento de una de las obligaciones de los ganadores del PDE y se consideró necesario adoptar un procedimiento sectorial.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6561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315233"/>
            <a:ext cx="8228520" cy="4772415"/>
          </a:xfrm>
        </p:spPr>
        <p:txBody>
          <a:bodyPr/>
          <a:lstStyle/>
          <a:p>
            <a:pPr algn="ctr"/>
            <a:r>
              <a:rPr lang="es-CO" dirty="0"/>
              <a:t>Mesas de 16 y 23 de febrero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5365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57200" y="1315233"/>
            <a:ext cx="8228520" cy="4772415"/>
          </a:xfrm>
        </p:spPr>
        <p:txBody>
          <a:bodyPr/>
          <a:lstStyle/>
          <a:p>
            <a:endParaRPr lang="es-CO" dirty="0"/>
          </a:p>
          <a:p>
            <a:pPr algn="just" rtl="0">
              <a:lnSpc>
                <a:spcPct val="100000"/>
              </a:lnSpc>
            </a:pPr>
            <a:r>
              <a:rPr lang="es-ES" sz="3200" b="0" i="0" dirty="0">
                <a:solidFill>
                  <a:srgbClr val="000000"/>
                </a:solidFill>
                <a:effectLst/>
                <a:latin typeface="Arial, serif"/>
              </a:rPr>
              <a:t>1. Establecer el procedimiento que se aplicará en caso de incumplimiento por parte de los ganadores dentro del PDE. </a:t>
            </a:r>
            <a:endParaRPr lang="es-CO" sz="32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es-ES" sz="3200" b="0" i="0" u="none" strike="noStrike" dirty="0">
                <a:solidFill>
                  <a:srgbClr val="000000"/>
                </a:solidFill>
                <a:effectLst/>
                <a:latin typeface="Arial, serif"/>
              </a:rPr>
              <a:t>2. Determinar la competencia funcional o el acto administrativo que la contiene y si efectivamente en cada </a:t>
            </a:r>
            <a:r>
              <a:rPr lang="es-ES" sz="3200" dirty="0">
                <a:solidFill>
                  <a:srgbClr val="000000"/>
                </a:solidFill>
                <a:latin typeface="Arial, serif"/>
              </a:rPr>
              <a:t>entidad se tiene un </a:t>
            </a:r>
            <a:r>
              <a:rPr lang="es-ES" sz="3200" b="0" i="0" u="none" strike="noStrike" dirty="0">
                <a:solidFill>
                  <a:srgbClr val="000000"/>
                </a:solidFill>
                <a:effectLst/>
                <a:latin typeface="Arial, serif"/>
              </a:rPr>
              <a:t>procedimiento dentro del Modelo Integrado de Planeación y Gestión.</a:t>
            </a:r>
            <a:endParaRPr lang="es-CO" sz="3200" dirty="0"/>
          </a:p>
          <a:p>
            <a:endParaRPr lang="es-CO" dirty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5A313476-6516-4096-8C34-120E4BBFA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520" cy="766060"/>
          </a:xfrm>
        </p:spPr>
        <p:txBody>
          <a:bodyPr/>
          <a:lstStyle/>
          <a:p>
            <a:br>
              <a:rPr lang="es-CO" dirty="0"/>
            </a:br>
            <a:r>
              <a:rPr lang="es-CO" dirty="0"/>
              <a:t>Objetivos </a:t>
            </a:r>
            <a:br>
              <a:rPr lang="es-CO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29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75781" y="398160"/>
            <a:ext cx="8309939" cy="6061680"/>
          </a:xfrm>
        </p:spPr>
        <p:txBody>
          <a:bodyPr/>
          <a:lstStyle/>
          <a:p>
            <a:endParaRPr lang="es-CO" dirty="0"/>
          </a:p>
          <a:p>
            <a:pPr algn="just" rtl="0">
              <a:lnSpc>
                <a:spcPct val="100000"/>
              </a:lnSpc>
            </a:pPr>
            <a:endParaRPr lang="es-CO" sz="2800" dirty="0"/>
          </a:p>
          <a:p>
            <a:pPr algn="just" rtl="0">
              <a:lnSpc>
                <a:spcPct val="100000"/>
              </a:lnSpc>
            </a:pPr>
            <a:r>
              <a:rPr lang="es-CO" sz="2800" dirty="0"/>
              <a:t>Se revisó el procedimiento establecido por el </a:t>
            </a:r>
            <a:r>
              <a:rPr lang="es-CO" sz="2800" dirty="0" err="1"/>
              <a:t>Mincultura</a:t>
            </a:r>
            <a:r>
              <a:rPr lang="es-CO" sz="2800" dirty="0"/>
              <a:t>, el cual se ciñe a la Primera Parte del CPACA.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 </a:t>
            </a:r>
          </a:p>
          <a:p>
            <a:pPr algn="ctr" rtl="0">
              <a:lnSpc>
                <a:spcPct val="100000"/>
              </a:lnSpc>
            </a:pPr>
            <a:r>
              <a:rPr lang="es-ES" sz="2800" b="1" i="0" dirty="0">
                <a:solidFill>
                  <a:srgbClr val="000000"/>
                </a:solidFill>
                <a:effectLst/>
                <a:latin typeface="Arial, serif"/>
              </a:rPr>
              <a:t>Premisas:</a:t>
            </a:r>
          </a:p>
          <a:p>
            <a:pPr algn="just" rtl="0">
              <a:lnSpc>
                <a:spcPct val="100000"/>
              </a:lnSpc>
            </a:pP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Cuando los participantes por razones ajenas a la entidad otorgante del estímulo deseen </a:t>
            </a:r>
            <a:r>
              <a:rPr lang="es-ES" sz="2800" b="1" i="0" dirty="0">
                <a:solidFill>
                  <a:srgbClr val="000000"/>
                </a:solidFill>
                <a:effectLst/>
                <a:latin typeface="Arial, serif"/>
              </a:rPr>
              <a:t>retirar su postulación, es viable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 a cualquier momento solicitando explícitamente por escrito el retiro de su propuesta.</a:t>
            </a:r>
            <a:endParaRPr lang="es-CO" sz="2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 rtl="0">
              <a:lnSpc>
                <a:spcPct val="100000"/>
              </a:lnSpc>
            </a:pPr>
            <a:r>
              <a:rPr lang="es-ES" sz="2800" dirty="0">
                <a:solidFill>
                  <a:srgbClr val="000000"/>
                </a:solidFill>
                <a:latin typeface="Arial, serif"/>
              </a:rPr>
              <a:t>L</a:t>
            </a:r>
            <a:r>
              <a:rPr lang="es-ES" sz="2800" i="0" dirty="0">
                <a:solidFill>
                  <a:srgbClr val="000000"/>
                </a:solidFill>
                <a:effectLst/>
                <a:latin typeface="Arial, serif"/>
              </a:rPr>
              <a:t>os proyectos deben desarrollarse en los tiempos establecidos por cada convocatoria a partir de la notificación del acto administrativo que designa a los ganadores. </a:t>
            </a:r>
            <a:endParaRPr lang="es-CO" sz="2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CO" sz="40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3845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350730" y="914399"/>
            <a:ext cx="8334990" cy="5173249"/>
          </a:xfrm>
        </p:spPr>
        <p:txBody>
          <a:bodyPr/>
          <a:lstStyle/>
          <a:p>
            <a:r>
              <a:rPr lang="es-CO" dirty="0"/>
              <a:t>Prórrogas.</a:t>
            </a:r>
          </a:p>
          <a:p>
            <a:pPr algn="just" rtl="0">
              <a:lnSpc>
                <a:spcPct val="100000"/>
              </a:lnSpc>
            </a:pPr>
            <a:r>
              <a:rPr lang="es-ES" sz="2800" i="0" dirty="0">
                <a:solidFill>
                  <a:srgbClr val="000000"/>
                </a:solidFill>
                <a:effectLst/>
                <a:latin typeface="Arial, serif"/>
              </a:rPr>
              <a:t>No son viables las prórrogas para el desarrollo de los proyectos.</a:t>
            </a:r>
          </a:p>
          <a:p>
            <a:pPr algn="just" rtl="0">
              <a:lnSpc>
                <a:spcPct val="100000"/>
              </a:lnSpc>
            </a:pPr>
            <a:endParaRPr lang="es-ES" sz="2800" i="0" dirty="0">
              <a:solidFill>
                <a:srgbClr val="000000"/>
              </a:solidFill>
              <a:effectLst/>
              <a:latin typeface="Arial, serif"/>
            </a:endParaRPr>
          </a:p>
          <a:p>
            <a:pPr algn="just" rtl="0">
              <a:lnSpc>
                <a:spcPct val="100000"/>
              </a:lnSpc>
            </a:pPr>
            <a:r>
              <a:rPr lang="es-ES" sz="2800" dirty="0">
                <a:solidFill>
                  <a:srgbClr val="000000"/>
                </a:solidFill>
                <a:latin typeface="Arial, serif"/>
              </a:rPr>
              <a:t>Siempre</a:t>
            </a:r>
            <a:r>
              <a:rPr lang="es-CO" sz="28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s-ES" sz="2800" i="0" dirty="0">
                <a:solidFill>
                  <a:srgbClr val="000000"/>
                </a:solidFill>
                <a:effectLst/>
                <a:latin typeface="Arial, serif"/>
              </a:rPr>
              <a:t>se deben tener en cuenta las situaciones de fuerza mayor o caso fortuito, debidamente probados por el ganador. La cual deberá ser puesta en conocimiento de la entidad otorgante del estímulo de manera inmediata, quien deberá </a:t>
            </a:r>
            <a:r>
              <a:rPr lang="es-ES" sz="2800" b="1" i="0" dirty="0">
                <a:solidFill>
                  <a:srgbClr val="000000"/>
                </a:solidFill>
                <a:effectLst/>
                <a:latin typeface="Arial, serif"/>
              </a:rPr>
              <a:t>avalarla autorizando o negando </a:t>
            </a:r>
            <a:r>
              <a:rPr lang="es-ES" sz="2800" i="0" dirty="0">
                <a:solidFill>
                  <a:srgbClr val="000000"/>
                </a:solidFill>
                <a:effectLst/>
                <a:latin typeface="Arial, serif"/>
              </a:rPr>
              <a:t>expresamente la prórroga. </a:t>
            </a:r>
            <a:endParaRPr lang="es-CO" sz="28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CO" sz="40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685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638280" y="470160"/>
            <a:ext cx="7392960" cy="5989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</a:pPr>
            <a:endParaRPr lang="es-CO" sz="2200" b="0" strike="noStrike" spc="-1" dirty="0">
              <a:latin typeface="Arial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F9BE0C-55F5-4A88-AB88-A07BA2A54C6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463462" y="250521"/>
            <a:ext cx="8222257" cy="5837127"/>
          </a:xfrm>
        </p:spPr>
        <p:txBody>
          <a:bodyPr/>
          <a:lstStyle/>
          <a:p>
            <a:endParaRPr lang="es-CO" dirty="0"/>
          </a:p>
          <a:p>
            <a:pPr algn="just" rtl="0">
              <a:lnSpc>
                <a:spcPct val="100000"/>
              </a:lnSpc>
            </a:pPr>
            <a:r>
              <a:rPr lang="es-ES" sz="2800" b="1" i="0" dirty="0">
                <a:solidFill>
                  <a:srgbClr val="000000"/>
                </a:solidFill>
                <a:effectLst/>
                <a:latin typeface="Arial, serif"/>
              </a:rPr>
              <a:t>Veracidad de los documentos – Retiro del participante</a:t>
            </a:r>
          </a:p>
          <a:p>
            <a:pPr algn="just" rtl="0">
              <a:lnSpc>
                <a:spcPct val="100000"/>
              </a:lnSpc>
            </a:pPr>
            <a:r>
              <a:rPr lang="es-ES" sz="2800" i="0" dirty="0">
                <a:solidFill>
                  <a:srgbClr val="000000"/>
                </a:solidFill>
                <a:effectLst/>
                <a:latin typeface="Arial, serif"/>
              </a:rPr>
              <a:t>Cuando se compruebe que la información contenida en los documentos que componen la propuesta no es veraz o no corresponde con la realidad, </a:t>
            </a:r>
            <a:r>
              <a:rPr lang="es-ES" sz="2800" b="1" i="0" dirty="0">
                <a:solidFill>
                  <a:srgbClr val="000000"/>
                </a:solidFill>
                <a:effectLst/>
                <a:latin typeface="Arial, serif"/>
              </a:rPr>
              <a:t>se retirará al participante</a:t>
            </a:r>
            <a:r>
              <a:rPr lang="es-ES" sz="2800" i="0" dirty="0">
                <a:solidFill>
                  <a:srgbClr val="000000"/>
                </a:solidFill>
                <a:effectLst/>
                <a:latin typeface="Arial, serif"/>
              </a:rPr>
              <a:t>, siempre que la mencionada inconsistencia le hubiese permitido cumplir con un requisito de participación o mejorar la propuesta presentada para efectos de la evaluación. </a:t>
            </a:r>
          </a:p>
          <a:p>
            <a:pPr algn="just" rtl="0">
              <a:lnSpc>
                <a:spcPct val="100000"/>
              </a:lnSpc>
            </a:pPr>
            <a:r>
              <a:rPr lang="es-ES" sz="2800" i="0" dirty="0">
                <a:solidFill>
                  <a:srgbClr val="000000"/>
                </a:solidFill>
                <a:effectLst/>
                <a:latin typeface="Arial, serif"/>
              </a:rPr>
              <a:t>No obstante, lo anterior, la entidad otorgante del estímulo formulará denuncia penal ante las autoridades competentes, si hay lugar a ello.  </a:t>
            </a:r>
            <a:endParaRPr lang="es-CO" sz="2800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68850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4E89583F-6EC1-470A-B442-B769D01D9434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275573" y="338203"/>
            <a:ext cx="8410507" cy="6350696"/>
          </a:xfrm>
        </p:spPr>
        <p:txBody>
          <a:bodyPr/>
          <a:lstStyle/>
          <a:p>
            <a:pPr marL="0" indent="0" algn="just">
              <a:buNone/>
            </a:pPr>
            <a:r>
              <a:rPr lang="es-ES" sz="2800" dirty="0">
                <a:solidFill>
                  <a:srgbClr val="000000"/>
                </a:solidFill>
                <a:latin typeface="Arial, serif"/>
              </a:rPr>
              <a:t> </a:t>
            </a:r>
            <a:r>
              <a:rPr lang="es-ES" sz="2800" b="1" dirty="0">
                <a:solidFill>
                  <a:srgbClr val="000000"/>
                </a:solidFill>
                <a:latin typeface="Arial, serif"/>
              </a:rPr>
              <a:t>Fuerza Mayor o caso fortuito - Renuncia</a:t>
            </a:r>
          </a:p>
          <a:p>
            <a:pPr marL="0" indent="0" algn="just">
              <a:buNone/>
            </a:pPr>
            <a:r>
              <a:rPr lang="es-ES" sz="2800" dirty="0">
                <a:solidFill>
                  <a:srgbClr val="000000"/>
                </a:solidFill>
                <a:latin typeface="Arial, serif"/>
              </a:rPr>
              <a:t>C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uando los ganadores por estos motivos ajenos a la entidad otorgante del estímulo, hayan recibido algún monto por concepto del estímulo correspondiente y </a:t>
            </a:r>
            <a:r>
              <a:rPr lang="es-ES" sz="2800" b="1" i="0" u="sng" dirty="0">
                <a:solidFill>
                  <a:srgbClr val="000000"/>
                </a:solidFill>
                <a:effectLst/>
                <a:latin typeface="Arial, serif"/>
              </a:rPr>
              <a:t>no puedan ejecutar el proyecto aprobado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 por los jurados dentro de los términos establecidos, </a:t>
            </a:r>
            <a:r>
              <a:rPr lang="es-ES" sz="2800" b="1" i="1" u="sng" dirty="0">
                <a:solidFill>
                  <a:srgbClr val="000000"/>
                </a:solidFill>
                <a:effectLst/>
                <a:latin typeface="Arial, serif"/>
              </a:rPr>
              <a:t>deberán renunciar 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por escrito al estímulo otorgado y reintegrar los recursos al Tesoro Distrital o la Tesorería de la Entidad, según sea el caso, dentro de los treinta (30) días siguientes a la </a:t>
            </a:r>
            <a:r>
              <a:rPr lang="es-ES" sz="2800" b="1" i="0" dirty="0">
                <a:solidFill>
                  <a:srgbClr val="000000"/>
                </a:solidFill>
                <a:effectLst/>
                <a:latin typeface="Arial, serif"/>
              </a:rPr>
              <a:t>aceptación de la renuncia </a:t>
            </a:r>
            <a:r>
              <a:rPr lang="es-ES" sz="2800" b="0" i="0" dirty="0">
                <a:solidFill>
                  <a:srgbClr val="000000"/>
                </a:solidFill>
                <a:effectLst/>
                <a:latin typeface="Arial, serif"/>
              </a:rPr>
              <a:t>y remitir copia de la consignación para constancia</a:t>
            </a:r>
            <a:r>
              <a:rPr lang="es-ES" sz="4400" b="0" i="0" dirty="0">
                <a:solidFill>
                  <a:srgbClr val="000000"/>
                </a:solidFill>
                <a:effectLst/>
                <a:latin typeface="Arial, serif"/>
              </a:rPr>
              <a:t>.</a:t>
            </a:r>
            <a:endParaRPr lang="es-CO" sz="44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50816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1826</TotalTime>
  <Words>1079</Words>
  <Application>Microsoft Office PowerPoint</Application>
  <PresentationFormat>Presentación en pantalla (4:3)</PresentationFormat>
  <Paragraphs>78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19</vt:i4>
      </vt:variant>
    </vt:vector>
  </HeadingPairs>
  <TitlesOfParts>
    <vt:vector size="28" baseType="lpstr">
      <vt:lpstr>Arial</vt:lpstr>
      <vt:lpstr>Arial Narrow</vt:lpstr>
      <vt:lpstr>Arial, serif</vt:lpstr>
      <vt:lpstr>Calibri</vt:lpstr>
      <vt:lpstr>Symbol</vt:lpstr>
      <vt:lpstr>Wingdings</vt:lpstr>
      <vt:lpstr>Office Theme</vt:lpstr>
      <vt:lpstr>Office Theme</vt:lpstr>
      <vt:lpstr>Office Theme</vt:lpstr>
      <vt:lpstr>Presentación de PowerPoint</vt:lpstr>
      <vt:lpstr>MESAS DE TRABAJO SECTORIAL</vt:lpstr>
      <vt:lpstr>Mesas de 4 y 11 de febrero </vt:lpstr>
      <vt:lpstr>Presentación de PowerPoint</vt:lpstr>
      <vt:lpstr> Objetivos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Aspectos a tener en cuenta</vt:lpstr>
      <vt:lpstr>Presentación de PowerPoint</vt:lpstr>
      <vt:lpstr>Marco Normativo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Alvaro Castillo</dc:creator>
  <dc:description/>
  <cp:lastModifiedBy>MARTHA REYES CASTILLO Reyes Castillo</cp:lastModifiedBy>
  <cp:revision>40</cp:revision>
  <dcterms:created xsi:type="dcterms:W3CDTF">2020-01-14T13:39:55Z</dcterms:created>
  <dcterms:modified xsi:type="dcterms:W3CDTF">2021-03-24T20:35:36Z</dcterms:modified>
  <dc:language>es-CO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</vt:i4>
  </property>
</Properties>
</file>