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  <p:sldMasterId id="2147483693" r:id="rId4"/>
    <p:sldMasterId id="2147483703" r:id="rId5"/>
    <p:sldMasterId id="2147483709" r:id="rId6"/>
  </p:sldMasterIdLst>
  <p:notesMasterIdLst>
    <p:notesMasterId r:id="rId51"/>
  </p:notesMasterIdLst>
  <p:sldIdLst>
    <p:sldId id="256" r:id="rId7"/>
    <p:sldId id="276" r:id="rId8"/>
    <p:sldId id="257" r:id="rId9"/>
    <p:sldId id="311" r:id="rId10"/>
    <p:sldId id="258" r:id="rId11"/>
    <p:sldId id="266" r:id="rId12"/>
    <p:sldId id="267" r:id="rId13"/>
    <p:sldId id="268" r:id="rId14"/>
    <p:sldId id="269" r:id="rId15"/>
    <p:sldId id="270" r:id="rId16"/>
    <p:sldId id="328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25" r:id="rId27"/>
    <p:sldId id="347" r:id="rId28"/>
    <p:sldId id="327" r:id="rId29"/>
    <p:sldId id="346" r:id="rId30"/>
    <p:sldId id="317" r:id="rId31"/>
    <p:sldId id="318" r:id="rId32"/>
    <p:sldId id="294" r:id="rId33"/>
    <p:sldId id="295" r:id="rId34"/>
    <p:sldId id="302" r:id="rId35"/>
    <p:sldId id="303" r:id="rId36"/>
    <p:sldId id="304" r:id="rId37"/>
    <p:sldId id="305" r:id="rId38"/>
    <p:sldId id="307" r:id="rId39"/>
    <p:sldId id="330" r:id="rId40"/>
    <p:sldId id="331" r:id="rId41"/>
    <p:sldId id="332" r:id="rId42"/>
    <p:sldId id="333" r:id="rId43"/>
    <p:sldId id="348" r:id="rId44"/>
    <p:sldId id="319" r:id="rId45"/>
    <p:sldId id="321" r:id="rId46"/>
    <p:sldId id="312" r:id="rId47"/>
    <p:sldId id="313" r:id="rId48"/>
    <p:sldId id="349" r:id="rId49"/>
    <p:sldId id="290" r:id="rId50"/>
  </p:sldIdLst>
  <p:sldSz cx="9144000" cy="5143500" type="screen16x9"/>
  <p:notesSz cx="9144000" cy="51435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9E6ABC7-D1A5-A945-9ED8-41A5036CC5BA}">
          <p14:sldIdLst>
            <p14:sldId id="256"/>
            <p14:sldId id="276"/>
          </p14:sldIdLst>
        </p14:section>
        <p14:section name="MDI" id="{0B2CD22B-DEB0-034A-A427-557701CC1786}">
          <p14:sldIdLst>
            <p14:sldId id="257"/>
            <p14:sldId id="311"/>
            <p14:sldId id="258"/>
            <p14:sldId id="266"/>
            <p14:sldId id="267"/>
            <p14:sldId id="268"/>
            <p14:sldId id="269"/>
            <p14:sldId id="270"/>
            <p14:sldId id="328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25"/>
            <p14:sldId id="347"/>
            <p14:sldId id="327"/>
            <p14:sldId id="346"/>
            <p14:sldId id="317"/>
            <p14:sldId id="318"/>
          </p14:sldIdLst>
        </p14:section>
        <p14:section name="SCI" id="{0D764F66-C04C-444E-98C1-7A4E54F34229}">
          <p14:sldIdLst>
            <p14:sldId id="294"/>
            <p14:sldId id="295"/>
            <p14:sldId id="302"/>
            <p14:sldId id="303"/>
            <p14:sldId id="304"/>
            <p14:sldId id="305"/>
            <p14:sldId id="307"/>
            <p14:sldId id="330"/>
            <p14:sldId id="331"/>
            <p14:sldId id="332"/>
            <p14:sldId id="333"/>
            <p14:sldId id="348"/>
            <p14:sldId id="319"/>
            <p14:sldId id="321"/>
            <p14:sldId id="312"/>
            <p14:sldId id="313"/>
            <p14:sldId id="34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6493"/>
    <a:srgbClr val="256EE1"/>
    <a:srgbClr val="2667DF"/>
    <a:srgbClr val="FED839"/>
    <a:srgbClr val="FFB605"/>
    <a:srgbClr val="F7A012"/>
    <a:srgbClr val="FECD05"/>
    <a:srgbClr val="FFE169"/>
    <a:srgbClr val="EDA93A"/>
    <a:srgbClr val="1A4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96"/>
  </p:normalViewPr>
  <p:slideViewPr>
    <p:cSldViewPr>
      <p:cViewPr varScale="1">
        <p:scale>
          <a:sx n="98" d="100"/>
          <a:sy n="98" d="100"/>
        </p:scale>
        <p:origin x="48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CATASTRO DISTRITAL</c:v>
                </c:pt>
                <c:pt idx="1">
                  <c:v>SECRETARÍA INTEGRACIÓN SOCIAL</c:v>
                </c:pt>
                <c:pt idx="2">
                  <c:v>SUBRED INTEGRADA DE SERVICIOS DE SALUD SUR</c:v>
                </c:pt>
                <c:pt idx="3">
                  <c:v>TRANSMILENIO S.A.</c:v>
                </c:pt>
                <c:pt idx="4">
                  <c:v>SECRETARÍA PLANEACIÓN</c:v>
                </c:pt>
                <c:pt idx="5">
                  <c:v>SUBRED INTEGRADA DE SERVICIOS DE SALUD CENTRO ORIENTE</c:v>
                </c:pt>
                <c:pt idx="6">
                  <c:v>ALCALDÍA MAYOR DE BOGOTÁ</c:v>
                </c:pt>
                <c:pt idx="7">
                  <c:v>SECRETARÍA GENERAL</c:v>
                </c:pt>
                <c:pt idx="8">
                  <c:v>SECRETARÍA MOVILIDAD</c:v>
                </c:pt>
                <c:pt idx="9">
                  <c:v>SECRETARÍA SALUD</c:v>
                </c:pt>
              </c:strCache>
            </c:strRef>
          </c:cat>
          <c:val>
            <c:numRef>
              <c:f>Hoja1!$B$2:$B$11</c:f>
              <c:numCache>
                <c:formatCode>0.0</c:formatCode>
                <c:ptCount val="10"/>
                <c:pt idx="0">
                  <c:v>98.090142513745107</c:v>
                </c:pt>
                <c:pt idx="1">
                  <c:v>98.248243242552107</c:v>
                </c:pt>
                <c:pt idx="2">
                  <c:v>98.277749750671305</c:v>
                </c:pt>
                <c:pt idx="3">
                  <c:v>98.333266756169294</c:v>
                </c:pt>
                <c:pt idx="4">
                  <c:v>98.373013578826303</c:v>
                </c:pt>
                <c:pt idx="5">
                  <c:v>98.403147960618895</c:v>
                </c:pt>
                <c:pt idx="6">
                  <c:v>98.415413629970601</c:v>
                </c:pt>
                <c:pt idx="7">
                  <c:v>98.419511162255503</c:v>
                </c:pt>
                <c:pt idx="8">
                  <c:v>98.532412313003505</c:v>
                </c:pt>
                <c:pt idx="9">
                  <c:v>99.034009090909095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F0-4EF2-B231-7837AF6924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46055840"/>
        <c:axId val="346054208"/>
      </c:barChart>
      <c:catAx>
        <c:axId val="346055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CO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54208"/>
        <c:crosses val="autoZero"/>
        <c:auto val="1"/>
        <c:lblAlgn val="ctr"/>
        <c:lblOffset val="100"/>
        <c:noMultiLvlLbl val="0"/>
      </c:catAx>
      <c:valAx>
        <c:axId val="3460542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4605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s-CO" sz="700">
          <a:latin typeface="Work Sans" pitchFamily="2" charset="0"/>
        </a:defRPr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22E-4B68-BB6F-63A18AB53C9A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2E-4B68-BB6F-63A18AB53C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22E-4B68-BB6F-63A18AB53C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2E-4B68-BB6F-63A18AB53C9A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22E-4B68-BB6F-63A18AB53C9A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22E-4B68-BB6F-63A18AB53C9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22E-4B68-BB6F-63A18AB53C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0</c:v>
                </c:pt>
              </c:numLit>
            </c:plus>
            <c:minus>
              <c:numRef>
                <c:f>Hoja1!$E$2:$E$8</c:f>
                <c:numCache>
                  <c:formatCode>General</c:formatCode>
                  <c:ptCount val="7"/>
                  <c:pt idx="0">
                    <c:v>19.100000000000009</c:v>
                  </c:pt>
                  <c:pt idx="1">
                    <c:v>18</c:v>
                  </c:pt>
                  <c:pt idx="2">
                    <c:v>21.106523278051711</c:v>
                  </c:pt>
                  <c:pt idx="3">
                    <c:v>15.200000000000003</c:v>
                  </c:pt>
                  <c:pt idx="4">
                    <c:v>19.799999999999997</c:v>
                  </c:pt>
                  <c:pt idx="5">
                    <c:v>20.299999999999997</c:v>
                  </c:pt>
                  <c:pt idx="6">
                    <c:v>19.600000000000009</c:v>
                  </c:pt>
                </c:numCache>
              </c:numRef>
            </c:minus>
            <c:spPr>
              <a:noFill/>
              <a:ln w="38100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Hoja1!$A$2:$A$8</c:f>
              <c:strCache>
                <c:ptCount val="7"/>
                <c:pt idx="0">
                  <c:v>Talento Humano</c:v>
                </c:pt>
                <c:pt idx="1">
                  <c:v>Direccionamiento estratégico</c:v>
                </c:pt>
                <c:pt idx="2">
                  <c:v>Gestión para resultados</c:v>
                </c:pt>
                <c:pt idx="3">
                  <c:v>Evaluación de resultados</c:v>
                </c:pt>
                <c:pt idx="4">
                  <c:v>Información y comunicación</c:v>
                </c:pt>
                <c:pt idx="5">
                  <c:v>Gestión del conocimiento</c:v>
                </c:pt>
                <c:pt idx="6">
                  <c:v>Control Interno</c:v>
                </c:pt>
              </c:strCache>
            </c:strRef>
          </c:cat>
          <c:val>
            <c:numRef>
              <c:f>Hoja1!$B$2:$B$8</c:f>
              <c:numCache>
                <c:formatCode>0.00</c:formatCode>
                <c:ptCount val="7"/>
                <c:pt idx="0">
                  <c:v>85.4</c:v>
                </c:pt>
                <c:pt idx="1">
                  <c:v>90</c:v>
                </c:pt>
                <c:pt idx="2">
                  <c:v>90.606523278051711</c:v>
                </c:pt>
                <c:pt idx="3">
                  <c:v>84</c:v>
                </c:pt>
                <c:pt idx="4">
                  <c:v>91</c:v>
                </c:pt>
                <c:pt idx="5">
                  <c:v>87.2</c:v>
                </c:pt>
                <c:pt idx="6">
                  <c:v>87.7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1C-4E91-8D21-839BCEC4E2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46060736"/>
        <c:axId val="346056384"/>
      </c:barChart>
      <c:catAx>
        <c:axId val="34606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CO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56384"/>
        <c:crosses val="autoZero"/>
        <c:auto val="1"/>
        <c:lblAlgn val="ctr"/>
        <c:lblOffset val="100"/>
        <c:noMultiLvlLbl val="0"/>
      </c:catAx>
      <c:valAx>
        <c:axId val="346056384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34606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s-CO" sz="700">
          <a:latin typeface="Work Sans" pitchFamily="2" charset="0"/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5">
                  <a:shade val="3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AFD-4664-965B-F45054FE5A9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shade val="4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AFD-4664-965B-F45054FE5A9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shade val="54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AFD-4664-965B-F45054FE5A9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shade val="62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AFD-4664-965B-F45054FE5A9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>
                  <a:shade val="71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AFD-4664-965B-F45054FE5A9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5">
                  <a:shade val="79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AFD-4664-965B-F45054FE5A9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shade val="87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AFD-4664-965B-F45054FE5A9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shade val="9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AFD-4664-965B-F45054FE5A92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5">
                  <a:tint val="96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AFD-4664-965B-F45054FE5A9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>
                  <a:tint val="88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7AFD-4664-965B-F45054FE5A92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tint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7AFD-4664-965B-F45054FE5A92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5">
                  <a:tint val="72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7AFD-4664-965B-F45054FE5A92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5">
                  <a:tint val="63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7AFD-4664-965B-F45054FE5A92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5">
                  <a:tint val="5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7AFD-4664-965B-F45054FE5A92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5">
                  <a:tint val="47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7AFD-4664-965B-F45054FE5A92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5">
                  <a:tint val="39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7AFD-4664-965B-F45054FE5A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CO"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0</c:v>
                </c:pt>
              </c:numLit>
            </c:plus>
            <c:minus>
              <c:numRef>
                <c:f>Hoja1!$E$2:$E$16</c:f>
                <c:numCache>
                  <c:formatCode>General</c:formatCode>
                  <c:ptCount val="15"/>
                  <c:pt idx="0">
                    <c:v>23.217926323635254</c:v>
                  </c:pt>
                  <c:pt idx="1">
                    <c:v>21.586127227870193</c:v>
                  </c:pt>
                  <c:pt idx="2">
                    <c:v>21.682189636531533</c:v>
                  </c:pt>
                  <c:pt idx="3">
                    <c:v>18.897120071885382</c:v>
                  </c:pt>
                  <c:pt idx="4">
                    <c:v>20.591596955350738</c:v>
                  </c:pt>
                  <c:pt idx="5">
                    <c:v>21.572373059364097</c:v>
                  </c:pt>
                  <c:pt idx="6">
                    <c:v>18.894468699691572</c:v>
                  </c:pt>
                  <c:pt idx="7">
                    <c:v>21.219880586903898</c:v>
                  </c:pt>
                  <c:pt idx="8">
                    <c:v>21.384486425335055</c:v>
                  </c:pt>
                  <c:pt idx="9">
                    <c:v>24.398110224692772</c:v>
                  </c:pt>
                  <c:pt idx="10">
                    <c:v>18.886666526815745</c:v>
                  </c:pt>
                  <c:pt idx="11">
                    <c:v>12.36945354791672</c:v>
                  </c:pt>
                  <c:pt idx="12">
                    <c:v>16.302490164601934</c:v>
                  </c:pt>
                  <c:pt idx="13">
                    <c:v>15.798671353364767</c:v>
                  </c:pt>
                  <c:pt idx="14">
                    <c:v>23.209461818529597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Hoja1!$A$2:$A$16</c:f>
              <c:strCache>
                <c:ptCount val="15"/>
                <c:pt idx="0">
                  <c:v>Gestión documental</c:v>
                </c:pt>
                <c:pt idx="1">
                  <c:v>Transparencia</c:v>
                </c:pt>
                <c:pt idx="2">
                  <c:v>Fortalecimiento organizacional</c:v>
                </c:pt>
                <c:pt idx="3">
                  <c:v>Planeación institucional</c:v>
                </c:pt>
                <c:pt idx="4">
                  <c:v>Participación ciudadana</c:v>
                </c:pt>
                <c:pt idx="5">
                  <c:v>Control interno</c:v>
                </c:pt>
                <c:pt idx="6">
                  <c:v>Defensa jurídica</c:v>
                </c:pt>
                <c:pt idx="7">
                  <c:v>Gestión del conocimiento</c:v>
                </c:pt>
                <c:pt idx="8">
                  <c:v>Servicio al ciudadano</c:v>
                </c:pt>
                <c:pt idx="9">
                  <c:v>Seguridad digital</c:v>
                </c:pt>
                <c:pt idx="10">
                  <c:v>Racionalización de trámites</c:v>
                </c:pt>
                <c:pt idx="11">
                  <c:v>Gobierno digital</c:v>
                </c:pt>
                <c:pt idx="12">
                  <c:v>Seguimiento y evaluación</c:v>
                </c:pt>
                <c:pt idx="13">
                  <c:v>Talento humano</c:v>
                </c:pt>
                <c:pt idx="14">
                  <c:v>Integridad</c:v>
                </c:pt>
              </c:strCache>
            </c:strRef>
          </c:cat>
          <c:val>
            <c:numRef>
              <c:f>Hoja1!$B$2:$B$16</c:f>
              <c:numCache>
                <c:formatCode>0.0</c:formatCode>
                <c:ptCount val="15"/>
                <c:pt idx="0">
                  <c:v>93.660601772299017</c:v>
                </c:pt>
                <c:pt idx="1">
                  <c:v>92.859053909465004</c:v>
                </c:pt>
                <c:pt idx="2">
                  <c:v>92.292821326164855</c:v>
                </c:pt>
                <c:pt idx="3">
                  <c:v>91.924839041182807</c:v>
                </c:pt>
                <c:pt idx="4">
                  <c:v>91.744240785110449</c:v>
                </c:pt>
                <c:pt idx="5">
                  <c:v>90.843529328257588</c:v>
                </c:pt>
                <c:pt idx="6">
                  <c:v>90.800333333333342</c:v>
                </c:pt>
                <c:pt idx="7">
                  <c:v>90.19795503970677</c:v>
                </c:pt>
                <c:pt idx="8">
                  <c:v>89.676350000000014</c:v>
                </c:pt>
                <c:pt idx="9">
                  <c:v>89.254691975308631</c:v>
                </c:pt>
                <c:pt idx="10">
                  <c:v>87.842961139311896</c:v>
                </c:pt>
                <c:pt idx="11">
                  <c:v>87.296822222222218</c:v>
                </c:pt>
                <c:pt idx="12">
                  <c:v>86.306053853735477</c:v>
                </c:pt>
                <c:pt idx="13">
                  <c:v>85.432922222222217</c:v>
                </c:pt>
                <c:pt idx="14">
                  <c:v>84.45626666666665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7AFD-4664-965B-F45054FE5A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0"/>
        <c:overlap val="-27"/>
        <c:axId val="346047136"/>
        <c:axId val="346048224"/>
      </c:barChart>
      <c:catAx>
        <c:axId val="34604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lang="es-CO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48224"/>
        <c:crosses val="autoZero"/>
        <c:auto val="1"/>
        <c:lblAlgn val="ctr"/>
        <c:lblOffset val="100"/>
        <c:noMultiLvlLbl val="0"/>
      </c:catAx>
      <c:valAx>
        <c:axId val="346048224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4604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Work Sans Bold Italic" pitchFamily="2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F9EB-409A-A1B5-FB27D1686C3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9EB-409A-A1B5-FB27D1686C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Gestión de la información estadística</c:v>
                </c:pt>
                <c:pt idx="1">
                  <c:v>Mejora normativa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93</c:v>
                </c:pt>
                <c:pt idx="1">
                  <c:v>65.8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EB-409A-A1B5-FB27D1686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6051488"/>
        <c:axId val="346058016"/>
      </c:barChart>
      <c:catAx>
        <c:axId val="346051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58016"/>
        <c:crosses val="autoZero"/>
        <c:auto val="1"/>
        <c:lblAlgn val="ctr"/>
        <c:lblOffset val="100"/>
        <c:noMultiLvlLbl val="0"/>
      </c:catAx>
      <c:valAx>
        <c:axId val="346058016"/>
        <c:scaling>
          <c:orientation val="minMax"/>
        </c:scaling>
        <c:delete val="1"/>
        <c:axPos val="b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605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Hoja1!$A$2:$A$11</c:f>
              <c:strCache>
                <c:ptCount val="10"/>
                <c:pt idx="0">
                  <c:v>ORQUESTA FILARMÓNICA DE BOGOTÁ</c:v>
                </c:pt>
                <c:pt idx="1">
                  <c:v>SUBRED INTEGRADA DE SERVICIOS DE SALUD SUR OCCIDENTE</c:v>
                </c:pt>
                <c:pt idx="2">
                  <c:v>EMPRESA DE TRANSPORTE DEL TERCER MILENIO TRANSMILENIO S.A.</c:v>
                </c:pt>
                <c:pt idx="3">
                  <c:v>SUBRED INTEGRADA DE SERVICIOS DE SALUD CENTRO ORIENTE</c:v>
                </c:pt>
                <c:pt idx="4">
                  <c:v>UNIDAD ADMINISTRATIVA ESPECIAL DE CATASTRO DISTRITAL</c:v>
                </c:pt>
                <c:pt idx="5">
                  <c:v>SECRETARÍA DISTRITAL DE MOVILIDAD</c:v>
                </c:pt>
                <c:pt idx="6">
                  <c:v>SECRETARÍA GENERAL DE LA ALCALDÍA MAYOR DE BOGOTÁ</c:v>
                </c:pt>
                <c:pt idx="7">
                  <c:v>ALCALDÍA MAYOR DE BOGOTÁ</c:v>
                </c:pt>
                <c:pt idx="8">
                  <c:v>SECRETARÍA DISTRITAL DE PLANEACIÓN</c:v>
                </c:pt>
                <c:pt idx="9">
                  <c:v>SECRETARÍA DISTRITAL DE SALUD</c:v>
                </c:pt>
              </c:strCache>
            </c:strRef>
          </c:cat>
          <c:val>
            <c:numRef>
              <c:f>Hoja1!$B$2:$B$11</c:f>
              <c:numCache>
                <c:formatCode>0.0</c:formatCode>
                <c:ptCount val="10"/>
                <c:pt idx="0">
                  <c:v>98.128811658339302</c:v>
                </c:pt>
                <c:pt idx="1">
                  <c:v>98.189033119200602</c:v>
                </c:pt>
                <c:pt idx="2">
                  <c:v>98.248602878895994</c:v>
                </c:pt>
                <c:pt idx="3">
                  <c:v>98.303269236259794</c:v>
                </c:pt>
                <c:pt idx="4">
                  <c:v>98.394555674518202</c:v>
                </c:pt>
                <c:pt idx="5">
                  <c:v>98.394990364025702</c:v>
                </c:pt>
                <c:pt idx="6">
                  <c:v>98.426149226742794</c:v>
                </c:pt>
                <c:pt idx="7">
                  <c:v>98.437783583154896</c:v>
                </c:pt>
                <c:pt idx="8">
                  <c:v>98.498759124434898</c:v>
                </c:pt>
                <c:pt idx="9">
                  <c:v>98.979740661432302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F0-4EF2-B231-7837AF6924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46056928"/>
        <c:axId val="346057472"/>
      </c:barChart>
      <c:catAx>
        <c:axId val="346056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57472"/>
        <c:crosses val="autoZero"/>
        <c:auto val="1"/>
        <c:lblAlgn val="ctr"/>
        <c:lblOffset val="100"/>
        <c:noMultiLvlLbl val="0"/>
      </c:catAx>
      <c:valAx>
        <c:axId val="346057472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34605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latin typeface="Work Sans Bold Roman" pitchFamily="2" charset="0"/>
        </a:defRPr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20E-406B-B37D-EE010E9EB3B2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20E-406B-B37D-EE010E9EB3B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20E-406B-B37D-EE010E9EB3B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20E-406B-B37D-EE010E9EB3B2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20E-406B-B37D-EE010E9EB3B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20E-406B-B37D-EE010E9EB3B2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20E-406B-B37D-EE010E9EB3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0</c:v>
                </c:pt>
              </c:numLit>
            </c:plus>
            <c:minus>
              <c:numRef>
                <c:f>Hoja1!$D$2:$D$6</c:f>
                <c:numCache>
                  <c:formatCode>General</c:formatCode>
                  <c:ptCount val="5"/>
                  <c:pt idx="0">
                    <c:v>18.700000000000003</c:v>
                  </c:pt>
                  <c:pt idx="1">
                    <c:v>16.199999999999989</c:v>
                  </c:pt>
                  <c:pt idx="2">
                    <c:v>21.799999999999997</c:v>
                  </c:pt>
                  <c:pt idx="3">
                    <c:v>24.800000000000004</c:v>
                  </c:pt>
                  <c:pt idx="4">
                    <c:v>12.299999999999997</c:v>
                  </c:pt>
                </c:numCache>
              </c:numRef>
            </c:minus>
            <c:spPr>
              <a:noFill/>
              <a:ln w="38100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Hoja1!$A$2:$A$6</c:f>
              <c:strCache>
                <c:ptCount val="5"/>
                <c:pt idx="0">
                  <c:v>Ambiente de control</c:v>
                </c:pt>
                <c:pt idx="1">
                  <c:v>Evaluación del riesgo</c:v>
                </c:pt>
                <c:pt idx="2">
                  <c:v>Actividades de control</c:v>
                </c:pt>
                <c:pt idx="3">
                  <c:v>Información y comunicación</c:v>
                </c:pt>
                <c:pt idx="4">
                  <c:v>Actividades de monitoreo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88.2</c:v>
                </c:pt>
                <c:pt idx="1">
                  <c:v>87.1</c:v>
                </c:pt>
                <c:pt idx="2">
                  <c:v>88.8</c:v>
                </c:pt>
                <c:pt idx="3">
                  <c:v>88.4</c:v>
                </c:pt>
                <c:pt idx="4">
                  <c:v>81.8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920E-406B-B37D-EE010E9EB3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46049312"/>
        <c:axId val="346050944"/>
      </c:barChart>
      <c:catAx>
        <c:axId val="3460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50944"/>
        <c:crosses val="autoZero"/>
        <c:auto val="1"/>
        <c:lblAlgn val="ctr"/>
        <c:lblOffset val="100"/>
        <c:noMultiLvlLbl val="0"/>
      </c:catAx>
      <c:valAx>
        <c:axId val="3460509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604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Work Sans Bold Italic" pitchFamily="2" charset="0"/>
        </a:defRPr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4DC-4256-995B-AD8683031B10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24DC-4256-995B-AD8683031B10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24DC-4256-995B-AD8683031B1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24DC-4256-995B-AD8683031B10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24DC-4256-995B-AD8683031B10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24DC-4256-995B-AD8683031B10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24DC-4256-995B-AD8683031B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Work Sans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1"/>
            <c:plus>
              <c:numLit>
                <c:formatCode>General</c:formatCode>
                <c:ptCount val="1"/>
                <c:pt idx="0">
                  <c:v>0</c:v>
                </c:pt>
              </c:numLit>
            </c:plus>
            <c:minus>
              <c:numRef>
                <c:f>Hoja1!$E$2:$E$5</c:f>
                <c:numCache>
                  <c:formatCode>General</c:formatCode>
                  <c:ptCount val="4"/>
                  <c:pt idx="0">
                    <c:v>16.099999999999994</c:v>
                  </c:pt>
                  <c:pt idx="1">
                    <c:v>17.099999999999994</c:v>
                  </c:pt>
                  <c:pt idx="2">
                    <c:v>18.700000000000003</c:v>
                  </c:pt>
                  <c:pt idx="3">
                    <c:v>21.399999999999991</c:v>
                  </c:pt>
                </c:numCache>
              </c:numRef>
            </c:minus>
            <c:spPr>
              <a:noFill/>
              <a:ln w="38100" cap="flat" cmpd="sng" algn="ctr">
                <a:solidFill>
                  <a:schemeClr val="bg1"/>
                </a:solidFill>
                <a:round/>
              </a:ln>
              <a:effectLst/>
            </c:spPr>
          </c:errBars>
          <c:cat>
            <c:strRef>
              <c:f>Hoja1!$A$2:$A$5</c:f>
              <c:strCache>
                <c:ptCount val="4"/>
                <c:pt idx="0">
                  <c:v>Tercera línea</c:v>
                </c:pt>
                <c:pt idx="1">
                  <c:v>Primera línea </c:v>
                </c:pt>
                <c:pt idx="2">
                  <c:v>Segunda línea</c:v>
                </c:pt>
                <c:pt idx="3">
                  <c:v>Línea estratégica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78.8</c:v>
                </c:pt>
                <c:pt idx="1">
                  <c:v>90</c:v>
                </c:pt>
                <c:pt idx="2">
                  <c:v>86.5</c:v>
                </c:pt>
                <c:pt idx="3">
                  <c:v>88.8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24DC-4256-995B-AD8683031B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46052576"/>
        <c:axId val="346048768"/>
      </c:barChart>
      <c:catAx>
        <c:axId val="34605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  <a:ea typeface="+mn-ea"/>
                <a:cs typeface="+mn-cs"/>
              </a:defRPr>
            </a:pPr>
            <a:endParaRPr lang="es-CO"/>
          </a:p>
        </c:txPr>
        <c:crossAx val="346048768"/>
        <c:crosses val="autoZero"/>
        <c:auto val="1"/>
        <c:lblAlgn val="ctr"/>
        <c:lblOffset val="100"/>
        <c:noMultiLvlLbl val="0"/>
      </c:catAx>
      <c:valAx>
        <c:axId val="346048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4605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latin typeface="Work Sans Bold Italic" pitchFamily="2" charset="0"/>
        </a:defRPr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D4125-D908-4D37-B04F-C6FE14DDF609}" type="datetimeFigureOut">
              <a:rPr lang="es-CO" smtClean="0"/>
              <a:t>10/06/2022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60317-88C7-4C17-9E70-44F705FBD1B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422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 algn="l" defTabSz="914400">
              <a:buClr>
                <a:srgbClr val="000000"/>
              </a:buClr>
              <a:buFont typeface="Arial"/>
              <a:buNone/>
              <a:defRPr/>
            </a:pPr>
            <a:fld id="{F2DC4CC2-29CD-C24D-BD73-075769EA7509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 defTabSz="914400">
                <a:buClr>
                  <a:srgbClr val="000000"/>
                </a:buClr>
                <a:buFont typeface="Arial"/>
                <a:buNone/>
                <a:defRPr/>
              </a:pPr>
              <a:t>17</a:t>
            </a:fld>
            <a:endParaRPr lang="en-US" sz="14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862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 algn="l" defTabSz="914400">
              <a:buClr>
                <a:srgbClr val="000000"/>
              </a:buClr>
              <a:buFont typeface="Arial"/>
              <a:buNone/>
              <a:defRPr/>
            </a:pPr>
            <a:fld id="{F2DC4CC2-29CD-C24D-BD73-075769EA7509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 defTabSz="914400">
                <a:buClr>
                  <a:srgbClr val="000000"/>
                </a:buClr>
                <a:buFont typeface="Arial"/>
                <a:buNone/>
                <a:defRPr/>
              </a:pPr>
              <a:t>18</a:t>
            </a:fld>
            <a:endParaRPr lang="en-US" sz="14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651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/>
          <a:lstStyle/>
          <a:p>
            <a:pPr algn="l" defTabSz="914400">
              <a:buClr>
                <a:srgbClr val="000000"/>
              </a:buClr>
              <a:buFont typeface="Arial"/>
              <a:buNone/>
              <a:defRPr/>
            </a:pPr>
            <a:fld id="{F2DC4CC2-29CD-C24D-BD73-075769EA7509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 algn="l" defTabSz="914400">
                <a:buClr>
                  <a:srgbClr val="000000"/>
                </a:buClr>
                <a:buFont typeface="Arial"/>
                <a:buNone/>
                <a:defRPr/>
              </a:pPr>
              <a:t>19</a:t>
            </a:fld>
            <a:endParaRPr lang="en-US" sz="1400" kern="0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331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46C08D-96B8-2CDD-CD18-B5EF37F5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86142D4-4B8C-A275-0064-3199B7FBB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5CFEC3B-7575-7DAE-336F-00588193B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63978B9-D2A1-182D-2DAF-9F9F53964A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46C1F30C-6F7A-4BF2-2544-445A497E8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22EE329C-06DC-6057-3254-59E64CC96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4A01AC06-F4D9-CEA3-77E7-926795F8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9806878-41E1-D264-0F3F-27DD76B1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542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D51F75-9D14-7994-A9FE-356329174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95841BF-335D-12A0-9701-E0BF445D0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408472E-37FF-533E-43D7-9B980140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25B7789-E885-C192-7673-2AB301A7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2686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C6ED9E2F-ADA9-6A55-3DBF-B430E3135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49AD6E52-776F-F392-6FC9-E7EE6720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E01E3-2CAB-3E76-5163-AC0FE51E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884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88454C9-D6F7-A4EF-D3DD-78B024A8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F6601EF-FB4D-B4F5-85A8-B1D4FF08E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34FDF60D-4E43-A3B4-C778-378899284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685508D-6DE9-E485-CB7A-0861EA49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766F267-EA39-5E8A-FD6E-B1CC4FD7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2D14301-1991-163B-3DB7-09CBB0FB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4338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524829-9309-6D9A-32FE-9C36C216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0D9BCE1-5195-2A0D-663E-68B61FC1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27DA3F2-A156-EA7A-A29D-9E2E5F26B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38E854B-0E56-881B-FF31-C86AFC1CF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F33AD653-709D-0701-33D8-E32467B71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58B01DC-777A-3098-8DAD-3E04EC03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7639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33732C-1EBF-E5C1-C354-CD5719F03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71A2ECB-C032-1209-C8D9-75E5FA868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DF0CCB3-0106-4CAB-B1FF-7030F08B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E31475C-9091-A044-EE7C-30FBE182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FBC69C0-42E9-C8B8-3BDC-555650350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439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E47703-C545-3A7D-77D0-0490D10F4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C288E0A-1845-E5E7-9CDC-5C68C7DEE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DB3BA0-D44B-4F26-6BB3-1B2F7D0A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FD3DB24-BF93-F0F4-F9BC-1ACEDBC0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6938775-374C-8B36-3330-8CE34679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9868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375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1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D4D4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0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69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15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9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03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76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91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05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;p9">
            <a:extLst>
              <a:ext uri="{FF2B5EF4-FFF2-40B4-BE49-F238E27FC236}">
                <a16:creationId xmlns:a16="http://schemas.microsoft.com/office/drawing/2014/main" xmlns="" id="{2B95E910-EB92-374F-846C-CD6252CF3001}"/>
              </a:ext>
            </a:extLst>
          </p:cNvPr>
          <p:cNvSpPr txBox="1"/>
          <p:nvPr userDrawn="1"/>
        </p:nvSpPr>
        <p:spPr>
          <a:xfrm>
            <a:off x="8015465" y="198403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685409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7390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8187145" y="2479417"/>
            <a:ext cx="13805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409"/>
            <a:r>
              <a:rPr lang="es-ES_tradnl" sz="600" spc="225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600" spc="225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600" spc="225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5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D4D4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 o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972928" y="1616081"/>
            <a:ext cx="3291507" cy="115252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/>
              <a:t>1. </a:t>
            </a:r>
            <a:r>
              <a:rPr lang="es-ES_tradnl" err="1"/>
              <a:t>Items</a:t>
            </a:r>
            <a:r>
              <a:rPr lang="es-ES_tradnl"/>
              <a:t> del índice aquí.</a:t>
            </a:r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1" hasCustomPrompt="1"/>
          </p:nvPr>
        </p:nvSpPr>
        <p:spPr>
          <a:xfrm>
            <a:off x="972928" y="3137309"/>
            <a:ext cx="3291507" cy="115252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/>
              <a:t>2. </a:t>
            </a:r>
            <a:r>
              <a:rPr lang="es-ES_tradnl" err="1"/>
              <a:t>Items</a:t>
            </a:r>
            <a:r>
              <a:rPr lang="es-ES_tradnl"/>
              <a:t> del índice aquí.</a:t>
            </a:r>
          </a:p>
        </p:txBody>
      </p:sp>
      <p:sp>
        <p:nvSpPr>
          <p:cNvPr id="12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12080" y="1616081"/>
            <a:ext cx="3303270" cy="115252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/>
              <a:t>3. </a:t>
            </a:r>
            <a:r>
              <a:rPr lang="es-ES_tradnl" err="1"/>
              <a:t>Items</a:t>
            </a:r>
            <a:r>
              <a:rPr lang="es-ES_tradnl"/>
              <a:t> del índice aquí.</a:t>
            </a:r>
          </a:p>
        </p:txBody>
      </p:sp>
      <p:sp>
        <p:nvSpPr>
          <p:cNvPr id="13" name="Marcador de texto 9"/>
          <p:cNvSpPr>
            <a:spLocks noGrp="1"/>
          </p:cNvSpPr>
          <p:nvPr>
            <p:ph type="body" sz="quarter" idx="13" hasCustomPrompt="1"/>
          </p:nvPr>
        </p:nvSpPr>
        <p:spPr>
          <a:xfrm>
            <a:off x="5212080" y="3137309"/>
            <a:ext cx="3303270" cy="1152525"/>
          </a:xfrm>
        </p:spPr>
        <p:txBody>
          <a:bodyPr>
            <a:normAutofit/>
          </a:bodyPr>
          <a:lstStyle>
            <a:lvl1pPr marL="0" indent="0">
              <a:buNone/>
              <a:defRPr sz="2400" b="1" i="0">
                <a:solidFill>
                  <a:srgbClr val="EB90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/>
              <a:t>4. </a:t>
            </a:r>
            <a:r>
              <a:rPr lang="es-ES_tradnl" err="1"/>
              <a:t>Items</a:t>
            </a:r>
            <a:r>
              <a:rPr lang="es-ES_tradnl"/>
              <a:t> del índice aquí.</a:t>
            </a:r>
          </a:p>
        </p:txBody>
      </p:sp>
      <p:sp>
        <p:nvSpPr>
          <p:cNvPr id="14" name="Título 13"/>
          <p:cNvSpPr>
            <a:spLocks noGrp="1"/>
          </p:cNvSpPr>
          <p:nvPr>
            <p:ph type="title" hasCustomPrompt="1"/>
          </p:nvPr>
        </p:nvSpPr>
        <p:spPr>
          <a:xfrm>
            <a:off x="628651" y="309175"/>
            <a:ext cx="7759855" cy="994172"/>
          </a:xfrm>
        </p:spPr>
        <p:txBody>
          <a:bodyPr>
            <a:normAutofit/>
          </a:bodyPr>
          <a:lstStyle>
            <a:lvl1pPr algn="r">
              <a:defRPr sz="45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/>
              <a:t>Tu índice o agenda</a:t>
            </a:r>
          </a:p>
        </p:txBody>
      </p:sp>
      <p:pic>
        <p:nvPicPr>
          <p:cNvPr id="15" name="Imagen 1" descr="logo_60_anos_60_anos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98" y="4457702"/>
            <a:ext cx="685799" cy="685799"/>
          </a:xfrm>
          <a:prstGeom prst="rect">
            <a:avLst/>
          </a:prstGeom>
        </p:spPr>
      </p:pic>
      <p:pic>
        <p:nvPicPr>
          <p:cNvPr id="16" name="Imagen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r="2345" b="91470"/>
          <a:stretch/>
        </p:blipFill>
        <p:spPr>
          <a:xfrm>
            <a:off x="-137160" y="7422"/>
            <a:ext cx="3131820" cy="219456"/>
          </a:xfrm>
          <a:prstGeom prst="rect">
            <a:avLst/>
          </a:prstGeom>
        </p:spPr>
      </p:pic>
      <p:sp>
        <p:nvSpPr>
          <p:cNvPr id="18" name="Rectángulo 17"/>
          <p:cNvSpPr/>
          <p:nvPr userDrawn="1"/>
        </p:nvSpPr>
        <p:spPr>
          <a:xfrm>
            <a:off x="9031310" y="0"/>
            <a:ext cx="112691" cy="661652"/>
          </a:xfrm>
          <a:prstGeom prst="rect">
            <a:avLst/>
          </a:prstGeom>
          <a:solidFill>
            <a:srgbClr val="584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409"/>
            <a:endParaRPr lang="es-ES_tradnl" sz="10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25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6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81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bg>
      <p:bgRef idx="1001">
        <a:schemeClr val="bg1"/>
      </p:bgRef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1000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27" y="1741117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xmlns="" id="{4E8FAF10-E4DD-2641-AC24-D5545700AED6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685409">
              <a:buSzPts val="1100"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994790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 1">
  <p:cSld name="Imagen con título 1">
    <p:bg>
      <p:bgRef idx="1001">
        <a:schemeClr val="bg1"/>
      </p:bgRef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37687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1000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00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pic" idx="2"/>
          </p:nvPr>
        </p:nvSpPr>
        <p:spPr>
          <a:xfrm>
            <a:off x="0" y="0"/>
            <a:ext cx="3423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3768724" y="1733025"/>
            <a:ext cx="4307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281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463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bg>
      <p:bgRef idx="1001">
        <a:schemeClr val="bg1"/>
      </p:bgRef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3361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37687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768725" y="1733023"/>
            <a:ext cx="4307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xmlns="" id="{7EA52621-5AD7-FE4D-8401-6200F1765F30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685409">
              <a:buSzPts val="1100"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94410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">
  <p:cSld name="Cifras">
    <p:bg>
      <p:bgRef idx="1001">
        <a:schemeClr val="bg1"/>
      </p:bgRef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>
            <a:off x="6349213" y="1947449"/>
            <a:ext cx="22650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68578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1pPr>
            <a:lvl2pPr marL="914378" lvl="1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2pPr>
            <a:lvl3pPr marL="1371566" lvl="2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3pPr>
            <a:lvl4pPr marL="1828754" lvl="3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4pPr>
            <a:lvl5pPr marL="2285943" lvl="4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5pPr>
            <a:lvl6pPr marL="2743132" lvl="5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6pPr>
            <a:lvl7pPr marL="3200320" lvl="6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7pPr>
            <a:lvl8pPr marL="3657509" lvl="7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8pPr>
            <a:lvl9pPr marL="4114697" lvl="8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2"/>
          </p:nvPr>
        </p:nvSpPr>
        <p:spPr>
          <a:xfrm>
            <a:off x="6583513" y="3258848"/>
            <a:ext cx="1883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3"/>
          </p:nvPr>
        </p:nvSpPr>
        <p:spPr>
          <a:xfrm>
            <a:off x="834575" y="1947449"/>
            <a:ext cx="22650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68578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1pPr>
            <a:lvl2pPr marL="914378" lvl="1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2pPr>
            <a:lvl3pPr marL="1371566" lvl="2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3pPr>
            <a:lvl4pPr marL="1828754" lvl="3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4pPr>
            <a:lvl5pPr marL="2285943" lvl="4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5pPr>
            <a:lvl6pPr marL="2743132" lvl="5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6pPr>
            <a:lvl7pPr marL="3200320" lvl="6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7pPr>
            <a:lvl8pPr marL="3657509" lvl="7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8pPr>
            <a:lvl9pPr marL="4114697" lvl="8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619226" y="647000"/>
            <a:ext cx="78474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4"/>
          </p:nvPr>
        </p:nvSpPr>
        <p:spPr>
          <a:xfrm>
            <a:off x="3591888" y="1947449"/>
            <a:ext cx="22650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68578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1pPr>
            <a:lvl2pPr marL="914378" lvl="1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2pPr>
            <a:lvl3pPr marL="1371566" lvl="2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3pPr>
            <a:lvl4pPr marL="1828754" lvl="3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4pPr>
            <a:lvl5pPr marL="2285943" lvl="4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5pPr>
            <a:lvl6pPr marL="2743132" lvl="5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6pPr>
            <a:lvl7pPr marL="3200320" lvl="6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7pPr>
            <a:lvl8pPr marL="3657509" lvl="7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8pPr>
            <a:lvl9pPr marL="4114697" lvl="8" indent="-6857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7200"/>
              <a:buFont typeface="Work Sans"/>
              <a:buChar char="•"/>
              <a:defRPr sz="7200" b="1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5"/>
          </p:nvPr>
        </p:nvSpPr>
        <p:spPr>
          <a:xfrm>
            <a:off x="3782838" y="3258848"/>
            <a:ext cx="1883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6"/>
          </p:nvPr>
        </p:nvSpPr>
        <p:spPr>
          <a:xfrm>
            <a:off x="1025513" y="3258848"/>
            <a:ext cx="18831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11" name="Google Shape;69;p9">
            <a:extLst>
              <a:ext uri="{FF2B5EF4-FFF2-40B4-BE49-F238E27FC236}">
                <a16:creationId xmlns:a16="http://schemas.microsoft.com/office/drawing/2014/main" xmlns="" id="{EADC75C9-C746-8548-988D-73FE9ACC5089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685409">
              <a:buSzPts val="1100"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59583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>
  <p:cSld name="Diapositiva de título">
    <p:bg>
      <p:bgPr>
        <a:solidFill>
          <a:srgbClr val="2D6DF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685409">
              <a:buSzPts val="700"/>
            </a:pPr>
            <a:fld id="{00000000-1234-1234-1234-123412341234}" type="slidenum">
              <a:rPr lang="es-CO" sz="7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409">
                <a:buSzPts val="700"/>
              </a:pPr>
              <a:t>‹Nº›</a:t>
            </a:fld>
            <a:endParaRPr sz="70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685409">
              <a:buSzPts val="700"/>
            </a:pPr>
            <a:fld id="{00000000-1234-1234-1234-123412341234}" type="slidenum">
              <a:rPr lang="es-CO" sz="7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409">
                <a:buSzPts val="700"/>
              </a:pPr>
              <a:t>‹Nº›</a:t>
            </a:fld>
            <a:endParaRPr sz="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409"/>
            <a:endParaRPr sz="1900">
              <a:solidFill>
                <a:srgbClr val="FFFFFF"/>
              </a:solidFill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1098469" y="4856142"/>
            <a:ext cx="4292929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409">
              <a:buSzPts val="600"/>
            </a:pPr>
            <a:r>
              <a:rPr lang="es-CO" sz="6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8" name="Grupo 7"/>
          <p:cNvGrpSpPr/>
          <p:nvPr userDrawn="1"/>
        </p:nvGrpSpPr>
        <p:grpSpPr>
          <a:xfrm>
            <a:off x="3342606" y="0"/>
            <a:ext cx="5801395" cy="5143500"/>
            <a:chOff x="3342605" y="0"/>
            <a:chExt cx="5801395" cy="5143500"/>
          </a:xfrm>
        </p:grpSpPr>
        <p:sp>
          <p:nvSpPr>
            <p:cNvPr id="9" name="Rectángulo 8"/>
            <p:cNvSpPr/>
            <p:nvPr/>
          </p:nvSpPr>
          <p:spPr>
            <a:xfrm>
              <a:off x="6483721" y="0"/>
              <a:ext cx="2660279" cy="5143500"/>
            </a:xfrm>
            <a:prstGeom prst="rect">
              <a:avLst/>
            </a:prstGeom>
            <a:solidFill>
              <a:srgbClr val="E4E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409"/>
              <a:endParaRPr lang="en-US" sz="1900" dirty="0">
                <a:solidFill>
                  <a:srgbClr val="FFFFFF"/>
                </a:solidFill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05" y="2329274"/>
              <a:ext cx="4352654" cy="8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634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685409">
              <a:buSzPts val="700"/>
            </a:pPr>
            <a:fld id="{00000000-1234-1234-1234-123412341234}" type="slidenum">
              <a:rPr lang="es-CO" sz="7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409">
                <a:buSzPts val="700"/>
              </a:pPr>
              <a:t>‹Nº›</a:t>
            </a:fld>
            <a:endParaRPr sz="70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685409">
              <a:buSzPts val="700"/>
            </a:pPr>
            <a:fld id="{00000000-1234-1234-1234-123412341234}" type="slidenum">
              <a:rPr lang="es-CO" sz="7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409">
                <a:buSzPts val="700"/>
              </a:pPr>
              <a:t>‹Nº›</a:t>
            </a:fld>
            <a:endParaRPr sz="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409"/>
            <a:endParaRPr sz="1900">
              <a:solidFill>
                <a:srgbClr val="FFFFFF"/>
              </a:solidFill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1098468" y="4856142"/>
            <a:ext cx="429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685409">
              <a:buSzPts val="600"/>
            </a:pPr>
            <a:r>
              <a:rPr lang="es-CO" sz="6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Función Pública.</a:t>
            </a:r>
            <a:endParaRPr sz="6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7" name="Grupo 6"/>
          <p:cNvGrpSpPr/>
          <p:nvPr userDrawn="1"/>
        </p:nvGrpSpPr>
        <p:grpSpPr>
          <a:xfrm>
            <a:off x="3342606" y="0"/>
            <a:ext cx="5801395" cy="5143500"/>
            <a:chOff x="3342605" y="0"/>
            <a:chExt cx="5801395" cy="5143500"/>
          </a:xfrm>
        </p:grpSpPr>
        <p:sp>
          <p:nvSpPr>
            <p:cNvPr id="9" name="Rectángulo 8"/>
            <p:cNvSpPr/>
            <p:nvPr/>
          </p:nvSpPr>
          <p:spPr>
            <a:xfrm>
              <a:off x="6483721" y="0"/>
              <a:ext cx="2660279" cy="5143500"/>
            </a:xfrm>
            <a:prstGeom prst="rect">
              <a:avLst/>
            </a:prstGeom>
            <a:solidFill>
              <a:srgbClr val="E4E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409"/>
              <a:endParaRPr lang="en-US" sz="1900" dirty="0">
                <a:solidFill>
                  <a:srgbClr val="FFFFFF"/>
                </a:solidFill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05" y="2329274"/>
              <a:ext cx="4352654" cy="8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286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Ref idx="1001">
        <a:schemeClr val="bg1"/>
      </p:bgRef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/>
          <p:nvPr/>
        </p:nvSpPr>
        <p:spPr>
          <a:xfrm>
            <a:off x="367469" y="98782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685409">
              <a:buSzPts val="1100"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021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4D4D4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685409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409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 defTabSz="685409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409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409"/>
            <a:endParaRPr sz="14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409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985623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6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753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Ref idx="1001">
        <a:schemeClr val="bg1"/>
      </p:bgRef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9">
            <a:extLst>
              <a:ext uri="{FF2B5EF4-FFF2-40B4-BE49-F238E27FC236}">
                <a16:creationId xmlns:a16="http://schemas.microsoft.com/office/drawing/2014/main" xmlns="" id="{2878297F-D1F8-3A48-B1CC-2D20ABA2811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685409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4" name="Google Shape;21;p3"/>
          <p:cNvSpPr txBox="1"/>
          <p:nvPr userDrawn="1"/>
        </p:nvSpPr>
        <p:spPr>
          <a:xfrm>
            <a:off x="0" y="4856142"/>
            <a:ext cx="9144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409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dirty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539416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409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xmlns="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 defTabSz="685409"/>
              <a:endParaRPr sz="1050">
                <a:solidFill>
                  <a:srgbClr val="FFFFFF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xmlns="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xmlns="" id="{6508292A-5721-0448-A5F3-C720366B6098}"/>
              </a:ext>
            </a:extLst>
          </p:cNvPr>
          <p:cNvSpPr txBox="1"/>
          <p:nvPr userDrawn="1"/>
        </p:nvSpPr>
        <p:spPr>
          <a:xfrm>
            <a:off x="1742173" y="1892935"/>
            <a:ext cx="4452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lnSpc>
                <a:spcPct val="150000"/>
              </a:lnSpc>
              <a:defRPr/>
            </a:pPr>
            <a:r>
              <a:rPr lang="es-ES" sz="4800" b="1" dirty="0">
                <a:solidFill>
                  <a:srgbClr val="FFFFFF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</a:rPr>
              <a:t>Gracias</a:t>
            </a:r>
          </a:p>
          <a:p>
            <a:pPr defTabSz="914378">
              <a:lnSpc>
                <a:spcPct val="150000"/>
              </a:lnSpc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CO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</a:p>
        </p:txBody>
      </p:sp>
    </p:spTree>
    <p:extLst>
      <p:ext uri="{BB962C8B-B14F-4D97-AF65-F5344CB8AC3E}">
        <p14:creationId xmlns:p14="http://schemas.microsoft.com/office/powerpoint/2010/main" val="3687530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1A67-9E9E-490B-99D2-B95F0C1478E5}" type="datetimeFigureOut">
              <a:rPr lang="es-CO" smtClean="0"/>
              <a:pPr/>
              <a:t>10/06/2022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46B7E-95DA-4B9A-B9E4-0CAF65B162A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54189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878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0" indent="0" algn="ctr">
              <a:buNone/>
              <a:defRPr sz="1500"/>
            </a:lvl2pPr>
            <a:lvl3pPr marL="685304" indent="0" algn="ctr">
              <a:buNone/>
              <a:defRPr sz="1425"/>
            </a:lvl3pPr>
            <a:lvl4pPr marL="1027956" indent="0" algn="ctr">
              <a:buNone/>
              <a:defRPr sz="1200"/>
            </a:lvl4pPr>
            <a:lvl5pPr marL="1370608" indent="0" algn="ctr">
              <a:buNone/>
              <a:defRPr sz="1200"/>
            </a:lvl5pPr>
            <a:lvl6pPr marL="1713263" indent="0" algn="ctr">
              <a:buNone/>
              <a:defRPr sz="1200"/>
            </a:lvl6pPr>
            <a:lvl7pPr marL="2055911" indent="0" algn="ctr">
              <a:buNone/>
              <a:defRPr sz="1200"/>
            </a:lvl7pPr>
            <a:lvl8pPr marL="2398560" indent="0" algn="ctr">
              <a:buNone/>
              <a:defRPr sz="1200"/>
            </a:lvl8pPr>
            <a:lvl9pPr marL="274121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93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30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411"/>
            <a:ext cx="7886700" cy="213955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0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21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331"/>
            <a:ext cx="3886200" cy="326350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331"/>
            <a:ext cx="3886200" cy="326350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82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952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04" indent="0">
              <a:buNone/>
              <a:defRPr sz="1425" b="1"/>
            </a:lvl3pPr>
            <a:lvl4pPr marL="1027956" indent="0">
              <a:buNone/>
              <a:defRPr sz="1200" b="1"/>
            </a:lvl4pPr>
            <a:lvl5pPr marL="1370608" indent="0">
              <a:buNone/>
              <a:defRPr sz="1200" b="1"/>
            </a:lvl5pPr>
            <a:lvl6pPr marL="1713263" indent="0">
              <a:buNone/>
              <a:defRPr sz="1200" b="1"/>
            </a:lvl6pPr>
            <a:lvl7pPr marL="2055911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1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911"/>
            <a:ext cx="3868340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0" indent="0">
              <a:buNone/>
              <a:defRPr sz="1500" b="1"/>
            </a:lvl2pPr>
            <a:lvl3pPr marL="685304" indent="0">
              <a:buNone/>
              <a:defRPr sz="1425" b="1"/>
            </a:lvl3pPr>
            <a:lvl4pPr marL="1027956" indent="0">
              <a:buNone/>
              <a:defRPr sz="1200" b="1"/>
            </a:lvl4pPr>
            <a:lvl5pPr marL="1370608" indent="0">
              <a:buNone/>
              <a:defRPr sz="1200" b="1"/>
            </a:lvl5pPr>
            <a:lvl6pPr marL="1713263" indent="0">
              <a:buNone/>
              <a:defRPr sz="1200" b="1"/>
            </a:lvl6pPr>
            <a:lvl7pPr marL="2055911" indent="0">
              <a:buNone/>
              <a:defRPr sz="1200" b="1"/>
            </a:lvl7pPr>
            <a:lvl8pPr marL="2398560" indent="0">
              <a:buNone/>
              <a:defRPr sz="1200" b="1"/>
            </a:lvl8pPr>
            <a:lvl9pPr marL="274121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7" y="1878911"/>
            <a:ext cx="3887391" cy="276344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0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089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78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3007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1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04" indent="0">
              <a:buNone/>
              <a:defRPr sz="900"/>
            </a:lvl3pPr>
            <a:lvl4pPr marL="1027956" indent="0">
              <a:buNone/>
              <a:defRPr sz="825"/>
            </a:lvl4pPr>
            <a:lvl5pPr marL="1370608" indent="0">
              <a:buNone/>
              <a:defRPr sz="825"/>
            </a:lvl5pPr>
            <a:lvl6pPr marL="1713263" indent="0">
              <a:buNone/>
              <a:defRPr sz="825"/>
            </a:lvl6pPr>
            <a:lvl7pPr marL="2055911" indent="0">
              <a:buNone/>
              <a:defRPr sz="825"/>
            </a:lvl7pPr>
            <a:lvl8pPr marL="2398560" indent="0">
              <a:buNone/>
              <a:defRPr sz="825"/>
            </a:lvl8pPr>
            <a:lvl9pPr marL="2741210" indent="0">
              <a:buNone/>
              <a:defRPr sz="82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0062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3007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8"/>
          </a:xfrm>
        </p:spPr>
        <p:txBody>
          <a:bodyPr/>
          <a:lstStyle>
            <a:lvl1pPr marL="0" indent="0">
              <a:buNone/>
              <a:defRPr sz="2400"/>
            </a:lvl1pPr>
            <a:lvl2pPr marL="342650" indent="0">
              <a:buNone/>
              <a:defRPr sz="2100"/>
            </a:lvl2pPr>
            <a:lvl3pPr marL="685304" indent="0">
              <a:buNone/>
              <a:defRPr sz="1800"/>
            </a:lvl3pPr>
            <a:lvl4pPr marL="1027956" indent="0">
              <a:buNone/>
              <a:defRPr sz="1500"/>
            </a:lvl4pPr>
            <a:lvl5pPr marL="1370608" indent="0">
              <a:buNone/>
              <a:defRPr sz="1500"/>
            </a:lvl5pPr>
            <a:lvl6pPr marL="1713263" indent="0">
              <a:buNone/>
              <a:defRPr sz="1500"/>
            </a:lvl6pPr>
            <a:lvl7pPr marL="2055911" indent="0">
              <a:buNone/>
              <a:defRPr sz="1500"/>
            </a:lvl7pPr>
            <a:lvl8pPr marL="2398560" indent="0">
              <a:buNone/>
              <a:defRPr sz="1500"/>
            </a:lvl8pPr>
            <a:lvl9pPr marL="274121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1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0" indent="0">
              <a:buNone/>
              <a:defRPr sz="1125"/>
            </a:lvl2pPr>
            <a:lvl3pPr marL="685304" indent="0">
              <a:buNone/>
              <a:defRPr sz="900"/>
            </a:lvl3pPr>
            <a:lvl4pPr marL="1027956" indent="0">
              <a:buNone/>
              <a:defRPr sz="825"/>
            </a:lvl4pPr>
            <a:lvl5pPr marL="1370608" indent="0">
              <a:buNone/>
              <a:defRPr sz="825"/>
            </a:lvl5pPr>
            <a:lvl6pPr marL="1713263" indent="0">
              <a:buNone/>
              <a:defRPr sz="825"/>
            </a:lvl6pPr>
            <a:lvl7pPr marL="2055911" indent="0">
              <a:buNone/>
              <a:defRPr sz="825"/>
            </a:lvl7pPr>
            <a:lvl8pPr marL="2398560" indent="0">
              <a:buNone/>
              <a:defRPr sz="825"/>
            </a:lvl8pPr>
            <a:lvl9pPr marL="2741210" indent="0">
              <a:buNone/>
              <a:defRPr sz="825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54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98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94" y="273846"/>
            <a:ext cx="5800725" cy="435887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55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8187163" y="2479428"/>
            <a:ext cx="1380474" cy="18465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685664"/>
            <a:r>
              <a:rPr lang="es-ES_tradnl" sz="600" spc="225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600" spc="225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600" spc="225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593131" y="2479428"/>
            <a:ext cx="1731532" cy="184650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defTabSz="685664"/>
            <a:r>
              <a:rPr lang="es-ES" sz="600" spc="225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- NOMBRE DE LA SECCIÓN -</a:t>
            </a:r>
            <a:endParaRPr lang="es-ES_tradnl" sz="600" spc="225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75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1_Imagen con título">
    <p:bg>
      <p:bgRef idx="1001">
        <a:schemeClr val="bg1"/>
      </p:bgRef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2" tIns="34274" rIns="68522" bIns="34274" anchor="t" anchorCtr="0"/>
          <a:lstStyle>
            <a:lvl1pPr marL="456770" lvl="0" indent="-2283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975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3590" lvl="1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0376" lvl="2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7179" lvl="3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3948" lvl="4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0718" lvl="5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197520" lvl="6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4310" lvl="7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1127" lvl="8" indent="-2981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2" tIns="34274" rIns="68522" bIns="34274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62" y="1741117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2" tIns="34274" rIns="68522" bIns="34274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xmlns="" id="{4E8FAF10-E4DD-2641-AC24-D5545700AED6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34274" rIns="68525" bIns="34274" anchor="ctr" anchorCtr="0">
            <a:noAutofit/>
          </a:bodyPr>
          <a:lstStyle/>
          <a:p>
            <a:pPr defTabSz="685205">
              <a:buSzPts val="1100"/>
            </a:pPr>
            <a:r>
              <a:rPr lang="es-CO" sz="60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415858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9" tIns="60921" rIns="121829" bIns="60921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25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2C135F-B301-78E3-397C-6BFA1BC69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896202B-230D-64D9-F10B-45785850C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A5A4278-DB31-4FE4-1A44-8BED2002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C89A523-9069-5671-E7E6-3E472947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FEA4F478-9E35-7AEC-EA61-DD658AD6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22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5AA70D-D98C-ED05-9AC6-7513C76F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F00FCAA-FAD4-4B8A-9063-AB6F34864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7678C0C4-0C92-0271-70DA-0A4F5273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8EAB6FB-27AF-9C0D-3F3B-B2217499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F64701F-F176-7C90-3024-A295EAB1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720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531F99-4064-E2AA-0883-2F129B86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C830F37-AD41-A99D-4265-59DE99F77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10867DC-D129-96D9-47B0-6F7186C4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8BB6E22-1510-9BEC-C496-1008BCE8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ACE7896-DB38-01DD-CCA7-8E39D910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7076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AED413D-3421-93D7-660B-FD74A81F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DC00A50-A7AB-4D00-1700-781A9651C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777856D-B8DD-4736-DFD3-40BDB9A1D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0EEC094-BE7B-92A7-7356-B3C82844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9481C31-3AEB-851F-1316-58529084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D1B39A4-4F50-B82C-D50C-BA0A1812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2997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39555" cy="5140960"/>
          </a:xfrm>
          <a:custGeom>
            <a:avLst/>
            <a:gdLst/>
            <a:ahLst/>
            <a:cxnLst/>
            <a:rect l="l" t="t" r="r" b="b"/>
            <a:pathLst>
              <a:path w="9139555" h="5140960">
                <a:moveTo>
                  <a:pt x="9139555" y="0"/>
                </a:moveTo>
                <a:lnTo>
                  <a:pt x="0" y="0"/>
                </a:lnTo>
                <a:lnTo>
                  <a:pt x="0" y="5140833"/>
                </a:lnTo>
                <a:lnTo>
                  <a:pt x="9139555" y="5140833"/>
                </a:lnTo>
                <a:lnTo>
                  <a:pt x="9139555" y="0"/>
                </a:lnTo>
                <a:close/>
              </a:path>
            </a:pathLst>
          </a:custGeom>
          <a:solidFill>
            <a:srgbClr val="F8F7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9119" y="374990"/>
            <a:ext cx="3754754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4D4D4D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294DB1E-9D66-57BB-E1FB-EEE2D7136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2292CA2-E065-C96A-9C58-6E37FE34A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BF44D6C-F4CE-1A0B-0299-3411D8783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75E55-D216-5A4C-9CDB-AF1D89F71FA1}" type="datetimeFigureOut">
              <a:rPr lang="es-ES_tradnl" smtClean="0"/>
              <a:t>10/06/2022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15CF88F-DE9C-933A-0A0F-40675B7D6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0EF953C-D4A2-ECB6-9FDF-FC938454E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109BE-B914-E940-B10A-E01FDAD254B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89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/>
            <a:fld id="{EA0C55C2-3E97-D84B-86C4-354517CBEA10}" type="datetimeFigureOut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685409"/>
              <a:t>10/06/2022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/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9"/>
            <a:fld id="{E95667C0-AA1E-DC41-8021-C624EF3F6EDF}" type="slidenum">
              <a:rPr lang="es-ES_tradnl" smtClean="0">
                <a:solidFill>
                  <a:prstClr val="black">
                    <a:tint val="75000"/>
                  </a:prstClr>
                </a:solidFill>
              </a:rPr>
              <a:pPr defTabSz="685409"/>
              <a:t>‹Nº›</a:t>
            </a:fld>
            <a:endParaRPr lang="es-ES_trad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9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409"/>
            <a:endParaRPr lang="es-CO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409"/>
            <a:endParaRPr lang="es-CO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409"/>
            <a:fld id="{00000000-1234-1234-1234-123412341234}" type="slidenum">
              <a:rPr lang="es-CO" smtClean="0"/>
              <a:pPr defTabSz="685409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05344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409"/>
            <a:endParaRPr lang="es-CO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409"/>
            <a:endParaRPr lang="es-CO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409"/>
            <a:fld id="{00000000-1234-1234-1234-123412341234}" type="slidenum">
              <a:rPr lang="es-CO" smtClean="0"/>
              <a:pPr defTabSz="685409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5710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952"/>
            <a:ext cx="7886700" cy="994172"/>
          </a:xfrm>
          <a:prstGeom prst="rect">
            <a:avLst/>
          </a:prstGeom>
        </p:spPr>
        <p:txBody>
          <a:bodyPr vert="horz" lIns="91378" tIns="45694" rIns="91378" bIns="45694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331"/>
            <a:ext cx="7886700" cy="3263503"/>
          </a:xfrm>
          <a:prstGeom prst="rect">
            <a:avLst/>
          </a:prstGeom>
        </p:spPr>
        <p:txBody>
          <a:bodyPr vert="horz" lIns="91378" tIns="45694" rIns="91378" bIns="45694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3"/>
          </a:xfrm>
          <a:prstGeom prst="rect">
            <a:avLst/>
          </a:prstGeom>
        </p:spPr>
        <p:txBody>
          <a:bodyPr vert="horz" lIns="91378" tIns="45694" rIns="91378" bIns="4569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4"/>
            <a:fld id="{54E031C1-455E-4788-8044-FF83C5F7E82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304"/>
              <a:t>10/06/2022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3"/>
          </a:xfrm>
          <a:prstGeom prst="rect">
            <a:avLst/>
          </a:prstGeom>
        </p:spPr>
        <p:txBody>
          <a:bodyPr vert="horz" lIns="91378" tIns="45694" rIns="91378" bIns="4569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4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3"/>
          </a:xfrm>
          <a:prstGeom prst="rect">
            <a:avLst/>
          </a:prstGeom>
        </p:spPr>
        <p:txBody>
          <a:bodyPr vert="horz" lIns="91378" tIns="45694" rIns="91378" bIns="4569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04"/>
            <a:fld id="{7E256B4C-9068-4231-90D4-EF491338583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685304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xStyles>
    <p:titleStyle>
      <a:lvl1pPr algn="l" defTabSz="68530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8" indent="-171328" algn="l" defTabSz="68530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3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31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80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930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4584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7236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9888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2543" indent="-171328" algn="l" defTabSz="6853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650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304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956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608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263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911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8560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1210" algn="l" defTabSz="685304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9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cionpublica.gov.co/web/mipg/resultados-medicion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85800" y="3867150"/>
            <a:ext cx="2057400" cy="304800"/>
          </a:xfrm>
          <a:prstGeom prst="rect">
            <a:avLst/>
          </a:prstGeom>
          <a:solidFill>
            <a:srgbClr val="266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18904F-5120-36FD-58E0-705D06121783}"/>
              </a:ext>
            </a:extLst>
          </p:cNvPr>
          <p:cNvSpPr/>
          <p:nvPr/>
        </p:nvSpPr>
        <p:spPr>
          <a:xfrm>
            <a:off x="685800" y="3638550"/>
            <a:ext cx="533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dirty="0">
                <a:latin typeface="Work Sans" pitchFamily="2" charset="0"/>
              </a:rPr>
              <a:t>10 de junio de 2022</a:t>
            </a:r>
          </a:p>
        </p:txBody>
      </p:sp>
    </p:spTree>
    <p:extLst>
      <p:ext uri="{BB962C8B-B14F-4D97-AF65-F5344CB8AC3E}">
        <p14:creationId xmlns:p14="http://schemas.microsoft.com/office/powerpoint/2010/main" val="1242151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838200" y="971550"/>
            <a:ext cx="33528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redondeado 3"/>
          <p:cNvSpPr/>
          <p:nvPr/>
        </p:nvSpPr>
        <p:spPr>
          <a:xfrm>
            <a:off x="5105400" y="1885950"/>
            <a:ext cx="33528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04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24000" y="3181350"/>
            <a:ext cx="76200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b="1" dirty="0">
                <a:latin typeface="Work Sans" pitchFamily="2" charset="0"/>
              </a:rPr>
              <a:t>Aspectos a tener en cuenta para el Análisis de Resultados </a:t>
            </a:r>
          </a:p>
        </p:txBody>
      </p:sp>
    </p:spTree>
    <p:extLst>
      <p:ext uri="{BB962C8B-B14F-4D97-AF65-F5344CB8AC3E}">
        <p14:creationId xmlns:p14="http://schemas.microsoft.com/office/powerpoint/2010/main" val="346270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6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xmlns="" id="{33D63DC8-3300-4693-866F-6FAB8F1C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09" y="850447"/>
            <a:ext cx="7696199" cy="4312103"/>
          </a:xfrm>
          <a:prstGeom prst="rect">
            <a:avLst/>
          </a:prstGeom>
        </p:spPr>
      </p:pic>
      <p:sp>
        <p:nvSpPr>
          <p:cNvPr id="4" name="TextBox 8"/>
          <p:cNvSpPr txBox="1"/>
          <p:nvPr/>
        </p:nvSpPr>
        <p:spPr>
          <a:xfrm>
            <a:off x="3136447" y="7446"/>
            <a:ext cx="286775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783">
              <a:defRPr/>
            </a:pPr>
            <a:r>
              <a:rPr lang="es-ES_tradnl" sz="1600" b="1" kern="1400" spc="75">
                <a:solidFill>
                  <a:srgbClr val="0070C0"/>
                </a:solidFill>
                <a:latin typeface="Work Sans Medium"/>
                <a:cs typeface="Arial"/>
                <a:sym typeface="Arial"/>
              </a:rPr>
              <a:t>Estructura del modelo</a:t>
            </a:r>
            <a:endParaRPr lang="es-CO" sz="1600" b="1" spc="225">
              <a:solidFill>
                <a:srgbClr val="0070C0"/>
              </a:solidFill>
              <a:latin typeface="Work Sans Medium"/>
              <a:ea typeface="Arial Narrow" charset="0"/>
              <a:cs typeface="Arial"/>
              <a:sym typeface="Arial"/>
            </a:endParaRPr>
          </a:p>
        </p:txBody>
      </p:sp>
      <p:sp>
        <p:nvSpPr>
          <p:cNvPr id="6" name="24 Rectángulo"/>
          <p:cNvSpPr/>
          <p:nvPr/>
        </p:nvSpPr>
        <p:spPr>
          <a:xfrm>
            <a:off x="1574548" y="346000"/>
            <a:ext cx="585087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defTabSz="685783">
              <a:defRPr/>
            </a:pPr>
            <a:r>
              <a:rPr lang="es-CO" sz="1200" spc="225" dirty="0">
                <a:solidFill>
                  <a:srgbClr val="0070C0"/>
                </a:solidFill>
                <a:latin typeface="Work Sans Medium"/>
                <a:ea typeface="Arial Narrow" charset="0"/>
                <a:cs typeface="Arial Narrow" charset="0"/>
                <a:sym typeface="Arial"/>
              </a:rPr>
              <a:t>MIPG se diseñó a través de 7 dimensiones que incorporan 19 políticas de gestión y desempeño institucional</a:t>
            </a: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xmlns="" id="{DD549335-0114-4B1F-A85B-F9E1781C6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420" y="832880"/>
            <a:ext cx="1491343" cy="189930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607F5E7-21FD-49CC-85FD-42DAC3D98F86}"/>
              </a:ext>
            </a:extLst>
          </p:cNvPr>
          <p:cNvSpPr txBox="1"/>
          <p:nvPr/>
        </p:nvSpPr>
        <p:spPr>
          <a:xfrm>
            <a:off x="7656739" y="1445080"/>
            <a:ext cx="1055916" cy="830997"/>
          </a:xfrm>
          <a:prstGeom prst="rect">
            <a:avLst/>
          </a:prstGeom>
          <a:solidFill>
            <a:srgbClr val="3366CC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378">
              <a:buClr>
                <a:srgbClr val="000000"/>
              </a:buClr>
              <a:defRPr/>
            </a:pPr>
            <a:r>
              <a:rPr lang="es-CO" sz="800" b="1" kern="0">
                <a:solidFill>
                  <a:srgbClr val="FFFFFF"/>
                </a:solidFill>
                <a:latin typeface="Work Sans Medium"/>
                <a:cs typeface="Arial"/>
                <a:sym typeface="Arial"/>
              </a:rPr>
              <a:t>Decreto 1499 de 2017 – Fundamento Legal para la actualización de MIPG. </a:t>
            </a:r>
            <a:endParaRPr lang="es-ES" sz="800" b="1" kern="0">
              <a:solidFill>
                <a:srgbClr val="FFFFFF"/>
              </a:solidFill>
              <a:latin typeface="Work Sans Medium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2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6203126" y="1724025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81"/>
          <p:cNvGrpSpPr/>
          <p:nvPr/>
        </p:nvGrpSpPr>
        <p:grpSpPr>
          <a:xfrm>
            <a:off x="3115768" y="86386"/>
            <a:ext cx="4404422" cy="430764"/>
            <a:chOff x="4139414" y="567274"/>
            <a:chExt cx="5872563" cy="574352"/>
          </a:xfrm>
        </p:grpSpPr>
        <p:sp>
          <p:nvSpPr>
            <p:cNvPr id="5" name="Rectangle 66"/>
            <p:cNvSpPr/>
            <p:nvPr/>
          </p:nvSpPr>
          <p:spPr>
            <a:xfrm>
              <a:off x="4139414" y="649183"/>
              <a:ext cx="587256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783">
                <a:defRPr/>
              </a:pPr>
              <a:r>
                <a:rPr lang="pt-BR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/>
                  <a:cs typeface="Arial Black"/>
                  <a:sym typeface="Arial"/>
                </a:rPr>
                <a:t>11 Entidades     19 Políticas</a:t>
              </a:r>
              <a:endParaRPr 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/>
                <a:cs typeface="Arial Black"/>
                <a:sym typeface="Arial"/>
              </a:endParaRPr>
            </a:p>
          </p:txBody>
        </p:sp>
        <p:cxnSp>
          <p:nvCxnSpPr>
            <p:cNvPr id="6" name="Straight Connector 74"/>
            <p:cNvCxnSpPr/>
            <p:nvPr/>
          </p:nvCxnSpPr>
          <p:spPr>
            <a:xfrm>
              <a:off x="6665154" y="567274"/>
              <a:ext cx="0" cy="543575"/>
            </a:xfrm>
            <a:prstGeom prst="line">
              <a:avLst/>
            </a:prstGeom>
            <a:ln w="38100" cmpd="sng">
              <a:solidFill>
                <a:srgbClr val="E5661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1272E373-340A-4F60-AB86-DB5FEA70D4DD}"/>
              </a:ext>
            </a:extLst>
          </p:cNvPr>
          <p:cNvSpPr txBox="1"/>
          <p:nvPr/>
        </p:nvSpPr>
        <p:spPr>
          <a:xfrm>
            <a:off x="2901644" y="624826"/>
            <a:ext cx="494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2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3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4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5</a:t>
            </a:r>
          </a:p>
          <a:p>
            <a:pPr algn="r" defTabSz="685783">
              <a:lnSpc>
                <a:spcPct val="120000"/>
              </a:lnSpc>
              <a:defRPr/>
            </a:pPr>
            <a:endParaRPr lang="en-US" sz="1200" b="1" dirty="0">
              <a:solidFill>
                <a:srgbClr val="EE8D46"/>
              </a:solidFill>
              <a:latin typeface="Arial Narrow"/>
              <a:cs typeface="Arial Narrow"/>
              <a:sym typeface="Arial"/>
            </a:endParaRP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6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7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8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9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10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11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12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13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14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15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16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17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18</a:t>
            </a:r>
          </a:p>
          <a:p>
            <a:pPr algn="r" defTabSz="685783">
              <a:lnSpc>
                <a:spcPct val="120000"/>
              </a:lnSpc>
              <a:defRPr/>
            </a:pPr>
            <a:r>
              <a:rPr lang="en-US" sz="1200" b="1" dirty="0">
                <a:solidFill>
                  <a:srgbClr val="EE8D46"/>
                </a:solidFill>
                <a:latin typeface="Arial Narrow"/>
                <a:cs typeface="Arial Narrow"/>
                <a:sym typeface="Arial"/>
              </a:rPr>
              <a:t>19</a:t>
            </a:r>
          </a:p>
        </p:txBody>
      </p:sp>
      <p:sp>
        <p:nvSpPr>
          <p:cNvPr id="8" name="Rectangle 44"/>
          <p:cNvSpPr/>
          <p:nvPr/>
        </p:nvSpPr>
        <p:spPr>
          <a:xfrm>
            <a:off x="3397108" y="1534088"/>
            <a:ext cx="434901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Transparencia, acceso a la información pública </a:t>
            </a:r>
            <a:b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</a:b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y lucha contra la corrupción</a:t>
            </a:r>
          </a:p>
        </p:txBody>
      </p:sp>
      <p:sp>
        <p:nvSpPr>
          <p:cNvPr id="9" name="Rectangle 44"/>
          <p:cNvSpPr/>
          <p:nvPr/>
        </p:nvSpPr>
        <p:spPr>
          <a:xfrm>
            <a:off x="3375231" y="3252027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Seguridad digital</a:t>
            </a:r>
          </a:p>
        </p:txBody>
      </p:sp>
      <p:sp>
        <p:nvSpPr>
          <p:cNvPr id="10" name="Rectangle 44"/>
          <p:cNvSpPr/>
          <p:nvPr/>
        </p:nvSpPr>
        <p:spPr>
          <a:xfrm>
            <a:off x="3387510" y="643601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Planeación institucional</a:t>
            </a:r>
          </a:p>
        </p:txBody>
      </p:sp>
      <p:sp>
        <p:nvSpPr>
          <p:cNvPr id="11" name="Rectangle 44"/>
          <p:cNvSpPr/>
          <p:nvPr/>
        </p:nvSpPr>
        <p:spPr>
          <a:xfrm>
            <a:off x="3377995" y="2182454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Servicio al ciudadano</a:t>
            </a:r>
          </a:p>
        </p:txBody>
      </p:sp>
      <p:sp>
        <p:nvSpPr>
          <p:cNvPr id="12" name="Rectangle 44"/>
          <p:cNvSpPr/>
          <p:nvPr/>
        </p:nvSpPr>
        <p:spPr>
          <a:xfrm>
            <a:off x="3396223" y="4144047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Seguimiento y evaluación del desempeño institucional </a:t>
            </a:r>
          </a:p>
        </p:txBody>
      </p:sp>
      <p:sp>
        <p:nvSpPr>
          <p:cNvPr id="13" name="Rectangle 44"/>
          <p:cNvSpPr/>
          <p:nvPr/>
        </p:nvSpPr>
        <p:spPr>
          <a:xfrm>
            <a:off x="3396223" y="3919843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Control interno</a:t>
            </a:r>
          </a:p>
        </p:txBody>
      </p:sp>
      <p:pic>
        <p:nvPicPr>
          <p:cNvPr id="14" name="Picture 10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825" y="4233980"/>
            <a:ext cx="479029" cy="564190"/>
          </a:xfrm>
          <a:prstGeom prst="rect">
            <a:avLst/>
          </a:prstGeom>
        </p:spPr>
      </p:pic>
      <p:sp>
        <p:nvSpPr>
          <p:cNvPr id="15" name="Rectangle 44"/>
          <p:cNvSpPr/>
          <p:nvPr/>
        </p:nvSpPr>
        <p:spPr>
          <a:xfrm>
            <a:off x="3377995" y="846252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Gestión presupuestal y eficiencia del gasto público</a:t>
            </a:r>
          </a:p>
        </p:txBody>
      </p:sp>
      <p:pic>
        <p:nvPicPr>
          <p:cNvPr id="16" name="Picture 46" descr="Captura de pantalla 2017-09-08 a las 10.25.40 a.m..pn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33" y="3279392"/>
            <a:ext cx="1034909" cy="383421"/>
          </a:xfrm>
          <a:prstGeom prst="rect">
            <a:avLst/>
          </a:prstGeom>
        </p:spPr>
      </p:pic>
      <p:sp>
        <p:nvSpPr>
          <p:cNvPr id="17" name="Rectangle 44"/>
          <p:cNvSpPr/>
          <p:nvPr/>
        </p:nvSpPr>
        <p:spPr>
          <a:xfrm>
            <a:off x="3381913" y="3483676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Defensa jurídica</a:t>
            </a:r>
          </a:p>
        </p:txBody>
      </p:sp>
      <p:sp>
        <p:nvSpPr>
          <p:cNvPr id="18" name="Rectangle 44"/>
          <p:cNvSpPr/>
          <p:nvPr/>
        </p:nvSpPr>
        <p:spPr>
          <a:xfrm>
            <a:off x="3375231" y="2827811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Gestión documental</a:t>
            </a:r>
          </a:p>
        </p:txBody>
      </p:sp>
      <p:pic>
        <p:nvPicPr>
          <p:cNvPr id="19" name="Picture 6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25" y="4363122"/>
            <a:ext cx="858548" cy="451441"/>
          </a:xfrm>
          <a:prstGeom prst="rect">
            <a:avLst/>
          </a:prstGeom>
        </p:spPr>
      </p:pic>
      <p:sp>
        <p:nvSpPr>
          <p:cNvPr id="20" name="Rectangle 44"/>
          <p:cNvSpPr/>
          <p:nvPr/>
        </p:nvSpPr>
        <p:spPr>
          <a:xfrm>
            <a:off x="3397108" y="1065431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Talento humano </a:t>
            </a:r>
          </a:p>
        </p:txBody>
      </p:sp>
      <p:sp>
        <p:nvSpPr>
          <p:cNvPr id="21" name="Rectangle 44"/>
          <p:cNvSpPr/>
          <p:nvPr/>
        </p:nvSpPr>
        <p:spPr>
          <a:xfrm>
            <a:off x="3407641" y="1298651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Integridad </a:t>
            </a:r>
          </a:p>
        </p:txBody>
      </p:sp>
      <p:sp>
        <p:nvSpPr>
          <p:cNvPr id="22" name="Rectangle 44"/>
          <p:cNvSpPr/>
          <p:nvPr/>
        </p:nvSpPr>
        <p:spPr>
          <a:xfrm>
            <a:off x="3381913" y="1997082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Fortalecimiento organizacional  y simplificación de procesos </a:t>
            </a:r>
          </a:p>
        </p:txBody>
      </p:sp>
      <p:sp>
        <p:nvSpPr>
          <p:cNvPr id="23" name="Rectangle 44"/>
          <p:cNvSpPr/>
          <p:nvPr/>
        </p:nvSpPr>
        <p:spPr>
          <a:xfrm>
            <a:off x="3377995" y="2376729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Participación ciudadana en la gestión pública</a:t>
            </a:r>
          </a:p>
        </p:txBody>
      </p:sp>
      <p:sp>
        <p:nvSpPr>
          <p:cNvPr id="24" name="Rectangle 44"/>
          <p:cNvSpPr/>
          <p:nvPr/>
        </p:nvSpPr>
        <p:spPr>
          <a:xfrm>
            <a:off x="3375231" y="2601051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Racionalización de trámites</a:t>
            </a:r>
          </a:p>
        </p:txBody>
      </p:sp>
      <p:sp>
        <p:nvSpPr>
          <p:cNvPr id="25" name="Rectangle 44"/>
          <p:cNvSpPr/>
          <p:nvPr/>
        </p:nvSpPr>
        <p:spPr>
          <a:xfrm>
            <a:off x="3388779" y="3678036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Gestión del conocimiento y la innovación</a:t>
            </a:r>
          </a:p>
        </p:txBody>
      </p:sp>
      <p:sp>
        <p:nvSpPr>
          <p:cNvPr id="26" name="Rectangle 44"/>
          <p:cNvSpPr/>
          <p:nvPr/>
        </p:nvSpPr>
        <p:spPr>
          <a:xfrm>
            <a:off x="3382429" y="3054570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Gobierno Digital, antes Gobierno en Línea</a:t>
            </a:r>
          </a:p>
        </p:txBody>
      </p:sp>
      <p:sp>
        <p:nvSpPr>
          <p:cNvPr id="27" name="Rectangle 44"/>
          <p:cNvSpPr/>
          <p:nvPr/>
        </p:nvSpPr>
        <p:spPr>
          <a:xfrm>
            <a:off x="3391867" y="4344433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Mejora Normativa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/>
          <a:srcRect t="10267" b="12040"/>
          <a:stretch/>
        </p:blipFill>
        <p:spPr>
          <a:xfrm>
            <a:off x="433421" y="196358"/>
            <a:ext cx="2468223" cy="408534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6"/>
          <a:srcRect t="12796" b="13172"/>
          <a:stretch/>
        </p:blipFill>
        <p:spPr>
          <a:xfrm>
            <a:off x="441802" y="671706"/>
            <a:ext cx="2465749" cy="49335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28" y="1256244"/>
            <a:ext cx="2463392" cy="389293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835" y="1708037"/>
            <a:ext cx="2463392" cy="42834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8"/>
          <a:stretch/>
        </p:blipFill>
        <p:spPr>
          <a:xfrm>
            <a:off x="1971326" y="4454699"/>
            <a:ext cx="834245" cy="268284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0"/>
          <a:srcRect l="1222" t="14498" r="75006" b="15565"/>
          <a:stretch/>
        </p:blipFill>
        <p:spPr>
          <a:xfrm>
            <a:off x="876185" y="3766599"/>
            <a:ext cx="1503653" cy="33663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61" t="12578" r="2591" b="10126"/>
          <a:stretch/>
        </p:blipFill>
        <p:spPr>
          <a:xfrm>
            <a:off x="446613" y="2182923"/>
            <a:ext cx="2456806" cy="51210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722" y="2740728"/>
            <a:ext cx="2465732" cy="472730"/>
          </a:xfrm>
          <a:prstGeom prst="rect">
            <a:avLst/>
          </a:prstGeom>
        </p:spPr>
      </p:pic>
      <p:sp>
        <p:nvSpPr>
          <p:cNvPr id="38" name="Rectangle 44"/>
          <p:cNvSpPr/>
          <p:nvPr/>
        </p:nvSpPr>
        <p:spPr>
          <a:xfrm>
            <a:off x="3374077" y="4559113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Gestión de la Información Estadística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3064149" y="4375336"/>
            <a:ext cx="4174851" cy="455882"/>
          </a:xfrm>
          <a:prstGeom prst="rect">
            <a:avLst/>
          </a:prstGeom>
          <a:noFill/>
          <a:ln w="19050">
            <a:solidFill>
              <a:srgbClr val="FF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s-CO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3" name="Rectangle 44"/>
          <p:cNvSpPr/>
          <p:nvPr/>
        </p:nvSpPr>
        <p:spPr>
          <a:xfrm>
            <a:off x="3412801" y="4766285"/>
            <a:ext cx="43490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lnSpc>
                <a:spcPct val="120000"/>
              </a:lnSpc>
              <a:defRPr/>
            </a:pPr>
            <a:r>
              <a:rPr lang="es-CO" sz="1200" dirty="0">
                <a:solidFill>
                  <a:prstClr val="black">
                    <a:lumMod val="75000"/>
                    <a:lumOff val="25000"/>
                  </a:prstClr>
                </a:solidFill>
                <a:cs typeface="Arial"/>
                <a:sym typeface="Arial"/>
              </a:rPr>
              <a:t>Compras y Contratación Pública</a:t>
            </a:r>
          </a:p>
        </p:txBody>
      </p:sp>
      <p:sp>
        <p:nvSpPr>
          <p:cNvPr id="2" name="Triángulo isósceles 1"/>
          <p:cNvSpPr/>
          <p:nvPr/>
        </p:nvSpPr>
        <p:spPr>
          <a:xfrm rot="5400000">
            <a:off x="7311155" y="4462378"/>
            <a:ext cx="320102" cy="299508"/>
          </a:xfrm>
          <a:prstGeom prst="triangle">
            <a:avLst/>
          </a:prstGeom>
          <a:solidFill>
            <a:srgbClr val="306493"/>
          </a:solidFill>
          <a:ln>
            <a:solidFill>
              <a:srgbClr val="306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35"/>
          <p:cNvSpPr txBox="1"/>
          <p:nvPr/>
        </p:nvSpPr>
        <p:spPr>
          <a:xfrm>
            <a:off x="7620961" y="430924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Work Sans" panose="020B0604020202020204"/>
              </a:rPr>
              <a:t>Se generan índices pero no afectan IDI</a:t>
            </a:r>
          </a:p>
        </p:txBody>
      </p:sp>
    </p:spTree>
    <p:extLst>
      <p:ext uri="{BB962C8B-B14F-4D97-AF65-F5344CB8AC3E}">
        <p14:creationId xmlns:p14="http://schemas.microsoft.com/office/powerpoint/2010/main" val="18085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Rectángulo">
            <a:extLst>
              <a:ext uri="{FF2B5EF4-FFF2-40B4-BE49-F238E27FC236}">
                <a16:creationId xmlns:a16="http://schemas.microsoft.com/office/drawing/2014/main" xmlns="" id="{E273D6C2-C3B1-144A-BFC3-54F26562B397}"/>
              </a:ext>
            </a:extLst>
          </p:cNvPr>
          <p:cNvSpPr/>
          <p:nvPr/>
        </p:nvSpPr>
        <p:spPr>
          <a:xfrm>
            <a:off x="134245" y="953121"/>
            <a:ext cx="876317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es-CO" sz="1200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Los aspectos temáticos objeto de la Operación Estadística se fundamentan en el esquema operativo de MIPG y en la estructura de controles y responsabilidades prevista en el MECI</a:t>
            </a: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endParaRPr lang="es-CO" sz="1300" kern="0" dirty="0">
              <a:solidFill>
                <a:srgbClr val="000000"/>
              </a:solidFill>
              <a:latin typeface="Work Sans" panose="020B0604020202020204"/>
              <a:ea typeface="Work Sans"/>
              <a:cs typeface="Work Sans"/>
              <a:sym typeface="Arial"/>
            </a:endParaRP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es-CO" sz="1200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La población objetivo son las entidades definidas en el Decreto 1499 de 2017, descritas en el universo de estudio.</a:t>
            </a:r>
          </a:p>
          <a:p>
            <a:pPr algn="ctr" defTabSz="914378">
              <a:buClr>
                <a:srgbClr val="FF9900"/>
              </a:buClr>
            </a:pPr>
            <a:endParaRPr lang="es-CO" sz="1200" kern="0" dirty="0">
              <a:solidFill>
                <a:srgbClr val="000000"/>
              </a:solidFill>
              <a:latin typeface="Work Sans" panose="020B0604020202020204"/>
              <a:cs typeface="Arial"/>
              <a:sym typeface="Arial"/>
            </a:endParaRP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es-CO" sz="1200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La periodicidad de la medición del desempeño institucional es anual, y se llevar a cabo a partir de la vigencia inmediatamente anterior.</a:t>
            </a:r>
          </a:p>
          <a:p>
            <a:pPr marL="285743" indent="-285743" algn="ctr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endParaRPr lang="es-CO" sz="1200" kern="0" dirty="0">
              <a:solidFill>
                <a:srgbClr val="000000"/>
              </a:solidFill>
              <a:latin typeface="Work Sans" panose="020B0604020202020204"/>
              <a:cs typeface="Arial"/>
              <a:sym typeface="Arial"/>
            </a:endParaRP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es-CO" sz="1200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Los aspectos estadísticos se resumen en el Modelo de Teoría de Respuesta al Ítem* y permiten comparabilidad entre vigencias 2018, 2019, 2020 y 2021.</a:t>
            </a: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endParaRPr lang="es-CO" sz="1200" kern="0" dirty="0">
              <a:solidFill>
                <a:srgbClr val="000000"/>
              </a:solidFill>
              <a:latin typeface="Work Sans" panose="020B0604020202020204"/>
              <a:cs typeface="Arial"/>
              <a:sym typeface="Arial"/>
            </a:endParaRP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r>
              <a:rPr lang="es-CO" sz="1200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La información de la operación estadística MDI se concreta en los </a:t>
            </a:r>
            <a:r>
              <a:rPr lang="es-CO" sz="1200" i="1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resultados de la medición de la implementación del MIPG y del MECI y su</a:t>
            </a:r>
            <a:r>
              <a:rPr lang="es-CO" sz="1200" kern="0" dirty="0">
                <a:solidFill>
                  <a:srgbClr val="000000"/>
                </a:solidFill>
                <a:latin typeface="Work Sans" panose="020B0604020202020204"/>
                <a:cs typeface="Arial"/>
                <a:sym typeface="Arial"/>
              </a:rPr>
              <a:t> métrica son los Índices de desempeño:</a:t>
            </a:r>
          </a:p>
          <a:p>
            <a:pPr marL="285743" indent="-285743" algn="just" defTabSz="914378">
              <a:buClr>
                <a:srgbClr val="FF9900"/>
              </a:buClr>
              <a:buFont typeface="Wingdings" panose="05000000000000000000" pitchFamily="2" charset="2"/>
              <a:buChar char="q"/>
            </a:pPr>
            <a:endParaRPr lang="es-CO" sz="1200" b="1" kern="0" dirty="0">
              <a:solidFill>
                <a:srgbClr val="000000"/>
              </a:solidFill>
              <a:latin typeface="Work Sans" panose="020B0604020202020204"/>
              <a:ea typeface="Work Sans"/>
              <a:cs typeface="Work Sans"/>
              <a:sym typeface="Arial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52600" y="3559405"/>
            <a:ext cx="636111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CO" altLang="es-CO" sz="1200" i="1" kern="0" dirty="0" bmk="_Toc44018282">
                <a:solidFill>
                  <a:srgbClr val="1F497D"/>
                </a:solidFill>
                <a:latin typeface="Work Sans" panose="020B0604020202020204" charset="0"/>
                <a:ea typeface="Times New Roman" panose="02020603050405020304" pitchFamily="18" charset="0"/>
                <a:cs typeface="Arial"/>
                <a:sym typeface="Arial"/>
              </a:rPr>
              <a:t>Estructura temática de los índices de desempeño institucional vigencia 2021</a:t>
            </a:r>
            <a:endParaRPr lang="es-CO" altLang="es-CO" sz="600" kern="0" dirty="0">
              <a:solidFill>
                <a:srgbClr val="073763"/>
              </a:solidFill>
              <a:latin typeface="Work Sans" panose="020B0604020202020204" charset="0"/>
              <a:cs typeface="Arial"/>
              <a:sym typeface="Arial"/>
            </a:endParaRPr>
          </a:p>
        </p:txBody>
      </p:sp>
      <p:pic>
        <p:nvPicPr>
          <p:cNvPr id="8" name="Imagen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43350"/>
            <a:ext cx="56102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" y="4684171"/>
            <a:ext cx="1569552" cy="310073"/>
          </a:xfrm>
          <a:prstGeom prst="rect">
            <a:avLst/>
          </a:prstGeom>
        </p:spPr>
      </p:pic>
      <p:sp>
        <p:nvSpPr>
          <p:cNvPr id="10" name="CuadroTexto 6">
            <a:extLst>
              <a:ext uri="{FF2B5EF4-FFF2-40B4-BE49-F238E27FC236}">
                <a16:creationId xmlns:a16="http://schemas.microsoft.com/office/drawing/2014/main" xmlns="" id="{93210541-2926-4708-BFC1-15326305ECD0}"/>
              </a:ext>
            </a:extLst>
          </p:cNvPr>
          <p:cNvSpPr txBox="1"/>
          <p:nvPr/>
        </p:nvSpPr>
        <p:spPr>
          <a:xfrm>
            <a:off x="0" y="301232"/>
            <a:ext cx="9144000" cy="461651"/>
          </a:xfrm>
          <a:prstGeom prst="rect">
            <a:avLst/>
          </a:prstGeom>
          <a:solidFill>
            <a:srgbClr val="306493"/>
          </a:solidFill>
        </p:spPr>
        <p:txBody>
          <a:bodyPr wrap="square" lIns="91426" tIns="45713" rIns="91426" bIns="45713" rtlCol="0">
            <a:spAutoFit/>
          </a:bodyPr>
          <a:lstStyle/>
          <a:p>
            <a:pPr algn="ctr" defTabSz="914243">
              <a:buClr>
                <a:srgbClr val="000000"/>
              </a:buClr>
            </a:pPr>
            <a:r>
              <a:rPr lang="es-ES" sz="2400" b="1" kern="0" dirty="0">
                <a:solidFill>
                  <a:srgbClr val="FFFFFF"/>
                </a:solidFill>
                <a:latin typeface="Work Sans" panose="020B0604020202020204" charset="0"/>
                <a:cs typeface="Arial"/>
                <a:sym typeface="Arial"/>
              </a:rPr>
              <a:t>Medición del Desempeño Institucional MDI</a:t>
            </a:r>
          </a:p>
        </p:txBody>
      </p:sp>
    </p:spTree>
    <p:extLst>
      <p:ext uri="{BB962C8B-B14F-4D97-AF65-F5344CB8AC3E}">
        <p14:creationId xmlns:p14="http://schemas.microsoft.com/office/powerpoint/2010/main" val="267888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20356" r="4167" b="17391"/>
          <a:stretch/>
        </p:blipFill>
        <p:spPr>
          <a:xfrm>
            <a:off x="582511" y="1197747"/>
            <a:ext cx="7952931" cy="290455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93210541-2926-4708-BFC1-15326305ECD0}"/>
              </a:ext>
            </a:extLst>
          </p:cNvPr>
          <p:cNvSpPr txBox="1"/>
          <p:nvPr/>
        </p:nvSpPr>
        <p:spPr>
          <a:xfrm>
            <a:off x="0" y="265900"/>
            <a:ext cx="9144000" cy="461665"/>
          </a:xfrm>
          <a:prstGeom prst="rect">
            <a:avLst/>
          </a:prstGeom>
          <a:solidFill>
            <a:srgbClr val="306493"/>
          </a:solidFill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s-ES" sz="2400" b="1" kern="0" dirty="0">
                <a:solidFill>
                  <a:srgbClr val="FFFFFF"/>
                </a:solidFill>
                <a:latin typeface="Work Sans" panose="020B0604020202020204" charset="0"/>
                <a:cs typeface="Arial"/>
                <a:sym typeface="Arial"/>
              </a:rPr>
              <a:t>Aspectos a Tener en cuenta para el Análisis de Resultados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453352" y="753130"/>
            <a:ext cx="7255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No todos los índices tienen un puntaje máximo de 100. Siempre se debe analizar con respecto al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puntaje máximo de referencia 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publicado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21011" y="1108548"/>
            <a:ext cx="632341" cy="0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agen 24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14" y="819018"/>
            <a:ext cx="309407" cy="37872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500146" y="1167725"/>
            <a:ext cx="795254" cy="642025"/>
          </a:xfrm>
          <a:prstGeom prst="ellipse">
            <a:avLst/>
          </a:prstGeom>
          <a:noFill/>
          <a:ln>
            <a:solidFill>
              <a:srgbClr val="CC66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s-CO" sz="1400" kern="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1307533" y="1276350"/>
            <a:ext cx="2807267" cy="0"/>
          </a:xfrm>
          <a:prstGeom prst="straightConnector1">
            <a:avLst/>
          </a:prstGeom>
          <a:ln w="1905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500" t="36660" r="5833" b="39625"/>
          <a:stretch/>
        </p:blipFill>
        <p:spPr>
          <a:xfrm>
            <a:off x="915442" y="4035136"/>
            <a:ext cx="7620000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2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93210541-2926-4708-BFC1-15326305ECD0}"/>
              </a:ext>
            </a:extLst>
          </p:cNvPr>
          <p:cNvSpPr txBox="1"/>
          <p:nvPr/>
        </p:nvSpPr>
        <p:spPr>
          <a:xfrm>
            <a:off x="0" y="265900"/>
            <a:ext cx="9144000" cy="461665"/>
          </a:xfrm>
          <a:prstGeom prst="rect">
            <a:avLst/>
          </a:prstGeom>
          <a:solidFill>
            <a:srgbClr val="306493"/>
          </a:solidFill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s-ES" sz="2400" b="1" kern="0" dirty="0">
                <a:solidFill>
                  <a:srgbClr val="FFFFFF"/>
                </a:solidFill>
                <a:latin typeface="Work Sans" panose="020B0604020202020204" charset="0"/>
                <a:cs typeface="Arial"/>
                <a:sym typeface="Arial"/>
              </a:rPr>
              <a:t>Aspectos a Tener en cuenta para el Análisis de Resultados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485574" y="947104"/>
            <a:ext cx="7255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Esta medición no se hace de manera separada para cada entidad, sino que involucra las respuestas de todas las entidades a esas preguntas. Por tanto, a medida que las otras entidades van mejorando, la medición se hace más exigente.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447800" y="2142428"/>
            <a:ext cx="7255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El puntaje máximo de cada índice está dado por el número de ítems que se consideran para su estimación, así como la complejidad de las preguntas y las respuestas de las entidades, en este caso para todas las correspondientes a la Rama Ejecutiva del orden nacional y los grupos pares para las del nivel territorial, específicamente en el orden distrital se tiene el grupo “Distrito Capital” (50 entidades).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pic>
        <p:nvPicPr>
          <p:cNvPr id="26" name="Gráfico 26" descr="Piezas de rompecabezas">
            <a:extLst>
              <a:ext uri="{FF2B5EF4-FFF2-40B4-BE49-F238E27FC236}">
                <a16:creationId xmlns:a16="http://schemas.microsoft.com/office/drawing/2014/main" xmlns="" id="{91D2D671-7C23-B54B-9425-24FF0321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3266" y="843563"/>
            <a:ext cx="716584" cy="716584"/>
          </a:xfrm>
          <a:prstGeom prst="rect">
            <a:avLst/>
          </a:prstGeom>
        </p:spPr>
      </p:pic>
      <p:pic>
        <p:nvPicPr>
          <p:cNvPr id="27" name="Gráfico 30" descr="Cadena de bloques">
            <a:extLst>
              <a:ext uri="{FF2B5EF4-FFF2-40B4-BE49-F238E27FC236}">
                <a16:creationId xmlns:a16="http://schemas.microsoft.com/office/drawing/2014/main" xmlns="" id="{A1EAC21E-C16A-594B-8A99-8E96BAE32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8947" y="2197450"/>
            <a:ext cx="585947" cy="585947"/>
          </a:xfrm>
          <a:prstGeom prst="rect">
            <a:avLst/>
          </a:prstGeom>
        </p:spPr>
      </p:pic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98376" y="1230332"/>
            <a:ext cx="632341" cy="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35200" y="2510201"/>
            <a:ext cx="632341" cy="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1447800" y="3890486"/>
            <a:ext cx="7255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Para las políticas de gestión presupuestal y Eficiencia del Gasto Público, así como Mejora Normativa solo se evalúa centralizado para el cálculo del Índice Alcaldía Mayor, esto no afecta el IDI de las entidades a las que no se evalúa.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35200" y="4258259"/>
            <a:ext cx="632341" cy="0"/>
          </a:xfrm>
          <a:prstGeom prst="line">
            <a:avLst/>
          </a:prstGeom>
          <a:ln w="19050" cap="flat" cmpd="sng" algn="ctr">
            <a:solidFill>
              <a:schemeClr val="accent6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Imagen 24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857237"/>
            <a:ext cx="528765" cy="6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2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3210541-2926-4708-BFC1-15326305ECD0}"/>
              </a:ext>
            </a:extLst>
          </p:cNvPr>
          <p:cNvSpPr txBox="1"/>
          <p:nvPr/>
        </p:nvSpPr>
        <p:spPr>
          <a:xfrm>
            <a:off x="0" y="265900"/>
            <a:ext cx="9144000" cy="461665"/>
          </a:xfrm>
          <a:prstGeom prst="rect">
            <a:avLst/>
          </a:prstGeom>
          <a:solidFill>
            <a:srgbClr val="306493"/>
          </a:solidFill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s-ES" sz="2400" b="1" kern="0" dirty="0">
                <a:solidFill>
                  <a:srgbClr val="FFFFFF"/>
                </a:solidFill>
                <a:latin typeface="Work Sans" panose="020B0604020202020204" charset="0"/>
                <a:cs typeface="Arial"/>
                <a:sym typeface="Arial"/>
              </a:rPr>
              <a:t>Aspectos a Tener en cuenta para el Análisis de Resultados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453352" y="901826"/>
            <a:ext cx="7255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En primer lugar,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busque su entidad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, descargue sus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recomendaciones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 y expórtelas a Excel para su posterior análisis.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21011" y="1108548"/>
            <a:ext cx="632341" cy="0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Imagen 24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27" y="808469"/>
            <a:ext cx="451607" cy="55278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t="13977" r="3191" b="9957"/>
          <a:stretch/>
        </p:blipFill>
        <p:spPr>
          <a:xfrm>
            <a:off x="37456" y="1452516"/>
            <a:ext cx="6410528" cy="2831904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3533215" y="1143980"/>
            <a:ext cx="795254" cy="1079583"/>
            <a:chOff x="3529686" y="1143980"/>
            <a:chExt cx="795254" cy="1079583"/>
          </a:xfrm>
        </p:grpSpPr>
        <p:sp>
          <p:nvSpPr>
            <p:cNvPr id="16" name="Elipse 15"/>
            <p:cNvSpPr/>
            <p:nvPr/>
          </p:nvSpPr>
          <p:spPr>
            <a:xfrm>
              <a:off x="3529686" y="1741596"/>
              <a:ext cx="795254" cy="481967"/>
            </a:xfrm>
            <a:prstGeom prst="ellipse">
              <a:avLst/>
            </a:prstGeom>
            <a:noFill/>
            <a:ln w="28575">
              <a:solidFill>
                <a:srgbClr val="CC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s-CO" sz="1400" kern="0">
                <a:solidFill>
                  <a:prstClr val="white"/>
                </a:solidFill>
                <a:sym typeface="Arial"/>
              </a:endParaRPr>
            </a:p>
          </p:txBody>
        </p:sp>
        <p:cxnSp>
          <p:nvCxnSpPr>
            <p:cNvPr id="17" name="Conector recto de flecha 16"/>
            <p:cNvCxnSpPr/>
            <p:nvPr/>
          </p:nvCxnSpPr>
          <p:spPr>
            <a:xfrm>
              <a:off x="3914047" y="1143980"/>
              <a:ext cx="0" cy="578160"/>
            </a:xfrm>
            <a:prstGeom prst="straightConnector1">
              <a:avLst/>
            </a:prstGeom>
            <a:ln w="19050">
              <a:solidFill>
                <a:srgbClr val="CC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t="13788" r="2234" b="9390"/>
          <a:stretch/>
        </p:blipFill>
        <p:spPr>
          <a:xfrm>
            <a:off x="3132060" y="2390988"/>
            <a:ext cx="6011941" cy="2655983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3363588" y="1135967"/>
            <a:ext cx="5548882" cy="2124977"/>
            <a:chOff x="3363588" y="1135966"/>
            <a:chExt cx="5548882" cy="2124977"/>
          </a:xfrm>
        </p:grpSpPr>
        <p:sp>
          <p:nvSpPr>
            <p:cNvPr id="20" name="Elipse 19"/>
            <p:cNvSpPr/>
            <p:nvPr/>
          </p:nvSpPr>
          <p:spPr>
            <a:xfrm>
              <a:off x="3363588" y="2710301"/>
              <a:ext cx="5548882" cy="550642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buClr>
                  <a:srgbClr val="000000"/>
                </a:buClr>
                <a:defRPr/>
              </a:pPr>
              <a:endParaRPr lang="es-CO" sz="1400" kern="0">
                <a:solidFill>
                  <a:prstClr val="white"/>
                </a:solidFill>
                <a:sym typeface="Arial"/>
              </a:endParaRPr>
            </a:p>
          </p:txBody>
        </p:sp>
        <p:cxnSp>
          <p:nvCxnSpPr>
            <p:cNvPr id="21" name="Conector recto de flecha 20"/>
            <p:cNvCxnSpPr/>
            <p:nvPr/>
          </p:nvCxnSpPr>
          <p:spPr>
            <a:xfrm>
              <a:off x="7325794" y="1135966"/>
              <a:ext cx="0" cy="157433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854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3210541-2926-4708-BFC1-15326305ECD0}"/>
              </a:ext>
            </a:extLst>
          </p:cNvPr>
          <p:cNvSpPr txBox="1"/>
          <p:nvPr/>
        </p:nvSpPr>
        <p:spPr>
          <a:xfrm>
            <a:off x="0" y="265900"/>
            <a:ext cx="9144000" cy="461665"/>
          </a:xfrm>
          <a:prstGeom prst="rect">
            <a:avLst/>
          </a:prstGeom>
          <a:solidFill>
            <a:srgbClr val="306493"/>
          </a:solidFill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s-ES" sz="2400" b="1" kern="0" dirty="0">
                <a:solidFill>
                  <a:srgbClr val="FFFFFF"/>
                </a:solidFill>
                <a:latin typeface="Work Sans" panose="020B0604020202020204" charset="0"/>
                <a:cs typeface="Arial"/>
                <a:sym typeface="Arial"/>
              </a:rPr>
              <a:t>Aspectos a Tener en cuenta para el Análisis de Resultados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53352" y="808470"/>
            <a:ext cx="7255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Para el análisis de las recomendaciones para la mejora, considere aquellas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repetitivas en diferentes políticas, 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en este caso, se trata de temas estructurales que si se intervienen permiten impactar varias políticas de gestión y desempeño.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21011" y="1108548"/>
            <a:ext cx="632341" cy="0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Imagen 24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27" y="808469"/>
            <a:ext cx="451607" cy="55278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021" t="30061" r="51597" b="8632"/>
          <a:stretch/>
        </p:blipFill>
        <p:spPr>
          <a:xfrm>
            <a:off x="78500" y="1843481"/>
            <a:ext cx="4396902" cy="3267424"/>
          </a:xfrm>
          <a:prstGeom prst="rect">
            <a:avLst/>
          </a:prstGeom>
        </p:spPr>
      </p:pic>
      <p:cxnSp>
        <p:nvCxnSpPr>
          <p:cNvPr id="10" name="Conector recto de flecha 9"/>
          <p:cNvCxnSpPr>
            <a:stCxn id="12" idx="1"/>
          </p:cNvCxnSpPr>
          <p:nvPr/>
        </p:nvCxnSpPr>
        <p:spPr>
          <a:xfrm flipH="1">
            <a:off x="4461233" y="3831803"/>
            <a:ext cx="859797" cy="0"/>
          </a:xfrm>
          <a:prstGeom prst="straightConnector1">
            <a:avLst/>
          </a:prstGeom>
          <a:ln w="1905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5321030" y="3576229"/>
            <a:ext cx="3632802" cy="511149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just" defTabSz="685783">
              <a:lnSpc>
                <a:spcPct val="110000"/>
              </a:lnSpc>
              <a:buSzPct val="25000"/>
              <a:defRPr/>
            </a:pPr>
            <a:r>
              <a:rPr lang="es-ES" sz="1200" kern="0" dirty="0">
                <a:solidFill>
                  <a:srgbClr val="3365C4"/>
                </a:solidFill>
                <a:latin typeface="Work Sans"/>
                <a:ea typeface="Arial Narrow"/>
                <a:cs typeface="Arial Narrow"/>
                <a:sym typeface="Arial"/>
              </a:rPr>
              <a:t>Es viable filtrar por política de gestión y desempeño.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4559030" y="3984203"/>
            <a:ext cx="0" cy="991835"/>
          </a:xfrm>
          <a:prstGeom prst="straightConnector1">
            <a:avLst/>
          </a:prstGeom>
          <a:ln w="19050">
            <a:solidFill>
              <a:srgbClr val="CC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ángulo 18"/>
          <p:cNvSpPr/>
          <p:nvPr/>
        </p:nvSpPr>
        <p:spPr>
          <a:xfrm>
            <a:off x="4559030" y="4194634"/>
            <a:ext cx="3632802" cy="511149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just" defTabSz="685783">
              <a:lnSpc>
                <a:spcPct val="110000"/>
              </a:lnSpc>
              <a:buSzPct val="25000"/>
              <a:defRPr/>
            </a:pPr>
            <a:r>
              <a:rPr lang="es-ES" sz="1200" kern="0" dirty="0">
                <a:solidFill>
                  <a:srgbClr val="3365C4"/>
                </a:solidFill>
                <a:latin typeface="Work Sans"/>
                <a:ea typeface="Arial Narrow"/>
                <a:cs typeface="Arial Narrow"/>
                <a:sym typeface="Arial"/>
              </a:rPr>
              <a:t>Revise la totalidad de las recomendaciones, cruce aquellas repetitivas y priorícelas.</a:t>
            </a:r>
          </a:p>
          <a:p>
            <a:pPr algn="just" defTabSz="685783">
              <a:lnSpc>
                <a:spcPct val="110000"/>
              </a:lnSpc>
              <a:buSzPct val="25000"/>
              <a:defRPr/>
            </a:pPr>
            <a:r>
              <a:rPr lang="es-ES" sz="1200" kern="0" dirty="0">
                <a:solidFill>
                  <a:srgbClr val="3365C4"/>
                </a:solidFill>
                <a:latin typeface="Work Sans"/>
                <a:ea typeface="Arial Narrow"/>
                <a:cs typeface="Arial Narrow"/>
                <a:sym typeface="Arial"/>
              </a:rPr>
              <a:t>Ejemplo: 337 recomendaciones.</a:t>
            </a:r>
          </a:p>
        </p:txBody>
      </p:sp>
    </p:spTree>
    <p:extLst>
      <p:ext uri="{BB962C8B-B14F-4D97-AF65-F5344CB8AC3E}">
        <p14:creationId xmlns:p14="http://schemas.microsoft.com/office/powerpoint/2010/main" val="3222172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3210541-2926-4708-BFC1-15326305ECD0}"/>
              </a:ext>
            </a:extLst>
          </p:cNvPr>
          <p:cNvSpPr txBox="1"/>
          <p:nvPr/>
        </p:nvSpPr>
        <p:spPr>
          <a:xfrm>
            <a:off x="0" y="265900"/>
            <a:ext cx="9144000" cy="461665"/>
          </a:xfrm>
          <a:prstGeom prst="rect">
            <a:avLst/>
          </a:prstGeom>
          <a:solidFill>
            <a:srgbClr val="306493"/>
          </a:solidFill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s-ES" sz="2400" b="1" kern="0" dirty="0">
                <a:solidFill>
                  <a:srgbClr val="FFFFFF"/>
                </a:solidFill>
                <a:latin typeface="Work Sans" panose="020B0604020202020204" charset="0"/>
                <a:cs typeface="Arial"/>
                <a:sym typeface="Arial"/>
              </a:rPr>
              <a:t>Aspectos a Tener en cuenta para el Análisis de Resultados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453352" y="1388301"/>
            <a:ext cx="72550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Una vez las priorice, determine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acciones de mejora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.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821011" y="1565875"/>
            <a:ext cx="632341" cy="0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27" y="1265797"/>
            <a:ext cx="451607" cy="552789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1371836" y="2187219"/>
            <a:ext cx="72550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En el marco del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Comité Institucional de Gestión y Desempeño 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determine cursos de acción, recursos requeridos u otras aprobaciones necesarias.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739495" y="2364793"/>
            <a:ext cx="632341" cy="0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11" y="2064715"/>
            <a:ext cx="451607" cy="552789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371836" y="3277980"/>
            <a:ext cx="72550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8">
              <a:defRPr/>
            </a:pP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Tenga en cuenta </a:t>
            </a:r>
            <a:r>
              <a:rPr lang="es-ES" sz="1400" b="1" kern="0" spc="95" dirty="0">
                <a:solidFill>
                  <a:srgbClr val="CC6600"/>
                </a:solidFill>
                <a:latin typeface="Work Sans" pitchFamily="2" charset="77"/>
                <a:cs typeface="Arial"/>
                <a:sym typeface="Arial"/>
              </a:rPr>
              <a:t>planes de mejoramiento abiertos </a:t>
            </a:r>
            <a:r>
              <a:rPr lang="es-ES" sz="1400" kern="0" spc="95" dirty="0">
                <a:solidFill>
                  <a:srgbClr val="3266CC"/>
                </a:solidFill>
                <a:latin typeface="Work Sans" pitchFamily="2" charset="77"/>
                <a:cs typeface="Arial"/>
                <a:sym typeface="Arial"/>
              </a:rPr>
              <a:t>producto de otros procesos de evaluación como: auditorías internas y externas (organismos de control u otras instancias de vigilancia), a fin de articular acciones, no duplicar esfuerzos y evitar reprocesos internos.</a:t>
            </a:r>
            <a:endParaRPr lang="es-CO" sz="1400" kern="0" spc="95" dirty="0">
              <a:solidFill>
                <a:srgbClr val="3266CC"/>
              </a:solidFill>
              <a:latin typeface="Work Sans" pitchFamily="2" charset="77"/>
              <a:cs typeface="Arial"/>
              <a:sym typeface="Arial"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07A6BE4C-2749-4C42-924E-AD49340C1ABF}"/>
              </a:ext>
            </a:extLst>
          </p:cNvPr>
          <p:cNvCxnSpPr/>
          <p:nvPr/>
        </p:nvCxnSpPr>
        <p:spPr>
          <a:xfrm>
            <a:off x="739495" y="3455553"/>
            <a:ext cx="632341" cy="0"/>
          </a:xfrm>
          <a:prstGeom prst="line">
            <a:avLst/>
          </a:prstGeom>
          <a:ln w="28575" cap="flat" cmpd="sng" algn="ctr">
            <a:solidFill>
              <a:schemeClr val="accent6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E4A9E91F-00D3-4C3C-9AA4-C1DCE8C38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11" y="3155474"/>
            <a:ext cx="451607" cy="55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3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7D17163-D8C5-750D-577C-BFD349AF7620}"/>
              </a:ext>
            </a:extLst>
          </p:cNvPr>
          <p:cNvSpPr txBox="1"/>
          <p:nvPr/>
        </p:nvSpPr>
        <p:spPr>
          <a:xfrm>
            <a:off x="533400" y="2724150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dirty="0">
                <a:solidFill>
                  <a:srgbClr val="2667DF"/>
                </a:solidFill>
                <a:latin typeface="Work Sans" pitchFamily="2" charset="0"/>
              </a:rPr>
              <a:t>Resultados generales MDI vigencia 2021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solidFill>
                  <a:srgbClr val="2667DF"/>
                </a:solidFill>
                <a:latin typeface="Work Sans" pitchFamily="2" charset="0"/>
              </a:rPr>
              <a:t>Aspectos a tener en cuenta para el Análisis de Resultados 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solidFill>
                  <a:srgbClr val="2667DF"/>
                </a:solidFill>
                <a:latin typeface="Work Sans" pitchFamily="2" charset="0"/>
              </a:rPr>
              <a:t>Resultados MDI Sector Cultura Orden Distrital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solidFill>
                  <a:srgbClr val="2667DF"/>
                </a:solidFill>
                <a:latin typeface="Work Sans" pitchFamily="2" charset="0"/>
              </a:rPr>
              <a:t>Resultados generales medición Sistema Control Interno 2021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solidFill>
                  <a:srgbClr val="2667DF"/>
                </a:solidFill>
                <a:latin typeface="Work Sans" pitchFamily="2" charset="0"/>
              </a:rPr>
              <a:t>Resultados Sistema Control Interno Sector Cultura Orden Distrital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dirty="0">
                <a:solidFill>
                  <a:srgbClr val="2667DF"/>
                </a:solidFill>
                <a:latin typeface="Work Sans" pitchFamily="2" charset="0"/>
              </a:rPr>
              <a:t>Panel de preguntas</a:t>
            </a:r>
          </a:p>
        </p:txBody>
      </p:sp>
    </p:spTree>
    <p:extLst>
      <p:ext uri="{BB962C8B-B14F-4D97-AF65-F5344CB8AC3E}">
        <p14:creationId xmlns:p14="http://schemas.microsoft.com/office/powerpoint/2010/main" val="3571192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86200" y="3181350"/>
            <a:ext cx="52578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>
                <a:latin typeface="Work Sans" pitchFamily="2" charset="0"/>
              </a:rPr>
              <a:t>Resultados IDI</a:t>
            </a:r>
          </a:p>
          <a:p>
            <a:r>
              <a:rPr lang="es-CO" sz="2400" dirty="0">
                <a:latin typeface="Work Sans" pitchFamily="2" charset="0"/>
              </a:rPr>
              <a:t>Entidades Sector Cultura Nivel Distrital</a:t>
            </a:r>
          </a:p>
        </p:txBody>
      </p:sp>
    </p:spTree>
    <p:extLst>
      <p:ext uri="{BB962C8B-B14F-4D97-AF65-F5344CB8AC3E}">
        <p14:creationId xmlns:p14="http://schemas.microsoft.com/office/powerpoint/2010/main" val="2173635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2362200" y="1885950"/>
            <a:ext cx="6146800" cy="2667000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35662" y="438150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Relación puntajes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35662" y="666750"/>
            <a:ext cx="18027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Promedio Entidades Distritales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807673" y="1425061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IDI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Alcaldías y Gobernaciones</a:t>
            </a:r>
          </a:p>
        </p:txBody>
      </p:sp>
      <p:sp>
        <p:nvSpPr>
          <p:cNvPr id="4" name="Elipse 3"/>
          <p:cNvSpPr/>
          <p:nvPr/>
        </p:nvSpPr>
        <p:spPr>
          <a:xfrm>
            <a:off x="256937" y="146602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2816463" y="2047976"/>
            <a:ext cx="2288937" cy="2288937"/>
          </a:xfrm>
          <a:prstGeom prst="ellipse">
            <a:avLst/>
          </a:prstGeom>
          <a:solidFill>
            <a:srgbClr val="2373FF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itchFamily="2" charset="0"/>
              </a:rPr>
              <a:t>63,3</a:t>
            </a:r>
          </a:p>
        </p:txBody>
      </p:sp>
      <p:sp>
        <p:nvSpPr>
          <p:cNvPr id="42" name="Elipse 41"/>
          <p:cNvSpPr/>
          <p:nvPr/>
        </p:nvSpPr>
        <p:spPr>
          <a:xfrm>
            <a:off x="6172200" y="2190750"/>
            <a:ext cx="2025060" cy="2025060"/>
          </a:xfrm>
          <a:prstGeom prst="ellipse">
            <a:avLst/>
          </a:prstGeom>
          <a:solidFill>
            <a:srgbClr val="01BEFF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b="1" dirty="0">
                <a:solidFill>
                  <a:prstClr val="white"/>
                </a:solidFill>
                <a:latin typeface="Work Sans" pitchFamily="2" charset="0"/>
              </a:rPr>
              <a:t>91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itchFamily="2" charset="0"/>
              </a:rPr>
              <a:t>,9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6032834" y="1425061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Promedio IDI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Total 50 Entidades Distritales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587799" y="1493821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Grupo par Distrito</a:t>
            </a:r>
          </a:p>
        </p:txBody>
      </p:sp>
      <p:sp>
        <p:nvSpPr>
          <p:cNvPr id="47" name="Elipse 46"/>
          <p:cNvSpPr/>
          <p:nvPr/>
        </p:nvSpPr>
        <p:spPr>
          <a:xfrm>
            <a:off x="256937" y="293884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87799" y="2966650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Puntajes</a:t>
            </a:r>
          </a:p>
        </p:txBody>
      </p:sp>
    </p:spTree>
    <p:extLst>
      <p:ext uri="{BB962C8B-B14F-4D97-AF65-F5344CB8AC3E}">
        <p14:creationId xmlns:p14="http://schemas.microsoft.com/office/powerpoint/2010/main" val="254123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2280381" y="1352550"/>
            <a:ext cx="6462522" cy="3505200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5800" y="438150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IDI - Distrito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85800" y="66675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Total 50 Entidades evaluadas</a:t>
            </a:r>
            <a:r>
              <a:rPr kumimoji="0" lang="es-CO" sz="1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 integralmente MIPG</a:t>
            </a: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5189" y="1380383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Mapa coroplético</a:t>
            </a:r>
          </a:p>
        </p:txBody>
      </p:sp>
      <p:sp>
        <p:nvSpPr>
          <p:cNvPr id="4" name="Elipse 3"/>
          <p:cNvSpPr/>
          <p:nvPr/>
        </p:nvSpPr>
        <p:spPr>
          <a:xfrm>
            <a:off x="274554" y="136648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graphicFrame>
        <p:nvGraphicFramePr>
          <p:cNvPr id="28" name="Gráfico 27"/>
          <p:cNvGraphicFramePr/>
          <p:nvPr>
            <p:extLst>
              <p:ext uri="{D42A27DB-BD31-4B8C-83A1-F6EECF244321}">
                <p14:modId xmlns:p14="http://schemas.microsoft.com/office/powerpoint/2010/main" val="340407939"/>
              </p:ext>
            </p:extLst>
          </p:nvPr>
        </p:nvGraphicFramePr>
        <p:xfrm>
          <a:off x="5252181" y="1548075"/>
          <a:ext cx="3276600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Rectángulo 29"/>
          <p:cNvSpPr/>
          <p:nvPr/>
        </p:nvSpPr>
        <p:spPr>
          <a:xfrm>
            <a:off x="685800" y="1600246"/>
            <a:ext cx="14175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Bogotá</a:t>
            </a:r>
            <a:r>
              <a:rPr kumimoji="0" lang="es-CO" sz="1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 D.C</a:t>
            </a: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252181" y="912971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Entidades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con mejor desempeño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8111679" y="1092103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2021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27160" t="41667" r="54685" b="13542"/>
          <a:stretch/>
        </p:blipFill>
        <p:spPr>
          <a:xfrm>
            <a:off x="2567068" y="1417480"/>
            <a:ext cx="2362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20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961787" y="1729578"/>
            <a:ext cx="7344014" cy="2975771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35662" y="438150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Sector</a:t>
            </a:r>
            <a:r>
              <a:rPr lang="es-CO" b="1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 Cultura</a:t>
            </a:r>
            <a:endParaRPr kumimoji="0" lang="es-CO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635662" y="725756"/>
            <a:ext cx="6831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Resultados IDI </a:t>
            </a:r>
            <a:r>
              <a:rPr kumimoji="0" lang="es-CO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7 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Entidades - Cuatrienio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838271"/>
              </p:ext>
            </p:extLst>
          </p:nvPr>
        </p:nvGraphicFramePr>
        <p:xfrm>
          <a:off x="1460500" y="1781969"/>
          <a:ext cx="6388099" cy="2847179"/>
        </p:xfrm>
        <a:graphic>
          <a:graphicData uri="http://schemas.openxmlformats.org/drawingml/2006/table">
            <a:tbl>
              <a:tblPr/>
              <a:tblGrid>
                <a:gridCol w="2998496"/>
                <a:gridCol w="795253"/>
                <a:gridCol w="808290"/>
                <a:gridCol w="1003844"/>
                <a:gridCol w="782216"/>
              </a:tblGrid>
              <a:tr h="5988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Entidad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496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PATRIMONIO 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70,63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FUNDACIÓN GILBERTO ALZATE AVENDAÑO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 RECREACIÓN Y EL DEPORTE - IDRD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ORQUESTA FILARMÓNICA DE 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SECRETARÍA DE CULTURA, RECREACIÓN Y DEPORTE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LAS ARTES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CANAL CAPITAL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83,72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551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1371600" y="1670572"/>
            <a:ext cx="6705600" cy="3339578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35662" y="309336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Sector</a:t>
            </a:r>
            <a:r>
              <a:rPr lang="es-CO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 Cultura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635662" y="998109"/>
            <a:ext cx="3180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Variación Cuatrienio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35662" y="725756"/>
            <a:ext cx="6831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Resultados IDI </a:t>
            </a:r>
            <a:r>
              <a:rPr kumimoji="0" lang="es-CO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7 </a:t>
            </a:r>
            <a:r>
              <a:rPr kumimoji="0" lang="es-CO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Entidades - Cuatrienio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23671"/>
              </p:ext>
            </p:extLst>
          </p:nvPr>
        </p:nvGraphicFramePr>
        <p:xfrm>
          <a:off x="1968500" y="1781969"/>
          <a:ext cx="5651501" cy="3075782"/>
        </p:xfrm>
        <a:graphic>
          <a:graphicData uri="http://schemas.openxmlformats.org/drawingml/2006/table">
            <a:tbl>
              <a:tblPr/>
              <a:tblGrid>
                <a:gridCol w="3170354"/>
                <a:gridCol w="827049"/>
                <a:gridCol w="827049"/>
                <a:gridCol w="827049"/>
              </a:tblGrid>
              <a:tr h="64695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Entidad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Variación 2019 vs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Variación 2020 vs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Variación 2021 vs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8576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PATRIMONIO 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FUNDACIÓN GILBERTO ALZATE AVENDAÑO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 RECREACIÓN Y EL DEPORTE - IDRD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ORQUESTA FILARMÓNICA DE 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76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SECRETARÍA DE CULTURA, RECREACIÓN Y DEPORTE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LAS ARTES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88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CANAL CAPITAL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5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redondeado 22"/>
          <p:cNvSpPr/>
          <p:nvPr/>
        </p:nvSpPr>
        <p:spPr>
          <a:xfrm>
            <a:off x="2209800" y="987860"/>
            <a:ext cx="6462522" cy="3565089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5800" y="438150"/>
            <a:ext cx="4041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Índices de desempeño – Dimensiones MIPG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85800" y="6667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7</a:t>
            </a:r>
            <a:r>
              <a:rPr lang="es-CO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 </a:t>
            </a:r>
            <a:r>
              <a:rPr lang="es-CO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Entidades Sector Cultura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435425435"/>
              </p:ext>
            </p:extLst>
          </p:nvPr>
        </p:nvGraphicFramePr>
        <p:xfrm>
          <a:off x="2438400" y="1126182"/>
          <a:ext cx="6041821" cy="312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685800" y="1515618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Puntaje 2021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5800" y="3943350"/>
            <a:ext cx="98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Dimensión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85800" y="2790023"/>
            <a:ext cx="994576" cy="393559"/>
            <a:chOff x="685800" y="2790023"/>
            <a:chExt cx="994576" cy="393559"/>
          </a:xfrm>
        </p:grpSpPr>
        <p:sp>
          <p:nvSpPr>
            <p:cNvPr id="8" name="CuadroTexto 7"/>
            <p:cNvSpPr txBox="1"/>
            <p:nvPr/>
          </p:nvSpPr>
          <p:spPr>
            <a:xfrm>
              <a:off x="685800" y="2790023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Variación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85800" y="2952750"/>
              <a:ext cx="99457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2018 - 2021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295165" y="1501717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95165" y="2834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95165" y="392944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810550" y="29659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18,6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657600" y="292375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16.1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460442" y="292626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20,2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289231" y="29659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13,5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113005" y="29659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19.4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6925350" y="295275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19,5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763550" y="295275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18,9</a:t>
            </a:r>
          </a:p>
        </p:txBody>
      </p:sp>
    </p:spTree>
    <p:extLst>
      <p:ext uri="{BB962C8B-B14F-4D97-AF65-F5344CB8AC3E}">
        <p14:creationId xmlns:p14="http://schemas.microsoft.com/office/powerpoint/2010/main" val="851167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ángulo redondeado 64"/>
          <p:cNvSpPr/>
          <p:nvPr/>
        </p:nvSpPr>
        <p:spPr>
          <a:xfrm>
            <a:off x="1828800" y="1123950"/>
            <a:ext cx="7144905" cy="3048000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graphicFrame>
        <p:nvGraphicFramePr>
          <p:cNvPr id="66" name="Gráfico 65"/>
          <p:cNvGraphicFramePr/>
          <p:nvPr>
            <p:extLst>
              <p:ext uri="{D42A27DB-BD31-4B8C-83A1-F6EECF244321}">
                <p14:modId xmlns:p14="http://schemas.microsoft.com/office/powerpoint/2010/main" val="1275229460"/>
              </p:ext>
            </p:extLst>
          </p:nvPr>
        </p:nvGraphicFramePr>
        <p:xfrm>
          <a:off x="1913873" y="1236761"/>
          <a:ext cx="7059946" cy="293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09600" y="438150"/>
            <a:ext cx="541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Índices de desempeño – Políticas de gestión y desempeño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09600" y="1595051"/>
            <a:ext cx="10791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Puntaje 2021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09600" y="3346308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Política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09600" y="2419350"/>
            <a:ext cx="994576" cy="362782"/>
            <a:chOff x="685800" y="2790023"/>
            <a:chExt cx="994576" cy="362782"/>
          </a:xfrm>
        </p:grpSpPr>
        <p:sp>
          <p:nvSpPr>
            <p:cNvPr id="8" name="CuadroTexto 7"/>
            <p:cNvSpPr txBox="1"/>
            <p:nvPr/>
          </p:nvSpPr>
          <p:spPr>
            <a:xfrm>
              <a:off x="685800" y="2790023"/>
              <a:ext cx="8082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Variación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85800" y="2952750"/>
              <a:ext cx="994576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2018 - 2021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295165" y="158115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95165" y="246372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95165" y="3332407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2098422" y="19094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23,2</a:t>
            </a:r>
          </a:p>
        </p:txBody>
      </p:sp>
      <p:sp>
        <p:nvSpPr>
          <p:cNvPr id="34" name="CuadroTexto 33"/>
          <p:cNvSpPr txBox="1"/>
          <p:nvPr/>
        </p:nvSpPr>
        <p:spPr>
          <a:xfrm rot="16200000">
            <a:off x="6145025" y="18926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</a:rPr>
              <a:t>21,4</a:t>
            </a:r>
          </a:p>
        </p:txBody>
      </p:sp>
      <p:sp>
        <p:nvSpPr>
          <p:cNvPr id="47" name="Rectángulo redondeado 46"/>
          <p:cNvSpPr/>
          <p:nvPr/>
        </p:nvSpPr>
        <p:spPr>
          <a:xfrm>
            <a:off x="1828799" y="4339925"/>
            <a:ext cx="7144905" cy="598706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graphicFrame>
        <p:nvGraphicFramePr>
          <p:cNvPr id="50" name="Gráfico 49"/>
          <p:cNvGraphicFramePr/>
          <p:nvPr>
            <p:extLst>
              <p:ext uri="{D42A27DB-BD31-4B8C-83A1-F6EECF244321}">
                <p14:modId xmlns:p14="http://schemas.microsoft.com/office/powerpoint/2010/main" val="3882956598"/>
              </p:ext>
            </p:extLst>
          </p:nvPr>
        </p:nvGraphicFramePr>
        <p:xfrm>
          <a:off x="1981200" y="4268406"/>
          <a:ext cx="5410200" cy="74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1" name="CuadroTexto 50"/>
          <p:cNvSpPr txBox="1"/>
          <p:nvPr/>
        </p:nvSpPr>
        <p:spPr>
          <a:xfrm>
            <a:off x="7239000" y="4363819"/>
            <a:ext cx="1676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600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" pitchFamily="2" charset="0"/>
              </a:rPr>
              <a:t>Las políticas de gestión de la información estadística y mejora normativa, no son comparativas entre el cuatrienio.</a:t>
            </a:r>
          </a:p>
          <a:p>
            <a:pPr algn="just"/>
            <a:r>
              <a:rPr lang="es-CO" sz="600" b="1" dirty="0">
                <a:solidFill>
                  <a:schemeClr val="accent2">
                    <a:lumMod val="75000"/>
                  </a:schemeClr>
                </a:solidFill>
                <a:latin typeface="Work Sans" pitchFamily="2" charset="0"/>
              </a:rPr>
              <a:t>NO evaluadas a entidades del Sector Cultura</a:t>
            </a:r>
          </a:p>
        </p:txBody>
      </p:sp>
      <p:sp>
        <p:nvSpPr>
          <p:cNvPr id="52" name="CuadroTexto 51"/>
          <p:cNvSpPr txBox="1"/>
          <p:nvPr/>
        </p:nvSpPr>
        <p:spPr>
          <a:xfrm>
            <a:off x="609600" y="4490651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Políticas</a:t>
            </a:r>
          </a:p>
          <a:p>
            <a:r>
              <a:rPr lang="es-CO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no comparables</a:t>
            </a:r>
          </a:p>
        </p:txBody>
      </p:sp>
      <p:sp>
        <p:nvSpPr>
          <p:cNvPr id="53" name="Elipse 52"/>
          <p:cNvSpPr/>
          <p:nvPr/>
        </p:nvSpPr>
        <p:spPr>
          <a:xfrm>
            <a:off x="295165" y="447675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 rot="16200000">
            <a:off x="2507075" y="1895797"/>
            <a:ext cx="3898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2161</a:t>
            </a:r>
          </a:p>
        </p:txBody>
      </p:sp>
      <p:sp>
        <p:nvSpPr>
          <p:cNvPr id="49" name="CuadroTexto 48"/>
          <p:cNvSpPr txBox="1"/>
          <p:nvPr/>
        </p:nvSpPr>
        <p:spPr>
          <a:xfrm rot="16200000">
            <a:off x="3423928" y="19094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18,9</a:t>
            </a:r>
          </a:p>
        </p:txBody>
      </p:sp>
      <p:sp>
        <p:nvSpPr>
          <p:cNvPr id="54" name="CuadroTexto 53"/>
          <p:cNvSpPr txBox="1"/>
          <p:nvPr/>
        </p:nvSpPr>
        <p:spPr>
          <a:xfrm rot="16200000">
            <a:off x="3881128" y="19094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20,5</a:t>
            </a:r>
          </a:p>
        </p:txBody>
      </p:sp>
      <p:sp>
        <p:nvSpPr>
          <p:cNvPr id="55" name="CuadroTexto 54"/>
          <p:cNvSpPr txBox="1"/>
          <p:nvPr/>
        </p:nvSpPr>
        <p:spPr>
          <a:xfrm rot="16200000">
            <a:off x="4366872" y="19094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21,6</a:t>
            </a:r>
          </a:p>
        </p:txBody>
      </p:sp>
      <p:sp>
        <p:nvSpPr>
          <p:cNvPr id="56" name="CuadroTexto 55"/>
          <p:cNvSpPr txBox="1"/>
          <p:nvPr/>
        </p:nvSpPr>
        <p:spPr>
          <a:xfrm rot="16200000">
            <a:off x="4824072" y="19094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18,9</a:t>
            </a:r>
          </a:p>
        </p:txBody>
      </p:sp>
      <p:sp>
        <p:nvSpPr>
          <p:cNvPr id="57" name="CuadroTexto 56"/>
          <p:cNvSpPr txBox="1"/>
          <p:nvPr/>
        </p:nvSpPr>
        <p:spPr>
          <a:xfrm rot="16200000">
            <a:off x="5281272" y="19094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21,2</a:t>
            </a:r>
          </a:p>
        </p:txBody>
      </p:sp>
      <p:sp>
        <p:nvSpPr>
          <p:cNvPr id="58" name="CuadroTexto 57"/>
          <p:cNvSpPr txBox="1"/>
          <p:nvPr/>
        </p:nvSpPr>
        <p:spPr>
          <a:xfrm rot="16200000">
            <a:off x="5709928" y="1891023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21,3</a:t>
            </a:r>
          </a:p>
        </p:txBody>
      </p:sp>
      <p:sp>
        <p:nvSpPr>
          <p:cNvPr id="59" name="CuadroTexto 58"/>
          <p:cNvSpPr txBox="1"/>
          <p:nvPr/>
        </p:nvSpPr>
        <p:spPr>
          <a:xfrm rot="16200000">
            <a:off x="6624328" y="185280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</a:rPr>
              <a:t>18,9</a:t>
            </a:r>
          </a:p>
        </p:txBody>
      </p:sp>
      <p:sp>
        <p:nvSpPr>
          <p:cNvPr id="61" name="CuadroTexto 60"/>
          <p:cNvSpPr txBox="1"/>
          <p:nvPr/>
        </p:nvSpPr>
        <p:spPr>
          <a:xfrm rot="16200000">
            <a:off x="7081528" y="1794785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</a:rPr>
              <a:t>12,3</a:t>
            </a:r>
          </a:p>
        </p:txBody>
      </p:sp>
      <p:sp>
        <p:nvSpPr>
          <p:cNvPr id="62" name="CuadroTexto 61"/>
          <p:cNvSpPr txBox="1"/>
          <p:nvPr/>
        </p:nvSpPr>
        <p:spPr>
          <a:xfrm rot="16200000">
            <a:off x="7491072" y="1818698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</a:rPr>
              <a:t>16,3</a:t>
            </a:r>
          </a:p>
        </p:txBody>
      </p:sp>
      <p:sp>
        <p:nvSpPr>
          <p:cNvPr id="63" name="CuadroTexto 62"/>
          <p:cNvSpPr txBox="1"/>
          <p:nvPr/>
        </p:nvSpPr>
        <p:spPr>
          <a:xfrm rot="16200000">
            <a:off x="7995928" y="1793180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</a:rPr>
              <a:t>15,8</a:t>
            </a:r>
          </a:p>
        </p:txBody>
      </p:sp>
      <p:sp>
        <p:nvSpPr>
          <p:cNvPr id="64" name="CuadroTexto 63"/>
          <p:cNvSpPr txBox="1"/>
          <p:nvPr/>
        </p:nvSpPr>
        <p:spPr>
          <a:xfrm rot="16200000">
            <a:off x="8432585" y="1818698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</a:rPr>
              <a:t>23,2</a:t>
            </a:r>
          </a:p>
        </p:txBody>
      </p:sp>
      <p:sp>
        <p:nvSpPr>
          <p:cNvPr id="67" name="CuadroTexto 66"/>
          <p:cNvSpPr txBox="1"/>
          <p:nvPr/>
        </p:nvSpPr>
        <p:spPr>
          <a:xfrm rot="16200000">
            <a:off x="2995272" y="1985622"/>
            <a:ext cx="362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700" b="1" dirty="0">
                <a:solidFill>
                  <a:schemeClr val="bg1"/>
                </a:solidFill>
                <a:latin typeface="Work Sans" pitchFamily="2" charset="0"/>
              </a:rPr>
              <a:t>21,6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685800" y="6667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7 </a:t>
            </a:r>
            <a:r>
              <a:rPr lang="es-CO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Entidades Sector Cultura</a:t>
            </a:r>
          </a:p>
        </p:txBody>
      </p:sp>
    </p:spTree>
    <p:extLst>
      <p:ext uri="{BB962C8B-B14F-4D97-AF65-F5344CB8AC3E}">
        <p14:creationId xmlns:p14="http://schemas.microsoft.com/office/powerpoint/2010/main" val="3360565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98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650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97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817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177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223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893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990600" y="971550"/>
            <a:ext cx="3276600" cy="3048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9489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86200" y="3257550"/>
            <a:ext cx="4800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000" b="1" dirty="0">
                <a:latin typeface="Work Sans Bold Roman" pitchFamily="2" charset="0"/>
              </a:rPr>
              <a:t>Resultados índice del Sistema Control Interno</a:t>
            </a:r>
          </a:p>
          <a:p>
            <a:r>
              <a:rPr lang="es-CO" sz="2000" b="1" dirty="0">
                <a:latin typeface="Work Sans Bold Roman" pitchFamily="2" charset="0"/>
              </a:rPr>
              <a:t>Sector Cultura Nivel Distrital</a:t>
            </a:r>
          </a:p>
        </p:txBody>
      </p:sp>
    </p:spTree>
    <p:extLst>
      <p:ext uri="{BB962C8B-B14F-4D97-AF65-F5344CB8AC3E}">
        <p14:creationId xmlns:p14="http://schemas.microsoft.com/office/powerpoint/2010/main" val="1745176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2362200" y="1885950"/>
            <a:ext cx="6146800" cy="2667000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35662" y="297418"/>
            <a:ext cx="1770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Relación puntajes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35661" y="526018"/>
            <a:ext cx="2180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CO" sz="9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Promedio Sistema de Control Interno </a:t>
            </a:r>
          </a:p>
          <a:p>
            <a:pPr lvl="0">
              <a:defRPr/>
            </a:pPr>
            <a:r>
              <a:rPr lang="es-CO" sz="9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Entidades Distritales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952482" y="1425060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s-CO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Sistema Control Interno </a:t>
            </a:r>
          </a:p>
          <a:p>
            <a:pPr lvl="0" algn="ctr"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Alcaldías y Gobernaciones</a:t>
            </a:r>
          </a:p>
        </p:txBody>
      </p:sp>
      <p:sp>
        <p:nvSpPr>
          <p:cNvPr id="4" name="Elipse 3"/>
          <p:cNvSpPr/>
          <p:nvPr/>
        </p:nvSpPr>
        <p:spPr>
          <a:xfrm>
            <a:off x="256937" y="1466020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41" name="Elipse 40"/>
          <p:cNvSpPr/>
          <p:nvPr/>
        </p:nvSpPr>
        <p:spPr>
          <a:xfrm>
            <a:off x="2816463" y="2047976"/>
            <a:ext cx="2288937" cy="2288937"/>
          </a:xfrm>
          <a:prstGeom prst="ellipse">
            <a:avLst/>
          </a:prstGeom>
          <a:solidFill>
            <a:srgbClr val="F7A012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itchFamily="2" charset="0"/>
              </a:rPr>
              <a:t>62,9</a:t>
            </a:r>
          </a:p>
        </p:txBody>
      </p:sp>
      <p:sp>
        <p:nvSpPr>
          <p:cNvPr id="42" name="Elipse 41"/>
          <p:cNvSpPr/>
          <p:nvPr/>
        </p:nvSpPr>
        <p:spPr>
          <a:xfrm>
            <a:off x="6172200" y="2190750"/>
            <a:ext cx="2025060" cy="2025060"/>
          </a:xfrm>
          <a:prstGeom prst="ellipse">
            <a:avLst/>
          </a:prstGeom>
          <a:solidFill>
            <a:srgbClr val="FECD05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itchFamily="2" charset="0"/>
              </a:rPr>
              <a:t>89,4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587799" y="1493821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Grupo par</a:t>
            </a:r>
            <a:r>
              <a:rPr kumimoji="0" lang="es-CO" sz="1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Distrito Capital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47" name="Elipse 46"/>
          <p:cNvSpPr/>
          <p:nvPr/>
        </p:nvSpPr>
        <p:spPr>
          <a:xfrm>
            <a:off x="256937" y="293884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587799" y="2966650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Puntajes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955867" y="1345853"/>
            <a:ext cx="2457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Promedio </a:t>
            </a:r>
            <a:r>
              <a:rPr lang="es-CO" sz="1200" b="1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Sistema Control Interno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Total 56 Entidades Distritales</a:t>
            </a:r>
          </a:p>
        </p:txBody>
      </p:sp>
    </p:spTree>
    <p:extLst>
      <p:ext uri="{BB962C8B-B14F-4D97-AF65-F5344CB8AC3E}">
        <p14:creationId xmlns:p14="http://schemas.microsoft.com/office/powerpoint/2010/main" val="4194871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2280381" y="1352550"/>
            <a:ext cx="6462522" cy="3505200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85800" y="285750"/>
            <a:ext cx="1752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IDI – Distrito Capital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85800" y="5143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Total</a:t>
            </a:r>
            <a:r>
              <a:rPr kumimoji="0" lang="es-CO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56 Entidades evaluadas </a:t>
            </a:r>
            <a:r>
              <a:rPr kumimoji="0" lang="es-CO" sz="9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pol</a:t>
            </a:r>
            <a:r>
              <a:rPr lang="es-CO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ítica</a:t>
            </a:r>
            <a:r>
              <a:rPr lang="es-CO" sz="9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 Control Interno</a:t>
            </a: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65189" y="1380383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Mapa coroplético</a:t>
            </a:r>
          </a:p>
        </p:txBody>
      </p:sp>
      <p:sp>
        <p:nvSpPr>
          <p:cNvPr id="4" name="Elipse 3"/>
          <p:cNvSpPr/>
          <p:nvPr/>
        </p:nvSpPr>
        <p:spPr>
          <a:xfrm>
            <a:off x="274554" y="136648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graphicFrame>
        <p:nvGraphicFramePr>
          <p:cNvPr id="28" name="Gráfico 27"/>
          <p:cNvGraphicFramePr/>
          <p:nvPr>
            <p:extLst>
              <p:ext uri="{D42A27DB-BD31-4B8C-83A1-F6EECF244321}">
                <p14:modId xmlns:p14="http://schemas.microsoft.com/office/powerpoint/2010/main" val="3086406588"/>
              </p:ext>
            </p:extLst>
          </p:nvPr>
        </p:nvGraphicFramePr>
        <p:xfrm>
          <a:off x="5215954" y="1548075"/>
          <a:ext cx="3312827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Rectángulo 29"/>
          <p:cNvSpPr/>
          <p:nvPr/>
        </p:nvSpPr>
        <p:spPr>
          <a:xfrm>
            <a:off x="685800" y="1600246"/>
            <a:ext cx="14175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Bogotá</a:t>
            </a:r>
            <a:r>
              <a:rPr kumimoji="0" lang="es-CO" sz="9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D.C</a:t>
            </a:r>
            <a:endParaRPr kumimoji="0" lang="es-CO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049530" y="1013105"/>
            <a:ext cx="2020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Entidades con mejor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desempeño del Sistema</a:t>
            </a:r>
            <a:r>
              <a:rPr kumimoji="0" lang="es-CO" sz="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de </a:t>
            </a: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Control  Interno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8111679" y="1092103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2021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7160" t="41667" r="54685" b="13542"/>
          <a:stretch/>
        </p:blipFill>
        <p:spPr>
          <a:xfrm>
            <a:off x="2567068" y="1417480"/>
            <a:ext cx="2362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45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961787" y="1729578"/>
            <a:ext cx="7344014" cy="3280572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35662" y="285750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Sector Cultura</a:t>
            </a:r>
            <a:endParaRPr kumimoji="0" lang="es-CO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54712" y="624304"/>
            <a:ext cx="68319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Resultados Sistema</a:t>
            </a:r>
            <a:r>
              <a:rPr kumimoji="0" lang="es-CO" sz="1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de Control Interno </a:t>
            </a:r>
            <a:r>
              <a:rPr lang="es-CO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7</a:t>
            </a:r>
            <a:r>
              <a:rPr kumimoji="0" lang="es-CO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</a:t>
            </a:r>
            <a:r>
              <a:rPr kumimoji="0" lang="es-C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Entidades - Cuatrienio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348779"/>
              </p:ext>
            </p:extLst>
          </p:nvPr>
        </p:nvGraphicFramePr>
        <p:xfrm>
          <a:off x="1330358" y="1908174"/>
          <a:ext cx="6540501" cy="2923379"/>
        </p:xfrm>
        <a:graphic>
          <a:graphicData uri="http://schemas.openxmlformats.org/drawingml/2006/table">
            <a:tbl>
              <a:tblPr/>
              <a:tblGrid>
                <a:gridCol w="3070031"/>
                <a:gridCol w="814226"/>
                <a:gridCol w="827573"/>
                <a:gridCol w="1027793"/>
                <a:gridCol w="800878"/>
              </a:tblGrid>
              <a:tr h="61489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Entidad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Política Control Interno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6169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PATRIMONIO 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70,63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8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FUNDACIÓN GILBERTO ALZATE AVENDAÑO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69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 RECREACIÓN Y EL DEPORTE - IDRD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88,09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92,0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8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ORQUESTA FILARMÓNICA DE 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169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SECRETARÍA DE CULTURA, RECREACIÓN Y DEPORTE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8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LAS ARTES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84,07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848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CANAL CAPITAL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932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1295400" y="1729578"/>
            <a:ext cx="6477000" cy="2975772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35662" y="309336"/>
            <a:ext cx="190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Sector</a:t>
            </a:r>
            <a:r>
              <a:rPr lang="es-CO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 Cultura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Work Sans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5662" y="998109"/>
            <a:ext cx="3180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Variación Cuatrienio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35662" y="666750"/>
            <a:ext cx="73653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Resultados </a:t>
            </a:r>
            <a:r>
              <a:rPr lang="es-CO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Sistema de Control Interno </a:t>
            </a:r>
            <a:r>
              <a:rPr lang="es-CO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Work Sans" pitchFamily="2" charset="0"/>
              </a:rPr>
              <a:t>7</a:t>
            </a:r>
            <a:r>
              <a:rPr kumimoji="0" lang="es-CO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 </a:t>
            </a:r>
            <a:r>
              <a:rPr kumimoji="0" lang="es-C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Work Sans" pitchFamily="2" charset="0"/>
              </a:rPr>
              <a:t>Entidades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48524"/>
              </p:ext>
            </p:extLst>
          </p:nvPr>
        </p:nvGraphicFramePr>
        <p:xfrm>
          <a:off x="1968500" y="1781969"/>
          <a:ext cx="5422900" cy="2847179"/>
        </p:xfrm>
        <a:graphic>
          <a:graphicData uri="http://schemas.openxmlformats.org/drawingml/2006/table">
            <a:tbl>
              <a:tblPr/>
              <a:tblGrid>
                <a:gridCol w="3042115"/>
                <a:gridCol w="793595"/>
                <a:gridCol w="793595"/>
                <a:gridCol w="793595"/>
              </a:tblGrid>
              <a:tr h="5988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Entidad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Variación 2019 vs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Variación 2020 vs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70C0"/>
                          </a:solidFill>
                          <a:effectLst/>
                          <a:latin typeface="Arial Narrow" panose="020B0606020202030204" pitchFamily="34" charset="0"/>
                        </a:rPr>
                        <a:t>Variación 2021 vs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49662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PATRIMONIO CULTURAL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FUNDACIÓN GILBERTO ALZATE AVENDAÑO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 RECREACIÓN Y EL DEPORTE - IDRD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ORQUESTA FILARMÓNICA DE BOGOTÁ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SECRETARÍA DE CULTURA, RECREACIÓN Y DEPORTE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-7,8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INSTITUTO DISTRITAL DE LAS ARTES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8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CANAL CAPITAL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13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2209800" y="987860"/>
            <a:ext cx="6462522" cy="3565089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graphicFrame>
        <p:nvGraphicFramePr>
          <p:cNvPr id="25" name="Gráfico 24"/>
          <p:cNvGraphicFramePr/>
          <p:nvPr>
            <p:extLst>
              <p:ext uri="{D42A27DB-BD31-4B8C-83A1-F6EECF244321}">
                <p14:modId xmlns:p14="http://schemas.microsoft.com/office/powerpoint/2010/main" val="521214746"/>
              </p:ext>
            </p:extLst>
          </p:nvPr>
        </p:nvGraphicFramePr>
        <p:xfrm>
          <a:off x="2438400" y="1126182"/>
          <a:ext cx="6041821" cy="312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85800" y="285750"/>
            <a:ext cx="4116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Índices de desempeño – Componentes MECI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85800" y="1515618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Puntaje 2021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5800" y="3943350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Componentes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85800" y="2790023"/>
            <a:ext cx="994576" cy="408948"/>
            <a:chOff x="685800" y="2790023"/>
            <a:chExt cx="994576" cy="408948"/>
          </a:xfrm>
        </p:grpSpPr>
        <p:sp>
          <p:nvSpPr>
            <p:cNvPr id="8" name="CuadroTexto 7"/>
            <p:cNvSpPr txBox="1"/>
            <p:nvPr/>
          </p:nvSpPr>
          <p:spPr>
            <a:xfrm>
              <a:off x="685800" y="2790023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Variación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85800" y="2952750"/>
              <a:ext cx="99457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2018 - 2021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295165" y="1501717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95165" y="2834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95165" y="392944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971800" y="203835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18,7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144836" y="203835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16,2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257800" y="211455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21,8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432024" y="22039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24,8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600632" y="2038350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800" b="1" dirty="0">
                <a:solidFill>
                  <a:schemeClr val="bg1"/>
                </a:solidFill>
                <a:latin typeface="Work Sans" pitchFamily="2" charset="0"/>
              </a:rPr>
              <a:t>12,3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85800" y="58831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7</a:t>
            </a:r>
            <a:r>
              <a:rPr lang="es-CO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 </a:t>
            </a:r>
            <a:r>
              <a:rPr lang="es-CO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Entidades Sector Cultura</a:t>
            </a:r>
          </a:p>
        </p:txBody>
      </p:sp>
    </p:spTree>
    <p:extLst>
      <p:ext uri="{BB962C8B-B14F-4D97-AF65-F5344CB8AC3E}">
        <p14:creationId xmlns:p14="http://schemas.microsoft.com/office/powerpoint/2010/main" val="171288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875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/>
          <p:cNvSpPr/>
          <p:nvPr/>
        </p:nvSpPr>
        <p:spPr>
          <a:xfrm>
            <a:off x="2209800" y="987860"/>
            <a:ext cx="6462522" cy="3565089"/>
          </a:xfrm>
          <a:prstGeom prst="roundRect">
            <a:avLst>
              <a:gd name="adj" fmla="val 7288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graphicFrame>
        <p:nvGraphicFramePr>
          <p:cNvPr id="23" name="Gráfico 22"/>
          <p:cNvGraphicFramePr/>
          <p:nvPr>
            <p:extLst>
              <p:ext uri="{D42A27DB-BD31-4B8C-83A1-F6EECF244321}">
                <p14:modId xmlns:p14="http://schemas.microsoft.com/office/powerpoint/2010/main" val="1614816489"/>
              </p:ext>
            </p:extLst>
          </p:nvPr>
        </p:nvGraphicFramePr>
        <p:xfrm>
          <a:off x="2438400" y="1126182"/>
          <a:ext cx="6041821" cy="3121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85800" y="438150"/>
            <a:ext cx="449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Índices de desempeño – Líneas de defensa MECI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85800" y="1515618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Puntaje 2021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5800" y="3943350"/>
            <a:ext cx="1478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Líneas de Defensa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85800" y="2790023"/>
            <a:ext cx="994576" cy="408948"/>
            <a:chOff x="685800" y="2790023"/>
            <a:chExt cx="994576" cy="408948"/>
          </a:xfrm>
        </p:grpSpPr>
        <p:sp>
          <p:nvSpPr>
            <p:cNvPr id="8" name="CuadroTexto 7"/>
            <p:cNvSpPr txBox="1"/>
            <p:nvPr/>
          </p:nvSpPr>
          <p:spPr>
            <a:xfrm>
              <a:off x="685800" y="2790023"/>
              <a:ext cx="901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Variación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685800" y="2952750"/>
              <a:ext cx="99457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ork Sans" pitchFamily="2" charset="0"/>
                </a:rPr>
                <a:t>2018 - 2021</a:t>
              </a:r>
            </a:p>
          </p:txBody>
        </p:sp>
      </p:grpSp>
      <p:sp>
        <p:nvSpPr>
          <p:cNvPr id="4" name="Elipse 3"/>
          <p:cNvSpPr/>
          <p:nvPr/>
        </p:nvSpPr>
        <p:spPr>
          <a:xfrm>
            <a:off x="295165" y="1501717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95165" y="2834402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95165" y="3929449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Work Sans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122341" y="224932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Work Sans" pitchFamily="2" charset="0"/>
              </a:rPr>
              <a:t>16,1</a:t>
            </a:r>
            <a:endParaRPr lang="es-CO" sz="800" b="1" dirty="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577576" y="2010490"/>
            <a:ext cx="4523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chemeClr val="bg1"/>
                </a:solidFill>
                <a:latin typeface="Work Sans" pitchFamily="2" charset="0"/>
              </a:rPr>
              <a:t>17,1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943600" y="2089234"/>
            <a:ext cx="4523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50" b="1" dirty="0">
                <a:solidFill>
                  <a:schemeClr val="bg1"/>
                </a:solidFill>
                <a:latin typeface="Work Sans" pitchFamily="2" charset="0"/>
              </a:rPr>
              <a:t>18,7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432242" y="2096929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Work Sans" pitchFamily="2" charset="0"/>
              </a:rPr>
              <a:t>21,4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685800" y="66675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7</a:t>
            </a:r>
            <a:r>
              <a:rPr lang="es-CO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 </a:t>
            </a:r>
            <a:r>
              <a:rPr lang="es-CO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Entidades Sector Cultura</a:t>
            </a:r>
          </a:p>
        </p:txBody>
      </p:sp>
    </p:spTree>
    <p:extLst>
      <p:ext uri="{BB962C8B-B14F-4D97-AF65-F5344CB8AC3E}">
        <p14:creationId xmlns:p14="http://schemas.microsoft.com/office/powerpoint/2010/main" val="1598810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8673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674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A8A9FC5-905D-4E97-B18F-7722AB32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1337" cy="51435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4EAE8DD9-D749-43A7-AB14-809A389BBFEB}"/>
              </a:ext>
            </a:extLst>
          </p:cNvPr>
          <p:cNvSpPr txBox="1"/>
          <p:nvPr/>
        </p:nvSpPr>
        <p:spPr>
          <a:xfrm>
            <a:off x="685800" y="438150"/>
            <a:ext cx="4411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Work Sans" pitchFamily="2" charset="0"/>
              </a:rPr>
              <a:t>Consulta preguntas por índice para análisis de resultados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9E606B1-425C-4A95-9DFF-2664E2C02DE8}"/>
              </a:ext>
            </a:extLst>
          </p:cNvPr>
          <p:cNvSpPr/>
          <p:nvPr/>
        </p:nvSpPr>
        <p:spPr>
          <a:xfrm>
            <a:off x="762000" y="895350"/>
            <a:ext cx="655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>
                <a:latin typeface="Work Sans" panose="020B0604020202020204"/>
                <a:hlinkClick r:id="rId3"/>
              </a:rPr>
              <a:t>https://www.funcionpublica.gov.co/web/mipg/resultados-medicion</a:t>
            </a:r>
            <a:endParaRPr lang="es-CO" sz="1600" dirty="0">
              <a:latin typeface="Work Sans" panose="020B060402020202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8312B4-C197-4383-A3EA-5B89FE5F2C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4" t="15926" r="14166" b="63333"/>
          <a:stretch/>
        </p:blipFill>
        <p:spPr>
          <a:xfrm>
            <a:off x="787400" y="1479550"/>
            <a:ext cx="6629400" cy="1066800"/>
          </a:xfrm>
          <a:prstGeom prst="rect">
            <a:avLst/>
          </a:prstGeom>
        </p:spPr>
      </p:pic>
      <p:pic>
        <p:nvPicPr>
          <p:cNvPr id="6" name="Imagen 68" descr="banco_iconos_FP-14.png">
            <a:extLst>
              <a:ext uri="{FF2B5EF4-FFF2-40B4-BE49-F238E27FC236}">
                <a16:creationId xmlns:a16="http://schemas.microsoft.com/office/drawing/2014/main" xmlns="" id="{D94A047C-F537-4FA5-B315-4A930BC95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37909"/>
            <a:ext cx="518485" cy="5184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5E21904-EDEB-43BC-94C4-77A294EA86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2571" r="15001" b="26296"/>
          <a:stretch/>
        </p:blipFill>
        <p:spPr>
          <a:xfrm>
            <a:off x="889000" y="3127374"/>
            <a:ext cx="6553200" cy="1086958"/>
          </a:xfrm>
          <a:prstGeom prst="rect">
            <a:avLst/>
          </a:prstGeom>
        </p:spPr>
      </p:pic>
      <p:pic>
        <p:nvPicPr>
          <p:cNvPr id="8" name="Imagen 68" descr="banco_iconos_FP-14.png">
            <a:extLst>
              <a:ext uri="{FF2B5EF4-FFF2-40B4-BE49-F238E27FC236}">
                <a16:creationId xmlns:a16="http://schemas.microsoft.com/office/drawing/2014/main" xmlns="" id="{88624A7C-6DE1-46F8-89E7-511224201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766658"/>
            <a:ext cx="518485" cy="5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063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5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9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3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67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560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031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2413</TotalTime>
  <Words>1347</Words>
  <Application>Microsoft Office PowerPoint</Application>
  <PresentationFormat>Presentación en pantalla (16:9)</PresentationFormat>
  <Paragraphs>337</Paragraphs>
  <Slides>44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44</vt:i4>
      </vt:variant>
    </vt:vector>
  </HeadingPairs>
  <TitlesOfParts>
    <vt:vector size="64" baseType="lpstr">
      <vt:lpstr>MS PGothic</vt:lpstr>
      <vt:lpstr>Arial</vt:lpstr>
      <vt:lpstr>Arial Black</vt:lpstr>
      <vt:lpstr>Arial Narrow</vt:lpstr>
      <vt:lpstr>Calibri</vt:lpstr>
      <vt:lpstr>Calibri Light</vt:lpstr>
      <vt:lpstr>Times New Roman</vt:lpstr>
      <vt:lpstr>Trebuchet MS</vt:lpstr>
      <vt:lpstr>Wingdings</vt:lpstr>
      <vt:lpstr>Work Sans</vt:lpstr>
      <vt:lpstr>Work Sans Bold Roman</vt:lpstr>
      <vt:lpstr>Work Sans Light</vt:lpstr>
      <vt:lpstr>Work Sans Medium</vt:lpstr>
      <vt:lpstr>Work Sans SemiBold</vt:lpstr>
      <vt:lpstr>Office Theme</vt:lpstr>
      <vt:lpstr>Tema de Office</vt:lpstr>
      <vt:lpstr>1_Tema de Office</vt:lpstr>
      <vt:lpstr>3_Presidencia de Colomba</vt:lpstr>
      <vt:lpstr>Presidencia de Colomba</vt:lpstr>
      <vt:lpstr>5_Tema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</dc:title>
  <dc:creator>Laura Sofía Acosta Amaya</dc:creator>
  <cp:lastModifiedBy>Cuenta Microsoft</cp:lastModifiedBy>
  <cp:revision>135</cp:revision>
  <dcterms:created xsi:type="dcterms:W3CDTF">2022-05-06T12:44:33Z</dcterms:created>
  <dcterms:modified xsi:type="dcterms:W3CDTF">2022-06-10T17:54:34Z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2022-05-05T00:00:00Z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2022-05-06T00:00:00Z</vt:filetime>
  </property>
</Properties>
</file>