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3"/>
  </p:notesMasterIdLst>
  <p:sldIdLst>
    <p:sldId id="256" r:id="rId3"/>
    <p:sldId id="286" r:id="rId4"/>
    <p:sldId id="280" r:id="rId5"/>
    <p:sldId id="282" r:id="rId6"/>
    <p:sldId id="283" r:id="rId7"/>
    <p:sldId id="275" r:id="rId8"/>
    <p:sldId id="277" r:id="rId9"/>
    <p:sldId id="276" r:id="rId10"/>
    <p:sldId id="284" r:id="rId11"/>
    <p:sldId id="285" r:id="rId12"/>
  </p:sldIdLst>
  <p:sldSz cx="10058400" cy="7772400"/>
  <p:notesSz cx="7559675" cy="1069181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7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4E20-066C-430D-A848-66375E44F599}" type="datetimeFigureOut">
              <a:rPr lang="es-CO" smtClean="0"/>
              <a:t>30/07/2018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44625" y="1336675"/>
            <a:ext cx="46704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388E7-4E82-462A-AE62-DB0DAFFDDCC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1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>
            <a:extLst>
              <a:ext uri="{FF2B5EF4-FFF2-40B4-BE49-F238E27FC236}">
                <a16:creationId xmlns:a16="http://schemas.microsoft.com/office/drawing/2014/main" id="{36E62183-3F78-4A32-8200-C04F57D5DC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1267" name="2 Marcador de notas">
            <a:extLst>
              <a:ext uri="{FF2B5EF4-FFF2-40B4-BE49-F238E27FC236}">
                <a16:creationId xmlns:a16="http://schemas.microsoft.com/office/drawing/2014/main" id="{64C69B85-EA44-4C17-92A6-57864696117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es-CO">
              <a:solidFill>
                <a:srgbClr val="000000"/>
              </a:solidFill>
              <a:latin typeface="Liberation Sans" panose="020B0604020202020204" pitchFamily="34" charset="0"/>
              <a:ea typeface="Microsoft YaHei" panose="020B0503020204020204" pitchFamily="34" charset="-122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8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>
            <a:extLst>
              <a:ext uri="{FF2B5EF4-FFF2-40B4-BE49-F238E27FC236}">
                <a16:creationId xmlns:a16="http://schemas.microsoft.com/office/drawing/2014/main" id="{E039D48C-E5F3-46B9-B95C-AAE57D3130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5363" name="2 Marcador de notas">
            <a:extLst>
              <a:ext uri="{FF2B5EF4-FFF2-40B4-BE49-F238E27FC236}">
                <a16:creationId xmlns:a16="http://schemas.microsoft.com/office/drawing/2014/main" id="{339DB860-D5D0-4E9D-93B4-6E05362A6AE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es-CO">
              <a:solidFill>
                <a:srgbClr val="000000"/>
              </a:solidFill>
              <a:latin typeface="Liberation Sans" panose="020B0604020202020204" pitchFamily="34" charset="0"/>
              <a:ea typeface="Microsoft YaHei" panose="020B0503020204020204" pitchFamily="34" charset="-122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14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>
            <a:extLst>
              <a:ext uri="{FF2B5EF4-FFF2-40B4-BE49-F238E27FC236}">
                <a16:creationId xmlns:a16="http://schemas.microsoft.com/office/drawing/2014/main" id="{E1F6E0FC-CB3C-478B-9FDD-131AD5F86D1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miter lim="800000"/>
            <a:headEnd/>
            <a:tailEnd/>
          </a:ln>
        </p:spPr>
      </p:sp>
      <p:sp>
        <p:nvSpPr>
          <p:cNvPr id="13315" name="2 Marcador de notas">
            <a:extLst>
              <a:ext uri="{FF2B5EF4-FFF2-40B4-BE49-F238E27FC236}">
                <a16:creationId xmlns:a16="http://schemas.microsoft.com/office/drawing/2014/main" id="{F397EEB6-7CBC-4DA9-A7B2-9B988031D99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>
              <a:spcBef>
                <a:spcPct val="0"/>
              </a:spcBef>
            </a:pPr>
            <a:endParaRPr altLang="es-CO">
              <a:solidFill>
                <a:srgbClr val="000000"/>
              </a:solidFill>
              <a:latin typeface="Liberation Sans" panose="020B0604020202020204" pitchFamily="34" charset="0"/>
              <a:ea typeface="Microsoft YaHei" panose="020B0503020204020204" pitchFamily="34" charset="-122"/>
              <a:cs typeface="Manga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37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9052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2920" y="4172760"/>
            <a:ext cx="9052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415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41520" y="41727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2920" y="41727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9052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2920" y="1818360"/>
            <a:ext cx="9052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Imagen 37"/>
          <p:cNvPicPr/>
          <p:nvPr/>
        </p:nvPicPr>
        <p:blipFill>
          <a:blip r:embed="rId2"/>
          <a:stretch/>
        </p:blipFill>
        <p:spPr>
          <a:xfrm>
            <a:off x="2203920" y="1818000"/>
            <a:ext cx="5649480" cy="4507560"/>
          </a:xfrm>
          <a:prstGeom prst="rect">
            <a:avLst/>
          </a:prstGeom>
          <a:ln>
            <a:noFill/>
          </a:ln>
        </p:spPr>
      </p:pic>
      <p:pic>
        <p:nvPicPr>
          <p:cNvPr id="39" name="Imagen 38"/>
          <p:cNvPicPr/>
          <p:nvPr/>
        </p:nvPicPr>
        <p:blipFill>
          <a:blip r:embed="rId2"/>
          <a:stretch/>
        </p:blipFill>
        <p:spPr>
          <a:xfrm>
            <a:off x="2203920" y="1818000"/>
            <a:ext cx="5649480" cy="4507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410D158-4F00-4D3A-BA4E-4FF9278841F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67E41A57-D26D-4FAB-AF93-500F1322EA9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ADC9F8A-A8D8-49E3-A60D-00566665931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8DC02-4693-46BC-9D32-1A8C9D9CBA20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7942528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2E404393-788D-4C6B-A6B4-A92769E5ECC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A769751-26A4-4F44-920B-B2CF9D8C53A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B2AEF50-CEDB-4993-8E9A-1486B4E38B0B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12FB0-7BDC-40AF-B405-8DB73B16D074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99575728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23DE6A3-8C7B-4D97-8F2E-81D351580C3F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96C7AA2-F40F-4BB4-8412-31D691C1A886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6C20F0F1-1506-4F5A-8FBC-D79B008FC9B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BC99E-C413-4062-AC8C-D1358C4F4700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84666510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817688"/>
            <a:ext cx="4449762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817688"/>
            <a:ext cx="4449763" cy="4508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BA35D991-BF43-4B0D-B027-37019196280D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999DE34-7311-44C2-B400-798AE45F06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69C02029-9715-4F9A-AEBD-A695779A59BF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E7ADE-E796-4B1D-91C3-AB0F0038DDC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2790162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103AC922-C849-46A9-8D15-C6A2699D4954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B426BED6-4E71-4285-9058-7AAD0E37E0B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06972EE7-E490-4455-9F2B-6662E5A262E4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4D095-796E-4D08-8F25-DE9C1DF9C389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8298139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C9842D34-4C1C-42B9-A559-DE6CC047B4A4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9308520E-6CC3-4E3C-949F-27169E0E3306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3BE164B0-B505-423B-B0D7-A0E44388A45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73E0-9A7E-4D33-A0AB-39C8A5F2FB80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15203288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D47E43A2-7D53-4666-B8E4-1D7BB4D075E8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F89313B1-FAEF-43BC-AC98-33700D605C22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83EF5E44-DAA8-41BA-BCEA-36868C743E09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3FFC8-C3A1-4FB4-A56A-AC317890D6FB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74815048"/>
      </p:ext>
    </p:extLst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2920" y="1818360"/>
            <a:ext cx="9052200" cy="4507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F5DD5E97-E553-4708-A239-C8A7F660B027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CAADB89B-85C3-45E2-97EC-7A741D30A4C4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BAC410AB-45E6-49DB-9692-80A25F057956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3ED42-0E6C-41A1-A9D9-88FD2AA62861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71272451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355F3D66-3563-48C1-A962-37BAB0032F9C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FBA8B809-6768-49A2-B564-0CF0AA675807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DD6305B9-7113-4D54-88ED-B1A582CD51EC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4F74F-3A54-4F48-B15C-3BF182934842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82083151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BFD8CED6-79A2-4CD7-B971-59925CFF1E02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CC7D374-2CF8-4A2C-BC4B-13074586870E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7070380-9F5E-4CF7-BB16-CE76342684DC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8704A-46E4-4CA3-9FA8-A3C31F48EFD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09081069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292975" y="309563"/>
            <a:ext cx="2262188" cy="60166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9563"/>
            <a:ext cx="6637337" cy="60166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99874C07-40AE-4C12-867D-3930D13EBE55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5E713162-E53A-4E19-811B-FA113F284B8D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39FFAAC-9861-43A8-905F-23CF837D831D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E7AC0-17FC-41CC-99F8-431DFEBF4D2B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40081793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9052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4417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41520" y="1818360"/>
            <a:ext cx="4417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2920" y="309240"/>
            <a:ext cx="9052200" cy="60170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2920" y="41727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41520" y="1818360"/>
            <a:ext cx="4417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4417200" cy="45075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415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41520" y="41727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452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41520" y="1818360"/>
            <a:ext cx="4417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2920" y="4172760"/>
            <a:ext cx="9052200" cy="21499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29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2920" y="309240"/>
            <a:ext cx="9052200" cy="1297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ES" sz="452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2920" y="1818360"/>
            <a:ext cx="9052200" cy="45075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329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8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47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5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2920" y="7080120"/>
            <a:ext cx="2343240" cy="536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&lt;fecha/hora&gt;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39440" y="7080120"/>
            <a:ext cx="3188160" cy="53604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 de página&gt;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11160" y="7080120"/>
            <a:ext cx="2343240" cy="5360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9A43B261-3C25-472F-AD83-64641359EFC7}" type="slidenum">
              <a:rPr lang="es-E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‹Nº›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5" name="Imagen 4"/>
          <p:cNvPicPr/>
          <p:nvPr/>
        </p:nvPicPr>
        <p:blipFill>
          <a:blip r:embed="rId14"/>
          <a:stretch/>
        </p:blipFill>
        <p:spPr>
          <a:xfrm>
            <a:off x="42840" y="23040"/>
            <a:ext cx="10054080" cy="777204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144BAF22-295C-4A7A-8721-5D0B28894253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3238" y="309563"/>
            <a:ext cx="905192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altLang="es-CO"/>
          </a:p>
        </p:txBody>
      </p:sp>
      <p:sp>
        <p:nvSpPr>
          <p:cNvPr id="3" name="2 Marcador de texto">
            <a:extLst>
              <a:ext uri="{FF2B5EF4-FFF2-40B4-BE49-F238E27FC236}">
                <a16:creationId xmlns:a16="http://schemas.microsoft.com/office/drawing/2014/main" id="{AC94E6A0-FCF9-4D42-A3EE-1E1BAB20B1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238" y="1817688"/>
            <a:ext cx="9051925" cy="45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54"/>
              </a:spcAft>
              <a:buSzPct val="45000"/>
              <a:buFont typeface="StarSymbol"/>
              <a:buNone/>
              <a:defRPr lang="es-ES" sz="329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54"/>
              </a:spcAft>
              <a:buSzPct val="45000"/>
              <a:buFont typeface="StarSymbol"/>
              <a:buChar char="●"/>
              <a:defRPr lang="es-ES" sz="329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59"/>
              </a:spcAft>
              <a:buSzPct val="75000"/>
              <a:buFont typeface="StarSymbol"/>
              <a:buChar char="–"/>
              <a:defRPr lang="es-ES" sz="288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70"/>
              </a:spcAft>
              <a:buSzPct val="45000"/>
              <a:buFont typeface="StarSymbol"/>
              <a:buChar char="●"/>
              <a:defRPr lang="es-ES" sz="247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78"/>
              </a:spcAft>
              <a:buSzPct val="75000"/>
              <a:buFont typeface="StarSymbol"/>
              <a:buChar char="–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9"/>
              </a:spcAft>
              <a:buSzPct val="45000"/>
              <a:buFont typeface="StarSymbol"/>
              <a:buChar char="●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9"/>
              </a:spcAft>
              <a:buSzPct val="45000"/>
              <a:buFont typeface="StarSymbol"/>
              <a:buChar char="●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9"/>
              </a:spcAft>
              <a:buSzPct val="45000"/>
              <a:buFont typeface="StarSymbol"/>
              <a:buChar char="●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9"/>
              </a:spcAft>
              <a:buSzPct val="45000"/>
              <a:buFont typeface="StarSymbol"/>
              <a:buChar char="●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9"/>
              </a:spcAft>
              <a:buSzPct val="45000"/>
              <a:buFont typeface="StarSymbol"/>
              <a:buChar char="●"/>
              <a:defRPr lang="es-ES" sz="2050" b="0" i="0" u="none" strike="noStrike" kern="1200" cap="none">
                <a:ln>
                  <a:noFill/>
                </a:ln>
                <a:latin typeface="Liberation Sans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44328AF-A7D3-4F55-9BFD-6E84F3F0080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238" y="7080250"/>
            <a:ext cx="2343150" cy="5365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eaLnBrk="1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s-E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C07C4533-C098-45AA-BA1F-4C5D9451FAC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0113" y="7080250"/>
            <a:ext cx="3187700" cy="5365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eaLnBrk="1" fontAlgn="auto" hangingPunct="0">
              <a:spcBef>
                <a:spcPts val="0"/>
              </a:spcBef>
              <a:spcAft>
                <a:spcPts val="0"/>
              </a:spcAft>
              <a:buNone/>
              <a:tabLst/>
              <a:defRPr lang="es-ES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EABA867-05AC-4D28-8EF4-F71E3B32418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10425" y="7080250"/>
            <a:ext cx="2344738" cy="5365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0">
              <a:defRPr sz="1400">
                <a:latin typeface="Liberation Serif" panose="02020603050405020304" pitchFamily="18" charset="0"/>
                <a:ea typeface="Segoe UI" panose="020B0502040204020203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E3174D7A-F60A-4D2E-8996-2EBD5409C68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  <p:pic>
        <p:nvPicPr>
          <p:cNvPr id="1031" name="6 Imagen">
            <a:extLst>
              <a:ext uri="{FF2B5EF4-FFF2-40B4-BE49-F238E27FC236}">
                <a16:creationId xmlns:a16="http://schemas.microsoft.com/office/drawing/2014/main" id="{37E646D0-89F0-4FC7-95B5-3B5687993D1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5840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7 Imagen">
            <a:extLst>
              <a:ext uri="{FF2B5EF4-FFF2-40B4-BE49-F238E27FC236}">
                <a16:creationId xmlns:a16="http://schemas.microsoft.com/office/drawing/2014/main" id="{42504E11-7D47-4DBE-8979-68264545131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" y="0"/>
            <a:ext cx="10083800" cy="777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55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s-ES" sz="4500" kern="1200">
          <a:solidFill>
            <a:schemeClr val="tx2"/>
          </a:solidFill>
          <a:latin typeface="Liberation Sans" pitchFamily="18"/>
          <a:ea typeface="Microsoft YaHei" pitchFamily="2"/>
          <a:cs typeface="Mangal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Liberation Sans" panose="020B0604020202020204" pitchFamily="34" charset="0"/>
          <a:ea typeface="Microsoft YaHei" panose="020B0503020204020204" pitchFamily="34" charset="-122"/>
          <a:cs typeface="Mangal" panose="020B0502040204020203" pitchFamily="18" charset="0"/>
        </a:defRPr>
      </a:lvl9pPr>
    </p:titleStyle>
    <p:bodyStyle>
      <a:lvl1pPr algn="l" rtl="0" eaLnBrk="0" fontAlgn="base" hangingPunct="0">
        <a:spcBef>
          <a:spcPct val="0"/>
        </a:spcBef>
        <a:spcAft>
          <a:spcPts val="1450"/>
        </a:spcAft>
        <a:defRPr lang="es-ES" sz="3200" kern="1200">
          <a:solidFill>
            <a:schemeClr val="tx1"/>
          </a:solidFill>
          <a:latin typeface="Liberation Sans" pitchFamily="18"/>
          <a:ea typeface="Microsoft YaHei" pitchFamily="2"/>
          <a:cs typeface="Mangal" pitchFamily="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429491" y="1468814"/>
            <a:ext cx="9493826" cy="267715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es-ES" sz="4000" b="1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PROYECTOS FONDOS DE DESARROLLO LOCAL </a:t>
            </a:r>
          </a:p>
          <a:p>
            <a:pPr algn="ctr"/>
            <a:r>
              <a:rPr lang="es-ES" sz="4000" b="1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Líneas de inversión local y</a:t>
            </a:r>
            <a:r>
              <a:rPr lang="es-ES" sz="4000" b="1" strike="noStrike" spc="-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cs typeface="Calibri" panose="020F0502020204030204" pitchFamily="34" charset="0"/>
              </a:rPr>
              <a:t> Directiva 012</a:t>
            </a:r>
          </a:p>
          <a:p>
            <a:pPr algn="ctr"/>
            <a:endParaRPr lang="es-ES" sz="4000" b="1" strike="noStrike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s-ES" sz="4000" b="1" strike="noStrike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0" y="5088382"/>
            <a:ext cx="10058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>
                <a:latin typeface="Calibri" panose="020F0502020204030204" pitchFamily="34" charset="0"/>
                <a:cs typeface="Calibri" panose="020F0502020204030204" pitchFamily="34" charset="0"/>
              </a:rPr>
              <a:t>SECRETARÍA DE CULTURA, RECREACIÓN Y DEPORTE</a:t>
            </a:r>
          </a:p>
          <a:p>
            <a:pPr algn="ctr"/>
            <a:endParaRPr lang="es-CO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CO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DIRECCIÓN DE PLANEACIÓN</a:t>
            </a:r>
          </a:p>
          <a:p>
            <a:pPr algn="ctr"/>
            <a:endParaRPr lang="es-CO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s-CO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JULIO 30 DE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B5CA645A-EA38-47E6-A047-D1971EAB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09564"/>
            <a:ext cx="9051925" cy="972584"/>
          </a:xfrm>
        </p:spPr>
        <p:txBody>
          <a:bodyPr/>
          <a:lstStyle/>
          <a:p>
            <a: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CONCEPTOS TRAMITADOS</a:t>
            </a:r>
            <a:b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Enero a julio 30 de 2018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F7C884DC-EE9D-48F1-9953-C7881949FB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367821"/>
              </p:ext>
            </p:extLst>
          </p:nvPr>
        </p:nvGraphicFramePr>
        <p:xfrm>
          <a:off x="2057400" y="1585499"/>
          <a:ext cx="5734878" cy="4871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Worksheet" r:id="rId3" imgW="4143375" imgH="4124325" progId="Excel.Sheet.12">
                  <p:embed/>
                </p:oleObj>
              </mc:Choice>
              <mc:Fallback>
                <p:oleObj name="Worksheet" r:id="rId3" imgW="4143375" imgH="41243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1585499"/>
                        <a:ext cx="5734878" cy="48718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5195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3394D-E9B4-4344-9411-24FBCCE1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55" y="218661"/>
            <a:ext cx="9052200" cy="954156"/>
          </a:xfrm>
        </p:spPr>
        <p:txBody>
          <a:bodyPr/>
          <a:lstStyle/>
          <a:p>
            <a:pPr algn="ctr"/>
            <a:r>
              <a:rPr lang="es-CO" sz="4000" b="1" dirty="0">
                <a:latin typeface="Calibri" panose="020F0502020204030204" pitchFamily="34" charset="0"/>
                <a:cs typeface="Calibri" panose="020F0502020204030204" pitchFamily="34" charset="0"/>
              </a:rPr>
              <a:t>NORMATIVIDAD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353244-6308-4323-A50E-1690665EF975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2920" y="1401417"/>
            <a:ext cx="9052200" cy="4924503"/>
          </a:xfrm>
        </p:spPr>
        <p:txBody>
          <a:bodyPr/>
          <a:lstStyle/>
          <a:p>
            <a:endParaRPr lang="es-CO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DECRETO 101 DE 2010: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Por medio del cual se fortalece institucionalmente a las Alcaldías Locales, se fortalece el esquema de gestión territorial de las entidades distritales en las localidades se desarrollan instrumentos para una mejor gestión administrativa y se determinan otras disposiciones.</a:t>
            </a:r>
          </a:p>
          <a:p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DIRECTIVA 012 DE 2016: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Lineamientos para el seguimiento a la contratación de los FDL.</a:t>
            </a:r>
          </a:p>
          <a:p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CIRCULAR CONJUNTA 015 DE 2017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: Precisiones sobre seguimiento a la contratación y esquema de acompañamiento a los FDL y trámite sobre concepto previo favorable de los sectores.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73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B91DD6-C111-4320-A5EB-00D108C15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227179"/>
            <a:ext cx="9052200" cy="710668"/>
          </a:xfrm>
        </p:spPr>
        <p:txBody>
          <a:bodyPr/>
          <a:lstStyle/>
          <a:p>
            <a:pPr algn="ctr"/>
            <a:r>
              <a:rPr lang="es-CO" sz="4000" b="1" dirty="0">
                <a:latin typeface="Calibri" panose="020F0502020204030204" pitchFamily="34" charset="0"/>
                <a:cs typeface="Calibri" panose="020F0502020204030204" pitchFamily="34" charset="0"/>
              </a:rPr>
              <a:t>LÍNEAS DE INVERSIÓN LOCAL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A26967-05A6-48C3-A592-821BA4F800B2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2920" y="1582975"/>
            <a:ext cx="9052200" cy="4606450"/>
          </a:xfrm>
        </p:spPr>
        <p:txBody>
          <a:bodyPr/>
          <a:lstStyle/>
          <a:p>
            <a:pPr marL="0" indent="0" algn="just">
              <a:buNone/>
            </a:pP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Instrumento de planeación para la ejecución de los recursos de inversión de los Fondos de Desarrollo Local –FDL-. Su propósito es garantizar la unidad y coherencia en la implementación de las políticas públicas en el territorio a través de las acciones contratadas con recursos de inversión local.</a:t>
            </a:r>
          </a:p>
          <a:p>
            <a:pPr marL="0" indent="0" algn="just">
              <a:buNone/>
            </a:pPr>
            <a:r>
              <a:rPr lang="es-CO" sz="3200" b="1" dirty="0">
                <a:latin typeface="Calibri" panose="020F0502020204030204" pitchFamily="34" charset="0"/>
                <a:cs typeface="Calibri" panose="020F0502020204030204" pitchFamily="34" charset="0"/>
              </a:rPr>
              <a:t>Alcance: </a:t>
            </a:r>
            <a:r>
              <a:rPr lang="es-CO" sz="3200" dirty="0">
                <a:latin typeface="Calibri" panose="020F0502020204030204" pitchFamily="34" charset="0"/>
                <a:cs typeface="Calibri" panose="020F0502020204030204" pitchFamily="34" charset="0"/>
              </a:rPr>
              <a:t>Constituyen una herramienta de carácter vinculante y específica que señala las inversiones que podrán adelantar las Alcaldías Locales con recursos de los Fondos de Desarrollo Local para los Planes de Desarrollo Local 2017-2020 que se formulen en el marco del Plan de Desarrollo Distrital “Bogotá Mejor para todos”. </a:t>
            </a:r>
          </a:p>
        </p:txBody>
      </p:sp>
    </p:spTree>
    <p:extLst>
      <p:ext uri="{BB962C8B-B14F-4D97-AF65-F5344CB8AC3E}">
        <p14:creationId xmlns:p14="http://schemas.microsoft.com/office/powerpoint/2010/main" val="30640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76F9A50-D492-42FD-923A-16F7A33EDD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691373"/>
              </p:ext>
            </p:extLst>
          </p:nvPr>
        </p:nvGraphicFramePr>
        <p:xfrm>
          <a:off x="852487" y="998393"/>
          <a:ext cx="8582458" cy="5222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Worksheet" r:id="rId3" imgW="8353425" imgH="4972050" progId="Excel.Sheet.12">
                  <p:embed/>
                </p:oleObj>
              </mc:Choice>
              <mc:Fallback>
                <p:oleObj name="Worksheet" r:id="rId3" imgW="8353425" imgH="4972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2487" y="998393"/>
                        <a:ext cx="8582458" cy="5222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65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64D2837-F6A2-4904-8E58-E62ADF5C0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200" y="289391"/>
            <a:ext cx="7902000" cy="623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7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utoShape 4">
            <a:extLst>
              <a:ext uri="{FF2B5EF4-FFF2-40B4-BE49-F238E27FC236}">
                <a16:creationId xmlns:a16="http://schemas.microsoft.com/office/drawing/2014/main" id="{DED29734-3E91-4131-AA00-99C1844C7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3" y="6311900"/>
            <a:ext cx="815975" cy="215900"/>
          </a:xfrm>
          <a:custGeom>
            <a:avLst/>
            <a:gdLst>
              <a:gd name="T0" fmla="*/ 14877974 w 21600"/>
              <a:gd name="T1" fmla="*/ 0 h 21600"/>
              <a:gd name="T2" fmla="*/ 29755948 w 21600"/>
              <a:gd name="T3" fmla="*/ 1074102 h 21600"/>
              <a:gd name="T4" fmla="*/ 14877974 w 21600"/>
              <a:gd name="T5" fmla="*/ 2148205 h 21600"/>
              <a:gd name="T6" fmla="*/ 0 w 21600"/>
              <a:gd name="T7" fmla="*/ 1074102 h 21600"/>
              <a:gd name="T8" fmla="*/ 14877974 w 21600"/>
              <a:gd name="T9" fmla="*/ 0 h 21600"/>
              <a:gd name="T10" fmla="*/ 4357317 w 21600"/>
              <a:gd name="T11" fmla="*/ 314574 h 21600"/>
              <a:gd name="T12" fmla="*/ 0 w 21600"/>
              <a:gd name="T13" fmla="*/ 1074102 h 21600"/>
              <a:gd name="T14" fmla="*/ 4357317 w 21600"/>
              <a:gd name="T15" fmla="*/ 1833631 h 21600"/>
              <a:gd name="T16" fmla="*/ 14877974 w 21600"/>
              <a:gd name="T17" fmla="*/ 2148205 h 21600"/>
              <a:gd name="T18" fmla="*/ 25398632 w 21600"/>
              <a:gd name="T19" fmla="*/ 1833631 h 21600"/>
              <a:gd name="T20" fmla="*/ 29755948 w 21600"/>
              <a:gd name="T21" fmla="*/ 1074102 h 21600"/>
              <a:gd name="T22" fmla="*/ 25398632 w 21600"/>
              <a:gd name="T23" fmla="*/ 314574 h 21600"/>
              <a:gd name="T24" fmla="*/ 17694720 60000 65536"/>
              <a:gd name="T25" fmla="*/ 0 60000 65536"/>
              <a:gd name="T26" fmla="*/ 5898240 60000 65536"/>
              <a:gd name="T27" fmla="*/ 11796480 60000 65536"/>
              <a:gd name="T28" fmla="*/ 17694720 60000 65536"/>
              <a:gd name="T29" fmla="*/ 17694720 60000 65536"/>
              <a:gd name="T30" fmla="*/ 17694720 60000 65536"/>
              <a:gd name="T31" fmla="*/ 17694720 60000 65536"/>
              <a:gd name="T32" fmla="*/ 17694720 60000 65536"/>
              <a:gd name="T33" fmla="*/ 17694720 60000 65536"/>
              <a:gd name="T34" fmla="*/ 17694720 60000 65536"/>
              <a:gd name="T35" fmla="*/ 17694720 60000 65536"/>
              <a:gd name="T36" fmla="*/ 3163 w 21600"/>
              <a:gd name="T37" fmla="*/ 3163 h 21600"/>
              <a:gd name="T38" fmla="*/ 18437 w 21600"/>
              <a:gd name="T39" fmla="*/ 184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>
                <a:moveTo>
                  <a:pt x="10800" y="0"/>
                </a:moveTo>
                <a:lnTo>
                  <a:pt x="10799" y="0"/>
                </a:lnTo>
                <a:cubicBezTo>
                  <a:pt x="4835" y="0"/>
                  <a:pt x="0" y="4835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lose/>
              </a:path>
            </a:pathLst>
          </a:custGeom>
          <a:solidFill>
            <a:srgbClr val="729FCF"/>
          </a:solidFill>
          <a:ln w="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lIns="90000" tIns="45000" rIns="90000" bIns="45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es-CO" sz="1000" b="1">
                <a:solidFill>
                  <a:srgbClr val="FF3333"/>
                </a:solidFill>
              </a:rPr>
              <a:t>FIN</a:t>
            </a:r>
            <a:endParaRPr lang="es-CO" altLang="es-CO" sz="1000"/>
          </a:p>
        </p:txBody>
      </p:sp>
      <p:cxnSp>
        <p:nvCxnSpPr>
          <p:cNvPr id="10243" name="AutoShape 9">
            <a:extLst>
              <a:ext uri="{FF2B5EF4-FFF2-40B4-BE49-F238E27FC236}">
                <a16:creationId xmlns:a16="http://schemas.microsoft.com/office/drawing/2014/main" id="{217A93C5-4A00-4887-B3AE-E442E7E16C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2914450" y="6778625"/>
            <a:ext cx="574675" cy="454025"/>
          </a:xfrm>
          <a:prstGeom prst="bentConnector3">
            <a:avLst>
              <a:gd name="adj1" fmla="val 50000"/>
            </a:avLst>
          </a:prstGeom>
          <a:noFill/>
          <a:ln w="0">
            <a:solidFill>
              <a:srgbClr val="00000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78" name="AutoShape 12">
            <a:extLst>
              <a:ext uri="{FF2B5EF4-FFF2-40B4-BE49-F238E27FC236}">
                <a16:creationId xmlns:a16="http://schemas.microsoft.com/office/drawing/2014/main" id="{16F45626-EEFC-45F3-A1C8-339778921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0" y="1020763"/>
            <a:ext cx="5041900" cy="482600"/>
          </a:xfrm>
          <a:custGeom>
            <a:avLst/>
            <a:gdLst>
              <a:gd name="T0" fmla="*/ 149656621 w 21600"/>
              <a:gd name="T1" fmla="*/ 0 h 21600"/>
              <a:gd name="T2" fmla="*/ 299313242 w 21600"/>
              <a:gd name="T3" fmla="*/ 2880320 h 21600"/>
              <a:gd name="T4" fmla="*/ 149656621 w 21600"/>
              <a:gd name="T5" fmla="*/ 5760640 h 21600"/>
              <a:gd name="T6" fmla="*/ 0 w 21600"/>
              <a:gd name="T7" fmla="*/ 288032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Acompañamiento elaboración de proyectos locales en Cultura, Recreación y Deporte </a:t>
            </a:r>
          </a:p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(Enlaces Locales SCRD)</a:t>
            </a:r>
            <a:endParaRPr lang="es-CO" altLang="es-CO" sz="1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182" name="AutoShape 18">
            <a:extLst>
              <a:ext uri="{FF2B5EF4-FFF2-40B4-BE49-F238E27FC236}">
                <a16:creationId xmlns:a16="http://schemas.microsoft.com/office/drawing/2014/main" id="{4A5A57CF-866D-4501-AC21-5804C83BB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9788" y="4494213"/>
            <a:ext cx="3298825" cy="431800"/>
          </a:xfrm>
          <a:custGeom>
            <a:avLst/>
            <a:gdLst>
              <a:gd name="T0" fmla="*/ 104411611 w 21600"/>
              <a:gd name="T1" fmla="*/ 0 h 21600"/>
              <a:gd name="T2" fmla="*/ 208823221 w 21600"/>
              <a:gd name="T3" fmla="*/ 2880320 h 21600"/>
              <a:gd name="T4" fmla="*/ 104411611 w 21600"/>
              <a:gd name="T5" fmla="*/ 5760640 h 21600"/>
              <a:gd name="T6" fmla="*/ 0 w 21600"/>
              <a:gd name="T7" fmla="*/ 288032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Estudio del área misional  DACP y/o DALP de la SCRD </a:t>
            </a:r>
          </a:p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con revisión de documentación técnica (Día 2 al 8)</a:t>
            </a:r>
            <a:endParaRPr lang="es-CO" altLang="es-CO" sz="1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7183" name="AutoShape 20">
            <a:extLst>
              <a:ext uri="{FF2B5EF4-FFF2-40B4-BE49-F238E27FC236}">
                <a16:creationId xmlns:a16="http://schemas.microsoft.com/office/drawing/2014/main" id="{A600D657-79C9-47E7-8753-FC24D12ED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4013" y="5330825"/>
            <a:ext cx="4248150" cy="576263"/>
          </a:xfrm>
          <a:custGeom>
            <a:avLst/>
            <a:gdLst>
              <a:gd name="T0" fmla="*/ 59166576 w 21600"/>
              <a:gd name="T1" fmla="*/ 0 h 21600"/>
              <a:gd name="T2" fmla="*/ 118333152 w 21600"/>
              <a:gd name="T3" fmla="*/ 4200466 h 21600"/>
              <a:gd name="T4" fmla="*/ 59166576 w 21600"/>
              <a:gd name="T5" fmla="*/ 8400916 h 21600"/>
              <a:gd name="T6" fmla="*/ 0 w 21600"/>
              <a:gd name="T7" fmla="*/ 4200466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  Consolidación del concepto  técnico y respuesta al FDL  </a:t>
            </a:r>
          </a:p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por la Dirección de Planeación de la SCRD (Día 9 al 10)</a:t>
            </a:r>
            <a:endParaRPr lang="es-CO" altLang="es-CO" sz="1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" name="AutoShape 7">
            <a:extLst>
              <a:ext uri="{FF2B5EF4-FFF2-40B4-BE49-F238E27FC236}">
                <a16:creationId xmlns:a16="http://schemas.microsoft.com/office/drawing/2014/main" id="{8048A521-C760-4A63-904A-6840B1375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9586" y="2533651"/>
            <a:ext cx="3915986" cy="754060"/>
          </a:xfrm>
          <a:custGeom>
            <a:avLst/>
            <a:gdLst>
              <a:gd name="T0" fmla="*/ 1044000 w 21600"/>
              <a:gd name="T1" fmla="*/ 0 h 21600"/>
              <a:gd name="T2" fmla="*/ 2088000 w 21600"/>
              <a:gd name="T3" fmla="*/ 144000 h 21600"/>
              <a:gd name="T4" fmla="*/ 1044000 w 21600"/>
              <a:gd name="T5" fmla="*/ 288000 h 21600"/>
              <a:gd name="T6" fmla="*/ 0 w 21600"/>
              <a:gd name="T7" fmla="*/ 14400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 marL="2286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Estudio de la Dirección de Planeación de la SCRD  </a:t>
            </a:r>
          </a:p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con revisión de Ficha EBI-L última versión  (Día 1 y/o 2)</a:t>
            </a:r>
            <a:endParaRPr lang="es-CO" altLang="es-CO" sz="1000" dirty="0"/>
          </a:p>
        </p:txBody>
      </p:sp>
      <p:sp>
        <p:nvSpPr>
          <p:cNvPr id="98" name="97 CuadroTexto">
            <a:extLst>
              <a:ext uri="{FF2B5EF4-FFF2-40B4-BE49-F238E27FC236}">
                <a16:creationId xmlns:a16="http://schemas.microsoft.com/office/drawing/2014/main" id="{0DA6D276-145A-49FB-8DD0-5E93CF199F15}"/>
              </a:ext>
            </a:extLst>
          </p:cNvPr>
          <p:cNvSpPr txBox="1"/>
          <p:nvPr/>
        </p:nvSpPr>
        <p:spPr>
          <a:xfrm>
            <a:off x="469612" y="117257"/>
            <a:ext cx="91191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C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Hoja de ruta SCRD– </a:t>
            </a:r>
            <a:r>
              <a:rPr lang="es-CO" sz="36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Conceptos</a:t>
            </a:r>
            <a:r>
              <a:rPr lang="es-CO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FDL</a:t>
            </a:r>
          </a:p>
        </p:txBody>
      </p:sp>
      <p:sp>
        <p:nvSpPr>
          <p:cNvPr id="39" name="AutoShape 7">
            <a:extLst>
              <a:ext uri="{FF2B5EF4-FFF2-40B4-BE49-F238E27FC236}">
                <a16:creationId xmlns:a16="http://schemas.microsoft.com/office/drawing/2014/main" id="{B31CF6D6-FD9A-4837-95B1-A799847FC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4013" y="1895475"/>
            <a:ext cx="4248150" cy="4318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39791370 h 21600"/>
              <a:gd name="T4" fmla="*/ 2147483646 w 21600"/>
              <a:gd name="T5" fmla="*/ 79582723 h 21600"/>
              <a:gd name="T6" fmla="*/ 0 w 21600"/>
              <a:gd name="T7" fmla="*/ 3979137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 marL="2286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Radicación de solicitud para concepto técnico a la SCRD (Día 1)</a:t>
            </a:r>
            <a:endParaRPr lang="es-CO" altLang="es-CO" sz="1000" dirty="0">
              <a:ea typeface="SimSun" panose="02010600030101010101" pitchFamily="2" charset="-122"/>
            </a:endParaRP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75F9D76A-A6CD-4E3C-90C2-F18E29B77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1503363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0B0D4FA1-A84D-4C6A-A55C-DF297C301E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238500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sp>
        <p:nvSpPr>
          <p:cNvPr id="45" name="Line 8">
            <a:extLst>
              <a:ext uri="{FF2B5EF4-FFF2-40B4-BE49-F238E27FC236}">
                <a16:creationId xmlns:a16="http://schemas.microsoft.com/office/drawing/2014/main" id="{81CF18EE-A20F-4E5B-BD20-1E6023FE1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8088" y="4102100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sp>
        <p:nvSpPr>
          <p:cNvPr id="64" name="AutoShape 18">
            <a:extLst>
              <a:ext uri="{FF2B5EF4-FFF2-40B4-BE49-F238E27FC236}">
                <a16:creationId xmlns:a16="http://schemas.microsoft.com/office/drawing/2014/main" id="{6C9BFBAB-E5E9-4749-AE9E-0AF34849E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3632200"/>
            <a:ext cx="3448050" cy="469900"/>
          </a:xfrm>
          <a:custGeom>
            <a:avLst/>
            <a:gdLst>
              <a:gd name="T0" fmla="*/ 104411611 w 21600"/>
              <a:gd name="T1" fmla="*/ 0 h 21600"/>
              <a:gd name="T2" fmla="*/ 208823221 w 21600"/>
              <a:gd name="T3" fmla="*/ 2880320 h 21600"/>
              <a:gd name="T4" fmla="*/ 104411611 w 21600"/>
              <a:gd name="T5" fmla="*/ 5760640 h 21600"/>
              <a:gd name="T6" fmla="*/ 0 w 21600"/>
              <a:gd name="T7" fmla="*/ 288032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22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Remisión al área misional DACP y/o DALP de la SCRD </a:t>
            </a:r>
          </a:p>
          <a:p>
            <a:pPr algn="ctr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(Día 1 y/o 2)</a:t>
            </a:r>
            <a:endParaRPr lang="es-CO" altLang="es-CO" sz="1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5" name="AutoShape 12">
            <a:extLst>
              <a:ext uri="{FF2B5EF4-FFF2-40B4-BE49-F238E27FC236}">
                <a16:creationId xmlns:a16="http://schemas.microsoft.com/office/drawing/2014/main" id="{C2C8EB24-8201-4B12-8869-5981CAB0C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" y="3068638"/>
            <a:ext cx="1500188" cy="431800"/>
          </a:xfrm>
          <a:custGeom>
            <a:avLst/>
            <a:gdLst>
              <a:gd name="T0" fmla="*/ 149656621 w 21600"/>
              <a:gd name="T1" fmla="*/ 0 h 21600"/>
              <a:gd name="T2" fmla="*/ 299313242 w 21600"/>
              <a:gd name="T3" fmla="*/ 2880320 h 21600"/>
              <a:gd name="T4" fmla="*/ 149656621 w 21600"/>
              <a:gd name="T5" fmla="*/ 5760640 h 21600"/>
              <a:gd name="T6" fmla="*/ 0 w 21600"/>
              <a:gd name="T7" fmla="*/ 2880320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lIns="90000" tIns="45000" rIns="90000" bIns="4500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s-CO" altLang="zh-CN" sz="1000" dirty="0">
                <a:solidFill>
                  <a:srgbClr val="000000"/>
                </a:solidFill>
                <a:latin typeface="Liberation Sans" panose="020B0604020202020204" pitchFamily="34" charset="0"/>
              </a:rPr>
              <a:t>Mesa técnica</a:t>
            </a:r>
            <a:endParaRPr lang="es-CO" altLang="es-CO" sz="1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66" name="Line 8">
            <a:extLst>
              <a:ext uri="{FF2B5EF4-FFF2-40B4-BE49-F238E27FC236}">
                <a16:creationId xmlns:a16="http://schemas.microsoft.com/office/drawing/2014/main" id="{0A452843-A970-486B-8CEB-BE0384B56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327275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sp>
        <p:nvSpPr>
          <p:cNvPr id="67" name="Line 8">
            <a:extLst>
              <a:ext uri="{FF2B5EF4-FFF2-40B4-BE49-F238E27FC236}">
                <a16:creationId xmlns:a16="http://schemas.microsoft.com/office/drawing/2014/main" id="{671D1B84-A527-400F-B38A-3A58FDB60C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8088" y="4926013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94511942-2539-4AC4-AB75-F9A58164F5A3}"/>
              </a:ext>
            </a:extLst>
          </p:cNvPr>
          <p:cNvSpPr>
            <a:spLocks noChangeShapeType="1"/>
          </p:cNvSpPr>
          <p:nvPr/>
        </p:nvSpPr>
        <p:spPr bwMode="auto">
          <a:xfrm>
            <a:off x="5018088" y="5907088"/>
            <a:ext cx="0" cy="396875"/>
          </a:xfrm>
          <a:prstGeom prst="line">
            <a:avLst/>
          </a:prstGeom>
          <a:noFill/>
          <a:ln w="22225">
            <a:solidFill>
              <a:schemeClr val="accent1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5000" rIns="90000" bIns="45000" anchor="ctr"/>
          <a:lstStyle/>
          <a:p>
            <a:pPr eaLnBrk="1" hangingPunct="1">
              <a:defRPr/>
            </a:pPr>
            <a:endParaRPr lang="es-CO" sz="1000"/>
          </a:p>
        </p:txBody>
      </p:sp>
      <p:cxnSp>
        <p:nvCxnSpPr>
          <p:cNvPr id="22" name="Conector: angular 21">
            <a:extLst>
              <a:ext uri="{FF2B5EF4-FFF2-40B4-BE49-F238E27FC236}">
                <a16:creationId xmlns:a16="http://schemas.microsoft.com/office/drawing/2014/main" id="{2A93CD91-9A48-42FD-8FB4-1FF652E9A378}"/>
              </a:ext>
            </a:extLst>
          </p:cNvPr>
          <p:cNvCxnSpPr>
            <a:cxnSpLocks/>
          </p:cNvCxnSpPr>
          <p:nvPr/>
        </p:nvCxnSpPr>
        <p:spPr>
          <a:xfrm rot="10800000" flipV="1">
            <a:off x="1314450" y="1701800"/>
            <a:ext cx="3714750" cy="1366838"/>
          </a:xfrm>
          <a:prstGeom prst="bentConnector3">
            <a:avLst>
              <a:gd name="adj1" fmla="val 10006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: angular 28">
            <a:extLst>
              <a:ext uri="{FF2B5EF4-FFF2-40B4-BE49-F238E27FC236}">
                <a16:creationId xmlns:a16="http://schemas.microsoft.com/office/drawing/2014/main" id="{FA8F7BFF-69C1-4D7C-827E-9683019BD2B8}"/>
              </a:ext>
            </a:extLst>
          </p:cNvPr>
          <p:cNvCxnSpPr/>
          <p:nvPr/>
        </p:nvCxnSpPr>
        <p:spPr>
          <a:xfrm rot="10800000">
            <a:off x="1314450" y="3500438"/>
            <a:ext cx="3703638" cy="800100"/>
          </a:xfrm>
          <a:prstGeom prst="bentConnector3">
            <a:avLst>
              <a:gd name="adj1" fmla="val 99939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3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7 CuadroTexto">
            <a:extLst>
              <a:ext uri="{FF2B5EF4-FFF2-40B4-BE49-F238E27FC236}">
                <a16:creationId xmlns:a16="http://schemas.microsoft.com/office/drawing/2014/main" id="{2F894719-5460-4104-892F-C78F436B266D}"/>
              </a:ext>
            </a:extLst>
          </p:cNvPr>
          <p:cNvSpPr txBox="1"/>
          <p:nvPr/>
        </p:nvSpPr>
        <p:spPr>
          <a:xfrm>
            <a:off x="852488" y="401638"/>
            <a:ext cx="8351837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Documentos y Asistencia técnica SCRD – Alcaldías Locales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5EB530A-F46C-477A-B15B-132BE3EC1916}"/>
              </a:ext>
            </a:extLst>
          </p:cNvPr>
          <p:cNvSpPr txBox="1"/>
          <p:nvPr/>
        </p:nvSpPr>
        <p:spPr>
          <a:xfrm>
            <a:off x="1172586" y="2934531"/>
            <a:ext cx="381635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Ficha Locales - Diagnóstico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36DD46-2D09-47AF-9128-236F84F92B2E}"/>
              </a:ext>
            </a:extLst>
          </p:cNvPr>
          <p:cNvSpPr txBox="1"/>
          <p:nvPr/>
        </p:nvSpPr>
        <p:spPr>
          <a:xfrm>
            <a:off x="1087438" y="3886200"/>
            <a:ext cx="3810000" cy="3698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Indicadores Decreto 101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247461A-0748-42B1-B281-70D76648F452}"/>
              </a:ext>
            </a:extLst>
          </p:cNvPr>
          <p:cNvSpPr txBox="1"/>
          <p:nvPr/>
        </p:nvSpPr>
        <p:spPr>
          <a:xfrm>
            <a:off x="5450898" y="3790570"/>
            <a:ext cx="3822700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http://sispru.scrd.gov.co/siscred/siscred/indicadores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CD9735-8953-4745-AFC7-62ADCF14D0C0}"/>
              </a:ext>
            </a:extLst>
          </p:cNvPr>
          <p:cNvSpPr txBox="1"/>
          <p:nvPr/>
        </p:nvSpPr>
        <p:spPr>
          <a:xfrm>
            <a:off x="5454073" y="2934531"/>
            <a:ext cx="3816350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CO" dirty="0">
                <a:solidFill>
                  <a:prstClr val="black"/>
                </a:solidFill>
              </a:rPr>
              <a:t>http://www.culturarecreacionydeporte.gov.co/es/localidades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2001121A-109B-46AF-87C9-425A1367A4EB}"/>
              </a:ext>
            </a:extLst>
          </p:cNvPr>
          <p:cNvSpPr/>
          <p:nvPr/>
        </p:nvSpPr>
        <p:spPr>
          <a:xfrm>
            <a:off x="5012964" y="2934531"/>
            <a:ext cx="465138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52614B3E-B533-4133-B4C2-29D45E69F815}"/>
              </a:ext>
            </a:extLst>
          </p:cNvPr>
          <p:cNvSpPr/>
          <p:nvPr/>
        </p:nvSpPr>
        <p:spPr>
          <a:xfrm>
            <a:off x="4985761" y="3949557"/>
            <a:ext cx="465137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06FB82B-AC44-4A31-9F86-7575F06D388D}"/>
              </a:ext>
            </a:extLst>
          </p:cNvPr>
          <p:cNvSpPr txBox="1"/>
          <p:nvPr/>
        </p:nvSpPr>
        <p:spPr>
          <a:xfrm>
            <a:off x="1087438" y="2101996"/>
            <a:ext cx="3816350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Estrategia de desconcentración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9B66E9A-2BB1-4BFD-8313-41DDBA2D04F9}"/>
              </a:ext>
            </a:extLst>
          </p:cNvPr>
          <p:cNvSpPr txBox="1"/>
          <p:nvPr/>
        </p:nvSpPr>
        <p:spPr>
          <a:xfrm>
            <a:off x="5491163" y="2056245"/>
            <a:ext cx="3816350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Modelo </a:t>
            </a:r>
            <a:r>
              <a:rPr kumimoji="0" lang="es-C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Gestión </a:t>
            </a: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Cultural territorial</a:t>
            </a:r>
          </a:p>
        </p:txBody>
      </p:sp>
      <p:sp>
        <p:nvSpPr>
          <p:cNvPr id="11" name="Flecha: a la derecha 15">
            <a:extLst>
              <a:ext uri="{FF2B5EF4-FFF2-40B4-BE49-F238E27FC236}">
                <a16:creationId xmlns:a16="http://schemas.microsoft.com/office/drawing/2014/main" id="{9838C91D-C21B-4081-8968-C6234D70D1A9}"/>
              </a:ext>
            </a:extLst>
          </p:cNvPr>
          <p:cNvSpPr/>
          <p:nvPr/>
        </p:nvSpPr>
        <p:spPr>
          <a:xfrm>
            <a:off x="4988936" y="2149692"/>
            <a:ext cx="465137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C06929E-EB09-41D1-812B-2885A3A63807}"/>
              </a:ext>
            </a:extLst>
          </p:cNvPr>
          <p:cNvSpPr txBox="1"/>
          <p:nvPr/>
        </p:nvSpPr>
        <p:spPr>
          <a:xfrm>
            <a:off x="1087438" y="4689910"/>
            <a:ext cx="3810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CO" dirty="0"/>
              <a:t>SCRD - Criterios de Elegibilidad y Viabilidad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543AEFE-AA25-4F85-8659-01207FE0D6CB}"/>
              </a:ext>
            </a:extLst>
          </p:cNvPr>
          <p:cNvSpPr txBox="1"/>
          <p:nvPr/>
        </p:nvSpPr>
        <p:spPr>
          <a:xfrm>
            <a:off x="5450898" y="4690128"/>
            <a:ext cx="3822700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s-CO" dirty="0">
                <a:solidFill>
                  <a:prstClr val="black"/>
                </a:solidFill>
              </a:rPr>
              <a:t>http://www.culturarecreacionydeporte.gov.co/es/localidades</a:t>
            </a:r>
          </a:p>
        </p:txBody>
      </p:sp>
      <p:sp>
        <p:nvSpPr>
          <p:cNvPr id="14" name="Flecha: a la derecha 13">
            <a:extLst>
              <a:ext uri="{FF2B5EF4-FFF2-40B4-BE49-F238E27FC236}">
                <a16:creationId xmlns:a16="http://schemas.microsoft.com/office/drawing/2014/main" id="{EF0A4A6F-63F3-4792-81C8-F752C9BDF30D}"/>
              </a:ext>
            </a:extLst>
          </p:cNvPr>
          <p:cNvSpPr/>
          <p:nvPr/>
        </p:nvSpPr>
        <p:spPr>
          <a:xfrm>
            <a:off x="4993771" y="4861768"/>
            <a:ext cx="465137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18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97 CuadroTexto">
            <a:extLst>
              <a:ext uri="{FF2B5EF4-FFF2-40B4-BE49-F238E27FC236}">
                <a16:creationId xmlns:a16="http://schemas.microsoft.com/office/drawing/2014/main" id="{2F894719-5460-4104-892F-C78F436B266D}"/>
              </a:ext>
            </a:extLst>
          </p:cNvPr>
          <p:cNvSpPr txBox="1"/>
          <p:nvPr/>
        </p:nvSpPr>
        <p:spPr>
          <a:xfrm>
            <a:off x="852488" y="330200"/>
            <a:ext cx="8351837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Documentos requeridos para el estudio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5EB530A-F46C-477A-B15B-132BE3EC1916}"/>
              </a:ext>
            </a:extLst>
          </p:cNvPr>
          <p:cNvSpPr txBox="1"/>
          <p:nvPr/>
        </p:nvSpPr>
        <p:spPr>
          <a:xfrm>
            <a:off x="831850" y="2663825"/>
            <a:ext cx="3949700" cy="3683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Ficha EBI-L última versión (SEGPLAN)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836DD46-2D09-47AF-9128-236F84F92B2E}"/>
              </a:ext>
            </a:extLst>
          </p:cNvPr>
          <p:cNvSpPr txBox="1"/>
          <p:nvPr/>
        </p:nvSpPr>
        <p:spPr>
          <a:xfrm>
            <a:off x="913607" y="4353636"/>
            <a:ext cx="3929062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Documento Técnico Soporte –DTS actualizado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Anexo técnico (Anexo 1 Eventos- Anexo 2 Procesos de formación)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O" dirty="0">
                <a:solidFill>
                  <a:prstClr val="black"/>
                </a:solidFill>
              </a:rPr>
              <a:t>http://www.culturarecreacionydeporte.gov.co/es/localidades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247461A-0748-42B1-B281-70D76648F452}"/>
              </a:ext>
            </a:extLst>
          </p:cNvPr>
          <p:cNvSpPr txBox="1"/>
          <p:nvPr/>
        </p:nvSpPr>
        <p:spPr>
          <a:xfrm>
            <a:off x="5491163" y="4230688"/>
            <a:ext cx="3822700" cy="203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Identificar la relación con políticas sectoriales y líneas de inversión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Identificar metas, objetivos y componentes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Identificar las características específicas de las actividades a ejecutar (calidad y cantidad)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CD9735-8953-4745-AFC7-62ADCF14D0C0}"/>
              </a:ext>
            </a:extLst>
          </p:cNvPr>
          <p:cNvSpPr txBox="1"/>
          <p:nvPr/>
        </p:nvSpPr>
        <p:spPr>
          <a:xfrm>
            <a:off x="5497513" y="2386013"/>
            <a:ext cx="3816350" cy="9239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Identificar la relación entre proyecto, Plan de Desarrollo Local y Plan de Desarrollo Distrital</a:t>
            </a:r>
          </a:p>
        </p:txBody>
      </p:sp>
      <p:sp>
        <p:nvSpPr>
          <p:cNvPr id="16" name="Flecha: a la derecha 15">
            <a:extLst>
              <a:ext uri="{FF2B5EF4-FFF2-40B4-BE49-F238E27FC236}">
                <a16:creationId xmlns:a16="http://schemas.microsoft.com/office/drawing/2014/main" id="{2001121A-109B-46AF-87C9-425A1367A4EB}"/>
              </a:ext>
            </a:extLst>
          </p:cNvPr>
          <p:cNvSpPr/>
          <p:nvPr/>
        </p:nvSpPr>
        <p:spPr>
          <a:xfrm>
            <a:off x="4933950" y="2644775"/>
            <a:ext cx="465138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Flecha: a la derecha 16">
            <a:extLst>
              <a:ext uri="{FF2B5EF4-FFF2-40B4-BE49-F238E27FC236}">
                <a16:creationId xmlns:a16="http://schemas.microsoft.com/office/drawing/2014/main" id="{52614B3E-B533-4133-B4C2-29D45E69F815}"/>
              </a:ext>
            </a:extLst>
          </p:cNvPr>
          <p:cNvSpPr/>
          <p:nvPr/>
        </p:nvSpPr>
        <p:spPr>
          <a:xfrm>
            <a:off x="4903788" y="5060950"/>
            <a:ext cx="465137" cy="415925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472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E867C767-CA83-49B3-AAF3-179C79B2FF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221416"/>
              </p:ext>
            </p:extLst>
          </p:nvPr>
        </p:nvGraphicFramePr>
        <p:xfrm>
          <a:off x="1163179" y="1220029"/>
          <a:ext cx="7370618" cy="537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3" imgW="5553075" imgH="5372100" progId="Excel.Sheet.12">
                  <p:embed/>
                </p:oleObj>
              </mc:Choice>
              <mc:Fallback>
                <p:oleObj name="Worksheet" r:id="rId3" imgW="5553075" imgH="5372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3179" y="1220029"/>
                        <a:ext cx="7370618" cy="537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ítulo 7">
            <a:extLst>
              <a:ext uri="{FF2B5EF4-FFF2-40B4-BE49-F238E27FC236}">
                <a16:creationId xmlns:a16="http://schemas.microsoft.com/office/drawing/2014/main" id="{B5CA645A-EA38-47E6-A047-D1971EABB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7" y="210173"/>
            <a:ext cx="9051925" cy="1009856"/>
          </a:xfrm>
        </p:spPr>
        <p:txBody>
          <a:bodyPr/>
          <a:lstStyle/>
          <a:p>
            <a: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EJECUCIÓN PRESUPUESTAL FDL</a:t>
            </a:r>
            <a:b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CO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Junio 30 de 2018</a:t>
            </a:r>
          </a:p>
        </p:txBody>
      </p:sp>
    </p:spTree>
    <p:extLst>
      <p:ext uri="{BB962C8B-B14F-4D97-AF65-F5344CB8AC3E}">
        <p14:creationId xmlns:p14="http://schemas.microsoft.com/office/powerpoint/2010/main" val="1586693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LANTILLA%20DE%20PRESENTACIONES%20MULTIMEDIA-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378</Words>
  <Application>Microsoft Office PowerPoint</Application>
  <PresentationFormat>Personalizado</PresentationFormat>
  <Paragraphs>49</Paragraphs>
  <Slides>10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14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7" baseType="lpstr">
      <vt:lpstr>Microsoft YaHei</vt:lpstr>
      <vt:lpstr>SimSun</vt:lpstr>
      <vt:lpstr>Arial</vt:lpstr>
      <vt:lpstr>Calibri</vt:lpstr>
      <vt:lpstr>DejaVu Sans</vt:lpstr>
      <vt:lpstr>Liberation Sans</vt:lpstr>
      <vt:lpstr>Liberation Serif</vt:lpstr>
      <vt:lpstr>Mangal</vt:lpstr>
      <vt:lpstr>Segoe UI</vt:lpstr>
      <vt:lpstr>StarSymbol</vt:lpstr>
      <vt:lpstr>Symbol</vt:lpstr>
      <vt:lpstr>Tahoma</vt:lpstr>
      <vt:lpstr>Times New Roman</vt:lpstr>
      <vt:lpstr>Wingdings</vt:lpstr>
      <vt:lpstr>Office Theme</vt:lpstr>
      <vt:lpstr>PLANTILLA%20DE%20PRESENTACIONES%20MULTIMEDIA-A</vt:lpstr>
      <vt:lpstr>Worksheet</vt:lpstr>
      <vt:lpstr>Presentación de PowerPoint</vt:lpstr>
      <vt:lpstr>NORMATIVIDAD</vt:lpstr>
      <vt:lpstr>LÍNEAS DE INVERSIÓN LOCAL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EJECUCIÓN PRESUPUESTAL FDL Junio 30 de 2018</vt:lpstr>
      <vt:lpstr>CONCEPTOS TRAMITADOS Enero a julio 30 de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DE PRESENTACION 1</dc:title>
  <dc:subject/>
  <dc:creator>Jorge Martinez</dc:creator>
  <dc:description/>
  <cp:lastModifiedBy>alvaro</cp:lastModifiedBy>
  <cp:revision>42</cp:revision>
  <dcterms:created xsi:type="dcterms:W3CDTF">2017-05-17T14:32:18Z</dcterms:created>
  <dcterms:modified xsi:type="dcterms:W3CDTF">2018-07-30T20:31:20Z</dcterms:modified>
  <dc:language>es-CO</dc:language>
</cp:coreProperties>
</file>